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notesMasterIdLst>
    <p:notesMasterId r:id="rId46"/>
  </p:notesMasterIdLst>
  <p:sldIdLst>
    <p:sldId id="291" r:id="rId2"/>
    <p:sldId id="292" r:id="rId3"/>
    <p:sldId id="331" r:id="rId4"/>
    <p:sldId id="332" r:id="rId5"/>
    <p:sldId id="325" r:id="rId6"/>
    <p:sldId id="326" r:id="rId7"/>
    <p:sldId id="367" r:id="rId8"/>
    <p:sldId id="329" r:id="rId9"/>
    <p:sldId id="342" r:id="rId10"/>
    <p:sldId id="333" r:id="rId11"/>
    <p:sldId id="343" r:id="rId12"/>
    <p:sldId id="293" r:id="rId13"/>
    <p:sldId id="258" r:id="rId14"/>
    <p:sldId id="259" r:id="rId15"/>
    <p:sldId id="260" r:id="rId16"/>
    <p:sldId id="339" r:id="rId17"/>
    <p:sldId id="295" r:id="rId18"/>
    <p:sldId id="351" r:id="rId19"/>
    <p:sldId id="334" r:id="rId20"/>
    <p:sldId id="335" r:id="rId21"/>
    <p:sldId id="296" r:id="rId22"/>
    <p:sldId id="346" r:id="rId23"/>
    <p:sldId id="347" r:id="rId24"/>
    <p:sldId id="344" r:id="rId25"/>
    <p:sldId id="345" r:id="rId26"/>
    <p:sldId id="353" r:id="rId27"/>
    <p:sldId id="354" r:id="rId28"/>
    <p:sldId id="366" r:id="rId29"/>
    <p:sldId id="316" r:id="rId30"/>
    <p:sldId id="358" r:id="rId31"/>
    <p:sldId id="359" r:id="rId32"/>
    <p:sldId id="356" r:id="rId33"/>
    <p:sldId id="357" r:id="rId34"/>
    <p:sldId id="319" r:id="rId35"/>
    <p:sldId id="360" r:id="rId36"/>
    <p:sldId id="362" r:id="rId37"/>
    <p:sldId id="361" r:id="rId38"/>
    <p:sldId id="336" r:id="rId39"/>
    <p:sldId id="337" r:id="rId40"/>
    <p:sldId id="338" r:id="rId41"/>
    <p:sldId id="364" r:id="rId42"/>
    <p:sldId id="281" r:id="rId43"/>
    <p:sldId id="365" r:id="rId44"/>
    <p:sldId id="340" r:id="rId4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356" autoAdjust="0"/>
    <p:restoredTop sz="94660"/>
  </p:normalViewPr>
  <p:slideViewPr>
    <p:cSldViewPr>
      <p:cViewPr varScale="1">
        <p:scale>
          <a:sx n="70" d="100"/>
          <a:sy n="70" d="100"/>
        </p:scale>
        <p:origin x="176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E7AD9C3-9D6C-4BA2-A44D-DE4F7AA7CAFE}" type="doc">
      <dgm:prSet loTypeId="urn:microsoft.com/office/officeart/2005/8/layout/hList1" loCatId="list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en-US"/>
        </a:p>
      </dgm:t>
    </dgm:pt>
    <dgm:pt modelId="{7EF760CE-A6AD-4950-8ABA-C3C159D4D73A}">
      <dgm:prSet phldrT="[Text]"/>
      <dgm:spPr/>
      <dgm:t>
        <a:bodyPr/>
        <a:lstStyle/>
        <a:p>
          <a:r>
            <a:rPr lang="en-US" b="1" dirty="0" smtClean="0"/>
            <a:t>The National Institutes of Health (1980) </a:t>
          </a:r>
          <a:endParaRPr lang="en-US" b="1" dirty="0"/>
        </a:p>
      </dgm:t>
    </dgm:pt>
    <dgm:pt modelId="{92D5AAFE-3DA0-46A2-91EE-526AA29A53C5}" type="parTrans" cxnId="{806D09EA-BBE0-46CE-B33B-C0A8AB559A77}">
      <dgm:prSet/>
      <dgm:spPr/>
      <dgm:t>
        <a:bodyPr/>
        <a:lstStyle/>
        <a:p>
          <a:endParaRPr lang="en-US"/>
        </a:p>
      </dgm:t>
    </dgm:pt>
    <dgm:pt modelId="{EEF2803F-54D5-457D-802C-57494792B46D}" type="sibTrans" cxnId="{806D09EA-BBE0-46CE-B33B-C0A8AB559A77}">
      <dgm:prSet/>
      <dgm:spPr/>
      <dgm:t>
        <a:bodyPr/>
        <a:lstStyle/>
        <a:p>
          <a:endParaRPr lang="en-US"/>
        </a:p>
      </dgm:t>
    </dgm:pt>
    <dgm:pt modelId="{FFCF3670-054B-47A8-AFD2-655F7C1E0971}">
      <dgm:prSet phldrT="[Text]"/>
      <dgm:spPr/>
      <dgm:t>
        <a:bodyPr/>
        <a:lstStyle/>
        <a:p>
          <a:r>
            <a:rPr lang="en-US" dirty="0" smtClean="0"/>
            <a:t>an event occurring in infancy or childhood</a:t>
          </a:r>
          <a:endParaRPr lang="en-US" dirty="0"/>
        </a:p>
      </dgm:t>
    </dgm:pt>
    <dgm:pt modelId="{C396A2E2-10DC-424D-8B73-E4071E65D739}" type="parTrans" cxnId="{8845A180-CC75-41F7-ABC3-4B3885C35857}">
      <dgm:prSet/>
      <dgm:spPr/>
      <dgm:t>
        <a:bodyPr/>
        <a:lstStyle/>
        <a:p>
          <a:endParaRPr lang="en-US"/>
        </a:p>
      </dgm:t>
    </dgm:pt>
    <dgm:pt modelId="{DB198E1C-DA59-42AD-9A65-E7E83F203F5E}" type="sibTrans" cxnId="{8845A180-CC75-41F7-ABC3-4B3885C35857}">
      <dgm:prSet/>
      <dgm:spPr/>
      <dgm:t>
        <a:bodyPr/>
        <a:lstStyle/>
        <a:p>
          <a:endParaRPr lang="en-US"/>
        </a:p>
      </dgm:t>
    </dgm:pt>
    <dgm:pt modelId="{55CFFDEA-1CD4-46B1-BF35-A8D284330446}">
      <dgm:prSet phldrT="[Text]"/>
      <dgm:spPr/>
      <dgm:t>
        <a:bodyPr/>
        <a:lstStyle/>
        <a:p>
          <a:r>
            <a:rPr lang="en-US" b="1" dirty="0" smtClean="0"/>
            <a:t>The International League Against Epilepsy (1993) </a:t>
          </a:r>
          <a:endParaRPr lang="en-US" b="1" dirty="0"/>
        </a:p>
      </dgm:t>
    </dgm:pt>
    <dgm:pt modelId="{8B52F824-4837-445D-BEC0-631AD0F69AE2}" type="parTrans" cxnId="{FD44FF55-CAFF-433E-933F-A652B5F9DD5A}">
      <dgm:prSet/>
      <dgm:spPr/>
      <dgm:t>
        <a:bodyPr/>
        <a:lstStyle/>
        <a:p>
          <a:endParaRPr lang="en-US"/>
        </a:p>
      </dgm:t>
    </dgm:pt>
    <dgm:pt modelId="{78EE739E-0B82-4B9A-9FEB-60D0CB357BA0}" type="sibTrans" cxnId="{FD44FF55-CAFF-433E-933F-A652B5F9DD5A}">
      <dgm:prSet/>
      <dgm:spPr/>
      <dgm:t>
        <a:bodyPr/>
        <a:lstStyle/>
        <a:p>
          <a:endParaRPr lang="en-US"/>
        </a:p>
      </dgm:t>
    </dgm:pt>
    <dgm:pt modelId="{DD333981-6244-4C9D-9124-5700601466A9}">
      <dgm:prSet phldrT="[Text]"/>
      <dgm:spPr/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the American Academy of Pediatrics (AAP) (2008) </a:t>
          </a:r>
          <a:endParaRPr lang="en-US" b="1" dirty="0">
            <a:solidFill>
              <a:schemeClr val="tx1"/>
            </a:solidFill>
          </a:endParaRPr>
        </a:p>
      </dgm:t>
    </dgm:pt>
    <dgm:pt modelId="{7C16D2FF-E65F-40D3-8525-40C2256D3E91}" type="parTrans" cxnId="{10B8F5D4-034B-4077-A8B3-E926046356B7}">
      <dgm:prSet/>
      <dgm:spPr/>
      <dgm:t>
        <a:bodyPr/>
        <a:lstStyle/>
        <a:p>
          <a:endParaRPr lang="en-US"/>
        </a:p>
      </dgm:t>
    </dgm:pt>
    <dgm:pt modelId="{452888B1-153C-4776-873F-0F241A35FD5F}" type="sibTrans" cxnId="{10B8F5D4-034B-4077-A8B3-E926046356B7}">
      <dgm:prSet/>
      <dgm:spPr/>
      <dgm:t>
        <a:bodyPr/>
        <a:lstStyle/>
        <a:p>
          <a:endParaRPr lang="en-US"/>
        </a:p>
      </dgm:t>
    </dgm:pt>
    <dgm:pt modelId="{FDE51C3D-6464-4C94-9F20-FE794E73D8F8}">
      <dgm:prSet phldrT="[Text]"/>
      <dgm:spPr/>
      <dgm:t>
        <a:bodyPr/>
        <a:lstStyle/>
        <a:p>
          <a:r>
            <a:rPr lang="en-US" dirty="0" smtClean="0"/>
            <a:t>a seizure occurring in febrile children</a:t>
          </a:r>
          <a:endParaRPr lang="en-US" dirty="0"/>
        </a:p>
      </dgm:t>
    </dgm:pt>
    <dgm:pt modelId="{82918FBF-5C52-44D7-984A-DE571BCD0E60}" type="parTrans" cxnId="{25239D0B-0A39-4D04-BBEC-17F0035BA003}">
      <dgm:prSet/>
      <dgm:spPr/>
      <dgm:t>
        <a:bodyPr/>
        <a:lstStyle/>
        <a:p>
          <a:endParaRPr lang="en-US"/>
        </a:p>
      </dgm:t>
    </dgm:pt>
    <dgm:pt modelId="{A8CF893D-DD44-480A-B6B8-CF3BD99CD3D0}" type="sibTrans" cxnId="{25239D0B-0A39-4D04-BBEC-17F0035BA003}">
      <dgm:prSet/>
      <dgm:spPr/>
      <dgm:t>
        <a:bodyPr/>
        <a:lstStyle/>
        <a:p>
          <a:endParaRPr lang="en-US"/>
        </a:p>
      </dgm:t>
    </dgm:pt>
    <dgm:pt modelId="{AB4B3F56-5763-45A2-8270-3152D927F21B}">
      <dgm:prSet/>
      <dgm:spPr/>
      <dgm:t>
        <a:bodyPr/>
        <a:lstStyle/>
        <a:p>
          <a:r>
            <a:rPr lang="en-US" b="1" dirty="0" smtClean="0"/>
            <a:t>Age 3 mo - 5 yrs</a:t>
          </a:r>
        </a:p>
      </dgm:t>
    </dgm:pt>
    <dgm:pt modelId="{762519ED-DF91-40FB-8B39-E50B01FD00A7}" type="parTrans" cxnId="{C04971A7-CD16-4884-8F37-64B0C74C8396}">
      <dgm:prSet/>
      <dgm:spPr/>
      <dgm:t>
        <a:bodyPr/>
        <a:lstStyle/>
        <a:p>
          <a:endParaRPr lang="en-US"/>
        </a:p>
      </dgm:t>
    </dgm:pt>
    <dgm:pt modelId="{80B3E586-A988-4216-94C7-6798B47D9B7B}" type="sibTrans" cxnId="{C04971A7-CD16-4884-8F37-64B0C74C8396}">
      <dgm:prSet/>
      <dgm:spPr/>
      <dgm:t>
        <a:bodyPr/>
        <a:lstStyle/>
        <a:p>
          <a:endParaRPr lang="en-US"/>
        </a:p>
      </dgm:t>
    </dgm:pt>
    <dgm:pt modelId="{905527F0-F8A6-4A25-928B-9EE458CDD7EA}">
      <dgm:prSet/>
      <dgm:spPr/>
      <dgm:t>
        <a:bodyPr/>
        <a:lstStyle/>
        <a:p>
          <a:r>
            <a:rPr lang="en-US" dirty="0" smtClean="0"/>
            <a:t>associated with fever</a:t>
          </a:r>
        </a:p>
      </dgm:t>
    </dgm:pt>
    <dgm:pt modelId="{196FAE04-5A51-4B43-8238-CFCD34C5B2B5}" type="parTrans" cxnId="{CEDA7440-2430-403F-AEDB-260693D8C140}">
      <dgm:prSet/>
      <dgm:spPr/>
      <dgm:t>
        <a:bodyPr/>
        <a:lstStyle/>
        <a:p>
          <a:endParaRPr lang="en-US"/>
        </a:p>
      </dgm:t>
    </dgm:pt>
    <dgm:pt modelId="{B2EA9EC0-3A4B-443F-B9E8-36F0DD56D80C}" type="sibTrans" cxnId="{CEDA7440-2430-403F-AEDB-260693D8C140}">
      <dgm:prSet/>
      <dgm:spPr/>
      <dgm:t>
        <a:bodyPr/>
        <a:lstStyle/>
        <a:p>
          <a:endParaRPr lang="en-US"/>
        </a:p>
      </dgm:t>
    </dgm:pt>
    <dgm:pt modelId="{5402B782-70EE-486D-A33D-9840CC376756}">
      <dgm:prSet phldrT="[Text]"/>
      <dgm:spPr/>
      <dgm:t>
        <a:bodyPr/>
        <a:lstStyle/>
        <a:p>
          <a:r>
            <a:rPr lang="en-US" dirty="0" smtClean="0"/>
            <a:t>a seizure occurring in childhood </a:t>
          </a:r>
          <a:endParaRPr lang="en-US" dirty="0"/>
        </a:p>
      </dgm:t>
    </dgm:pt>
    <dgm:pt modelId="{16CB534E-D145-49D8-BAE5-8861451BC9CA}" type="parTrans" cxnId="{85193196-EF18-48F7-85F4-A96629EBD6FB}">
      <dgm:prSet/>
      <dgm:spPr/>
      <dgm:t>
        <a:bodyPr/>
        <a:lstStyle/>
        <a:p>
          <a:endParaRPr lang="en-US"/>
        </a:p>
      </dgm:t>
    </dgm:pt>
    <dgm:pt modelId="{41697636-47FD-4CCB-85E1-15DA35666D96}" type="sibTrans" cxnId="{85193196-EF18-48F7-85F4-A96629EBD6FB}">
      <dgm:prSet/>
      <dgm:spPr/>
      <dgm:t>
        <a:bodyPr/>
        <a:lstStyle/>
        <a:p>
          <a:endParaRPr lang="en-US"/>
        </a:p>
      </dgm:t>
    </dgm:pt>
    <dgm:pt modelId="{4460A2E7-ABFF-4116-AD52-1943DF5415AA}">
      <dgm:prSet/>
      <dgm:spPr/>
      <dgm:t>
        <a:bodyPr/>
        <a:lstStyle/>
        <a:p>
          <a:r>
            <a:rPr lang="en-US" b="1" dirty="0" smtClean="0"/>
            <a:t>Age &gt;1 month</a:t>
          </a:r>
        </a:p>
      </dgm:t>
    </dgm:pt>
    <dgm:pt modelId="{0D924DBA-EF0E-4C81-8B21-6620E47373C6}" type="parTrans" cxnId="{4AA9B54B-C3BD-4995-95CF-59D6E900BD0D}">
      <dgm:prSet/>
      <dgm:spPr/>
      <dgm:t>
        <a:bodyPr/>
        <a:lstStyle/>
        <a:p>
          <a:endParaRPr lang="en-US"/>
        </a:p>
      </dgm:t>
    </dgm:pt>
    <dgm:pt modelId="{F805E125-53E4-43F7-BFB3-72B750988A84}" type="sibTrans" cxnId="{4AA9B54B-C3BD-4995-95CF-59D6E900BD0D}">
      <dgm:prSet/>
      <dgm:spPr/>
      <dgm:t>
        <a:bodyPr/>
        <a:lstStyle/>
        <a:p>
          <a:endParaRPr lang="en-US"/>
        </a:p>
      </dgm:t>
    </dgm:pt>
    <dgm:pt modelId="{1A93A1DF-7EF8-4475-99DA-66D83F1F8A9B}">
      <dgm:prSet/>
      <dgm:spPr/>
      <dgm:t>
        <a:bodyPr/>
        <a:lstStyle/>
        <a:p>
          <a:r>
            <a:rPr lang="en-US" dirty="0" smtClean="0"/>
            <a:t>associated with a febrile illness</a:t>
          </a:r>
        </a:p>
      </dgm:t>
    </dgm:pt>
    <dgm:pt modelId="{56F539B1-A42D-48CF-98CE-AA25F241BD31}" type="parTrans" cxnId="{972EAC52-0039-4C88-AD2C-C8C8C1DD2B26}">
      <dgm:prSet/>
      <dgm:spPr/>
      <dgm:t>
        <a:bodyPr/>
        <a:lstStyle/>
        <a:p>
          <a:endParaRPr lang="en-US"/>
        </a:p>
      </dgm:t>
    </dgm:pt>
    <dgm:pt modelId="{2FE772FB-4872-4D2D-BFF2-3D99AC343E22}" type="sibTrans" cxnId="{972EAC52-0039-4C88-AD2C-C8C8C1DD2B26}">
      <dgm:prSet/>
      <dgm:spPr/>
      <dgm:t>
        <a:bodyPr/>
        <a:lstStyle/>
        <a:p>
          <a:endParaRPr lang="en-US"/>
        </a:p>
      </dgm:t>
    </dgm:pt>
    <dgm:pt modelId="{22890090-AC6C-4A0C-8E86-2E0534382203}">
      <dgm:prSet/>
      <dgm:spPr/>
      <dgm:t>
        <a:bodyPr/>
        <a:lstStyle/>
        <a:p>
          <a:r>
            <a:rPr lang="en-US" b="1" dirty="0" smtClean="0"/>
            <a:t>not caused by infection of the CNS, </a:t>
          </a:r>
          <a:r>
            <a:rPr lang="en-US" dirty="0" smtClean="0"/>
            <a:t>without previous neonatal seizures or a previous unprovoked seizure, and not meeting the criteria of other acute symptomatic seizures [3].</a:t>
          </a:r>
        </a:p>
      </dgm:t>
    </dgm:pt>
    <dgm:pt modelId="{A5067492-13BD-477B-A97C-07AC56D2A737}" type="parTrans" cxnId="{683D704D-2C64-4A31-832A-D01E4639A595}">
      <dgm:prSet/>
      <dgm:spPr/>
      <dgm:t>
        <a:bodyPr/>
        <a:lstStyle/>
        <a:p>
          <a:endParaRPr lang="en-US"/>
        </a:p>
      </dgm:t>
    </dgm:pt>
    <dgm:pt modelId="{8D5AED30-9E31-485F-8655-09EFC4F07D6B}" type="sibTrans" cxnId="{683D704D-2C64-4A31-832A-D01E4639A595}">
      <dgm:prSet/>
      <dgm:spPr/>
      <dgm:t>
        <a:bodyPr/>
        <a:lstStyle/>
        <a:p>
          <a:endParaRPr lang="en-US"/>
        </a:p>
      </dgm:t>
    </dgm:pt>
    <dgm:pt modelId="{249C8F85-EE9B-4E64-94A2-CC43656D3DF1}">
      <dgm:prSet/>
      <dgm:spPr/>
      <dgm:t>
        <a:bodyPr/>
        <a:lstStyle/>
        <a:p>
          <a:r>
            <a:rPr lang="en-US" b="1" dirty="0" smtClean="0"/>
            <a:t>without evidence of intracranial infection or </a:t>
          </a:r>
          <a:r>
            <a:rPr lang="en-US" dirty="0" smtClean="0"/>
            <a:t>defined cause [2].</a:t>
          </a:r>
        </a:p>
      </dgm:t>
    </dgm:pt>
    <dgm:pt modelId="{67B28E9D-66AB-4CBA-823F-E6452B47A669}" type="parTrans" cxnId="{8EA80215-92DE-4DD5-BF67-BE65F60A125E}">
      <dgm:prSet/>
      <dgm:spPr/>
      <dgm:t>
        <a:bodyPr/>
        <a:lstStyle/>
        <a:p>
          <a:endParaRPr lang="en-US"/>
        </a:p>
      </dgm:t>
    </dgm:pt>
    <dgm:pt modelId="{7DF343A8-00D1-4FE5-AF2E-2C08EFBB3AAC}" type="sibTrans" cxnId="{8EA80215-92DE-4DD5-BF67-BE65F60A125E}">
      <dgm:prSet/>
      <dgm:spPr/>
      <dgm:t>
        <a:bodyPr/>
        <a:lstStyle/>
        <a:p>
          <a:endParaRPr lang="en-US"/>
        </a:p>
      </dgm:t>
    </dgm:pt>
    <dgm:pt modelId="{3C16BFB6-F642-44A7-B657-8014F908E5B9}">
      <dgm:prSet phldrT="[Text]"/>
      <dgm:spPr/>
      <dgm:t>
        <a:bodyPr/>
        <a:lstStyle/>
        <a:p>
          <a:r>
            <a:rPr lang="en-US" b="1" dirty="0" smtClean="0"/>
            <a:t>Age 6 - 60 mo</a:t>
          </a:r>
          <a:endParaRPr lang="en-US" b="1" dirty="0"/>
        </a:p>
      </dgm:t>
    </dgm:pt>
    <dgm:pt modelId="{8A272642-9C6D-4ABC-AAAE-F55F3146623F}" type="parTrans" cxnId="{0F568554-2A1D-4B55-99D6-C009B40C12FD}">
      <dgm:prSet/>
      <dgm:spPr/>
      <dgm:t>
        <a:bodyPr/>
        <a:lstStyle/>
        <a:p>
          <a:endParaRPr lang="en-US"/>
        </a:p>
      </dgm:t>
    </dgm:pt>
    <dgm:pt modelId="{E5133FDB-BE21-42FA-896A-738D7967B75E}" type="sibTrans" cxnId="{0F568554-2A1D-4B55-99D6-C009B40C12FD}">
      <dgm:prSet/>
      <dgm:spPr/>
      <dgm:t>
        <a:bodyPr/>
        <a:lstStyle/>
        <a:p>
          <a:endParaRPr lang="en-US"/>
        </a:p>
      </dgm:t>
    </dgm:pt>
    <dgm:pt modelId="{58316C0B-D276-4B38-B398-82BE9B8D6060}">
      <dgm:prSet phldrT="[Text]"/>
      <dgm:spPr/>
      <dgm:t>
        <a:bodyPr/>
        <a:lstStyle/>
        <a:p>
          <a:r>
            <a:rPr lang="en-US" b="1" dirty="0" smtClean="0"/>
            <a:t>do not have an intracranial infection, </a:t>
          </a:r>
          <a:r>
            <a:rPr lang="en-US" dirty="0" smtClean="0"/>
            <a:t>metabolic disturbance, or history of a febrile seizure.</a:t>
          </a:r>
          <a:endParaRPr lang="en-US" dirty="0"/>
        </a:p>
      </dgm:t>
    </dgm:pt>
    <dgm:pt modelId="{E8858DCD-01F2-4FB0-AB33-32C05CAC5578}" type="parTrans" cxnId="{7B1D8AC4-26BA-4317-B523-83619EEBA5CC}">
      <dgm:prSet/>
      <dgm:spPr/>
      <dgm:t>
        <a:bodyPr/>
        <a:lstStyle/>
        <a:p>
          <a:endParaRPr lang="en-US"/>
        </a:p>
      </dgm:t>
    </dgm:pt>
    <dgm:pt modelId="{D1615791-84D5-4ADD-87A8-285770069681}" type="sibTrans" cxnId="{7B1D8AC4-26BA-4317-B523-83619EEBA5CC}">
      <dgm:prSet/>
      <dgm:spPr/>
      <dgm:t>
        <a:bodyPr/>
        <a:lstStyle/>
        <a:p>
          <a:endParaRPr lang="en-US"/>
        </a:p>
      </dgm:t>
    </dgm:pt>
    <dgm:pt modelId="{7C2AAEA8-35FB-40D3-8BF7-B4B6F3C8F901}" type="pres">
      <dgm:prSet presAssocID="{AE7AD9C3-9D6C-4BA2-A44D-DE4F7AA7CAF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ADE142B-1436-49A9-8C89-7274864BDD6E}" type="pres">
      <dgm:prSet presAssocID="{7EF760CE-A6AD-4950-8ABA-C3C159D4D73A}" presName="composite" presStyleCnt="0"/>
      <dgm:spPr/>
    </dgm:pt>
    <dgm:pt modelId="{F4FC9577-5A86-432A-9F72-D7B4AA078518}" type="pres">
      <dgm:prSet presAssocID="{7EF760CE-A6AD-4950-8ABA-C3C159D4D73A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ECFCA7-FF99-463C-8283-508ADDBC9E54}" type="pres">
      <dgm:prSet presAssocID="{7EF760CE-A6AD-4950-8ABA-C3C159D4D73A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48E3D69-6469-4B80-95AA-6D73B423FC77}" type="pres">
      <dgm:prSet presAssocID="{EEF2803F-54D5-457D-802C-57494792B46D}" presName="space" presStyleCnt="0"/>
      <dgm:spPr/>
    </dgm:pt>
    <dgm:pt modelId="{BB60002B-E679-494D-8745-DD22C94337E2}" type="pres">
      <dgm:prSet presAssocID="{55CFFDEA-1CD4-46B1-BF35-A8D284330446}" presName="composite" presStyleCnt="0"/>
      <dgm:spPr/>
    </dgm:pt>
    <dgm:pt modelId="{84EC0DEB-F6CD-469C-8D59-5EA8F1AECCB1}" type="pres">
      <dgm:prSet presAssocID="{55CFFDEA-1CD4-46B1-BF35-A8D284330446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BB9A2F0-8A39-4F5E-838E-1C21248C030B}" type="pres">
      <dgm:prSet presAssocID="{55CFFDEA-1CD4-46B1-BF35-A8D284330446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FEF6798-73ED-4404-AFDC-29351DC181A0}" type="pres">
      <dgm:prSet presAssocID="{78EE739E-0B82-4B9A-9FEB-60D0CB357BA0}" presName="space" presStyleCnt="0"/>
      <dgm:spPr/>
    </dgm:pt>
    <dgm:pt modelId="{50EFFB2D-D9C4-4331-B322-F2F21782CDA8}" type="pres">
      <dgm:prSet presAssocID="{DD333981-6244-4C9D-9124-5700601466A9}" presName="composite" presStyleCnt="0"/>
      <dgm:spPr/>
    </dgm:pt>
    <dgm:pt modelId="{1C6F37FB-4E54-44B7-AE27-EE1E70A107DD}" type="pres">
      <dgm:prSet presAssocID="{DD333981-6244-4C9D-9124-5700601466A9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D4ACAA7-D613-43EB-8749-EAD3AFDC2716}" type="pres">
      <dgm:prSet presAssocID="{DD333981-6244-4C9D-9124-5700601466A9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82EC86A-4141-4A90-B487-31278EF18641}" type="presOf" srcId="{AE7AD9C3-9D6C-4BA2-A44D-DE4F7AA7CAFE}" destId="{7C2AAEA8-35FB-40D3-8BF7-B4B6F3C8F901}" srcOrd="0" destOrd="0" presId="urn:microsoft.com/office/officeart/2005/8/layout/hList1"/>
    <dgm:cxn modelId="{CEDA7440-2430-403F-AEDB-260693D8C140}" srcId="{7EF760CE-A6AD-4950-8ABA-C3C159D4D73A}" destId="{905527F0-F8A6-4A25-928B-9EE458CDD7EA}" srcOrd="2" destOrd="0" parTransId="{196FAE04-5A51-4B43-8238-CFCD34C5B2B5}" sibTransId="{B2EA9EC0-3A4B-443F-B9E8-36F0DD56D80C}"/>
    <dgm:cxn modelId="{4A2740B4-4F87-4603-B036-65A2790A1E4B}" type="presOf" srcId="{55CFFDEA-1CD4-46B1-BF35-A8D284330446}" destId="{84EC0DEB-F6CD-469C-8D59-5EA8F1AECCB1}" srcOrd="0" destOrd="0" presId="urn:microsoft.com/office/officeart/2005/8/layout/hList1"/>
    <dgm:cxn modelId="{5B0D7561-EABF-4673-B35C-4366149E724B}" type="presOf" srcId="{7EF760CE-A6AD-4950-8ABA-C3C159D4D73A}" destId="{F4FC9577-5A86-432A-9F72-D7B4AA078518}" srcOrd="0" destOrd="0" presId="urn:microsoft.com/office/officeart/2005/8/layout/hList1"/>
    <dgm:cxn modelId="{0249E131-60A8-40D1-B22B-96893110F1D3}" type="presOf" srcId="{DD333981-6244-4C9D-9124-5700601466A9}" destId="{1C6F37FB-4E54-44B7-AE27-EE1E70A107DD}" srcOrd="0" destOrd="0" presId="urn:microsoft.com/office/officeart/2005/8/layout/hList1"/>
    <dgm:cxn modelId="{972EAC52-0039-4C88-AD2C-C8C8C1DD2B26}" srcId="{55CFFDEA-1CD4-46B1-BF35-A8D284330446}" destId="{1A93A1DF-7EF8-4475-99DA-66D83F1F8A9B}" srcOrd="2" destOrd="0" parTransId="{56F539B1-A42D-48CF-98CE-AA25F241BD31}" sibTransId="{2FE772FB-4872-4D2D-BFF2-3D99AC343E22}"/>
    <dgm:cxn modelId="{4F4BD4F9-81C6-4E83-ACF6-8A38456DFBE9}" type="presOf" srcId="{22890090-AC6C-4A0C-8E86-2E0534382203}" destId="{EBB9A2F0-8A39-4F5E-838E-1C21248C030B}" srcOrd="0" destOrd="3" presId="urn:microsoft.com/office/officeart/2005/8/layout/hList1"/>
    <dgm:cxn modelId="{FA0C1774-62BB-49DF-BD61-7C9A2C28519E}" type="presOf" srcId="{AB4B3F56-5763-45A2-8270-3152D927F21B}" destId="{77ECFCA7-FF99-463C-8283-508ADDBC9E54}" srcOrd="0" destOrd="1" presId="urn:microsoft.com/office/officeart/2005/8/layout/hList1"/>
    <dgm:cxn modelId="{06083E96-2383-4CF2-A0D0-1B5C34610A36}" type="presOf" srcId="{5402B782-70EE-486D-A33D-9840CC376756}" destId="{EBB9A2F0-8A39-4F5E-838E-1C21248C030B}" srcOrd="0" destOrd="0" presId="urn:microsoft.com/office/officeart/2005/8/layout/hList1"/>
    <dgm:cxn modelId="{C0D9E819-F311-46A7-830A-CD5E92FFD1D7}" type="presOf" srcId="{FFCF3670-054B-47A8-AFD2-655F7C1E0971}" destId="{77ECFCA7-FF99-463C-8283-508ADDBC9E54}" srcOrd="0" destOrd="0" presId="urn:microsoft.com/office/officeart/2005/8/layout/hList1"/>
    <dgm:cxn modelId="{4AA9B54B-C3BD-4995-95CF-59D6E900BD0D}" srcId="{55CFFDEA-1CD4-46B1-BF35-A8D284330446}" destId="{4460A2E7-ABFF-4116-AD52-1943DF5415AA}" srcOrd="1" destOrd="0" parTransId="{0D924DBA-EF0E-4C81-8B21-6620E47373C6}" sibTransId="{F805E125-53E4-43F7-BFB3-72B750988A84}"/>
    <dgm:cxn modelId="{25239D0B-0A39-4D04-BBEC-17F0035BA003}" srcId="{DD333981-6244-4C9D-9124-5700601466A9}" destId="{FDE51C3D-6464-4C94-9F20-FE794E73D8F8}" srcOrd="0" destOrd="0" parTransId="{82918FBF-5C52-44D7-984A-DE571BCD0E60}" sibTransId="{A8CF893D-DD44-480A-B6B8-CF3BD99CD3D0}"/>
    <dgm:cxn modelId="{806D09EA-BBE0-46CE-B33B-C0A8AB559A77}" srcId="{AE7AD9C3-9D6C-4BA2-A44D-DE4F7AA7CAFE}" destId="{7EF760CE-A6AD-4950-8ABA-C3C159D4D73A}" srcOrd="0" destOrd="0" parTransId="{92D5AAFE-3DA0-46A2-91EE-526AA29A53C5}" sibTransId="{EEF2803F-54D5-457D-802C-57494792B46D}"/>
    <dgm:cxn modelId="{FD44FF55-CAFF-433E-933F-A652B5F9DD5A}" srcId="{AE7AD9C3-9D6C-4BA2-A44D-DE4F7AA7CAFE}" destId="{55CFFDEA-1CD4-46B1-BF35-A8D284330446}" srcOrd="1" destOrd="0" parTransId="{8B52F824-4837-445D-BEC0-631AD0F69AE2}" sibTransId="{78EE739E-0B82-4B9A-9FEB-60D0CB357BA0}"/>
    <dgm:cxn modelId="{022BB6B6-78AA-49A5-9BEA-D5D80D02296C}" type="presOf" srcId="{1A93A1DF-7EF8-4475-99DA-66D83F1F8A9B}" destId="{EBB9A2F0-8A39-4F5E-838E-1C21248C030B}" srcOrd="0" destOrd="2" presId="urn:microsoft.com/office/officeart/2005/8/layout/hList1"/>
    <dgm:cxn modelId="{D1C37316-88B8-43DD-84CF-BE539BD04D57}" type="presOf" srcId="{905527F0-F8A6-4A25-928B-9EE458CDD7EA}" destId="{77ECFCA7-FF99-463C-8283-508ADDBC9E54}" srcOrd="0" destOrd="2" presId="urn:microsoft.com/office/officeart/2005/8/layout/hList1"/>
    <dgm:cxn modelId="{FF692EE8-31BC-4FB8-A987-70A0C6998036}" type="presOf" srcId="{58316C0B-D276-4B38-B398-82BE9B8D6060}" destId="{FD4ACAA7-D613-43EB-8749-EAD3AFDC2716}" srcOrd="0" destOrd="2" presId="urn:microsoft.com/office/officeart/2005/8/layout/hList1"/>
    <dgm:cxn modelId="{8EA80215-92DE-4DD5-BF67-BE65F60A125E}" srcId="{7EF760CE-A6AD-4950-8ABA-C3C159D4D73A}" destId="{249C8F85-EE9B-4E64-94A2-CC43656D3DF1}" srcOrd="3" destOrd="0" parTransId="{67B28E9D-66AB-4CBA-823F-E6452B47A669}" sibTransId="{7DF343A8-00D1-4FE5-AF2E-2C08EFBB3AAC}"/>
    <dgm:cxn modelId="{8845A180-CC75-41F7-ABC3-4B3885C35857}" srcId="{7EF760CE-A6AD-4950-8ABA-C3C159D4D73A}" destId="{FFCF3670-054B-47A8-AFD2-655F7C1E0971}" srcOrd="0" destOrd="0" parTransId="{C396A2E2-10DC-424D-8B73-E4071E65D739}" sibTransId="{DB198E1C-DA59-42AD-9A65-E7E83F203F5E}"/>
    <dgm:cxn modelId="{A687A113-B695-4CBF-BAB4-B6C3019B2491}" type="presOf" srcId="{3C16BFB6-F642-44A7-B657-8014F908E5B9}" destId="{FD4ACAA7-D613-43EB-8749-EAD3AFDC2716}" srcOrd="0" destOrd="1" presId="urn:microsoft.com/office/officeart/2005/8/layout/hList1"/>
    <dgm:cxn modelId="{E3B0CAD3-CC99-4A99-B15E-FBCC15B797B8}" type="presOf" srcId="{FDE51C3D-6464-4C94-9F20-FE794E73D8F8}" destId="{FD4ACAA7-D613-43EB-8749-EAD3AFDC2716}" srcOrd="0" destOrd="0" presId="urn:microsoft.com/office/officeart/2005/8/layout/hList1"/>
    <dgm:cxn modelId="{10B8F5D4-034B-4077-A8B3-E926046356B7}" srcId="{AE7AD9C3-9D6C-4BA2-A44D-DE4F7AA7CAFE}" destId="{DD333981-6244-4C9D-9124-5700601466A9}" srcOrd="2" destOrd="0" parTransId="{7C16D2FF-E65F-40D3-8525-40C2256D3E91}" sibTransId="{452888B1-153C-4776-873F-0F241A35FD5F}"/>
    <dgm:cxn modelId="{C04971A7-CD16-4884-8F37-64B0C74C8396}" srcId="{7EF760CE-A6AD-4950-8ABA-C3C159D4D73A}" destId="{AB4B3F56-5763-45A2-8270-3152D927F21B}" srcOrd="1" destOrd="0" parTransId="{762519ED-DF91-40FB-8B39-E50B01FD00A7}" sibTransId="{80B3E586-A988-4216-94C7-6798B47D9B7B}"/>
    <dgm:cxn modelId="{85193196-EF18-48F7-85F4-A96629EBD6FB}" srcId="{55CFFDEA-1CD4-46B1-BF35-A8D284330446}" destId="{5402B782-70EE-486D-A33D-9840CC376756}" srcOrd="0" destOrd="0" parTransId="{16CB534E-D145-49D8-BAE5-8861451BC9CA}" sibTransId="{41697636-47FD-4CCB-85E1-15DA35666D96}"/>
    <dgm:cxn modelId="{B908B72C-D535-4A97-B725-BCA2650F13BE}" type="presOf" srcId="{249C8F85-EE9B-4E64-94A2-CC43656D3DF1}" destId="{77ECFCA7-FF99-463C-8283-508ADDBC9E54}" srcOrd="0" destOrd="3" presId="urn:microsoft.com/office/officeart/2005/8/layout/hList1"/>
    <dgm:cxn modelId="{683D704D-2C64-4A31-832A-D01E4639A595}" srcId="{55CFFDEA-1CD4-46B1-BF35-A8D284330446}" destId="{22890090-AC6C-4A0C-8E86-2E0534382203}" srcOrd="3" destOrd="0" parTransId="{A5067492-13BD-477B-A97C-07AC56D2A737}" sibTransId="{8D5AED30-9E31-485F-8655-09EFC4F07D6B}"/>
    <dgm:cxn modelId="{7B1D8AC4-26BA-4317-B523-83619EEBA5CC}" srcId="{DD333981-6244-4C9D-9124-5700601466A9}" destId="{58316C0B-D276-4B38-B398-82BE9B8D6060}" srcOrd="2" destOrd="0" parTransId="{E8858DCD-01F2-4FB0-AB33-32C05CAC5578}" sibTransId="{D1615791-84D5-4ADD-87A8-285770069681}"/>
    <dgm:cxn modelId="{975C4B2A-9B37-4D57-9C51-EC94D28034FD}" type="presOf" srcId="{4460A2E7-ABFF-4116-AD52-1943DF5415AA}" destId="{EBB9A2F0-8A39-4F5E-838E-1C21248C030B}" srcOrd="0" destOrd="1" presId="urn:microsoft.com/office/officeart/2005/8/layout/hList1"/>
    <dgm:cxn modelId="{0F568554-2A1D-4B55-99D6-C009B40C12FD}" srcId="{DD333981-6244-4C9D-9124-5700601466A9}" destId="{3C16BFB6-F642-44A7-B657-8014F908E5B9}" srcOrd="1" destOrd="0" parTransId="{8A272642-9C6D-4ABC-AAAE-F55F3146623F}" sibTransId="{E5133FDB-BE21-42FA-896A-738D7967B75E}"/>
    <dgm:cxn modelId="{47B8E8FD-44F3-4E97-8680-5D9195A7F2E7}" type="presParOf" srcId="{7C2AAEA8-35FB-40D3-8BF7-B4B6F3C8F901}" destId="{0ADE142B-1436-49A9-8C89-7274864BDD6E}" srcOrd="0" destOrd="0" presId="urn:microsoft.com/office/officeart/2005/8/layout/hList1"/>
    <dgm:cxn modelId="{7AA13359-B7C5-41CE-9615-D2E1BF7DD4C9}" type="presParOf" srcId="{0ADE142B-1436-49A9-8C89-7274864BDD6E}" destId="{F4FC9577-5A86-432A-9F72-D7B4AA078518}" srcOrd="0" destOrd="0" presId="urn:microsoft.com/office/officeart/2005/8/layout/hList1"/>
    <dgm:cxn modelId="{A724337E-E494-4F93-8704-642F327B3B30}" type="presParOf" srcId="{0ADE142B-1436-49A9-8C89-7274864BDD6E}" destId="{77ECFCA7-FF99-463C-8283-508ADDBC9E54}" srcOrd="1" destOrd="0" presId="urn:microsoft.com/office/officeart/2005/8/layout/hList1"/>
    <dgm:cxn modelId="{9C0AA8F3-93D0-451C-937F-90F60244416A}" type="presParOf" srcId="{7C2AAEA8-35FB-40D3-8BF7-B4B6F3C8F901}" destId="{E48E3D69-6469-4B80-95AA-6D73B423FC77}" srcOrd="1" destOrd="0" presId="urn:microsoft.com/office/officeart/2005/8/layout/hList1"/>
    <dgm:cxn modelId="{485DB03F-2554-4F90-87BC-6198DE3CBB19}" type="presParOf" srcId="{7C2AAEA8-35FB-40D3-8BF7-B4B6F3C8F901}" destId="{BB60002B-E679-494D-8745-DD22C94337E2}" srcOrd="2" destOrd="0" presId="urn:microsoft.com/office/officeart/2005/8/layout/hList1"/>
    <dgm:cxn modelId="{939CE82D-E5EF-48FF-91B2-E9079BCA69A6}" type="presParOf" srcId="{BB60002B-E679-494D-8745-DD22C94337E2}" destId="{84EC0DEB-F6CD-469C-8D59-5EA8F1AECCB1}" srcOrd="0" destOrd="0" presId="urn:microsoft.com/office/officeart/2005/8/layout/hList1"/>
    <dgm:cxn modelId="{B7BC8DF1-EB47-4A2A-B656-3EB5A5F49AFA}" type="presParOf" srcId="{BB60002B-E679-494D-8745-DD22C94337E2}" destId="{EBB9A2F0-8A39-4F5E-838E-1C21248C030B}" srcOrd="1" destOrd="0" presId="urn:microsoft.com/office/officeart/2005/8/layout/hList1"/>
    <dgm:cxn modelId="{2984FFD3-D709-482A-B97D-8227E45BF58C}" type="presParOf" srcId="{7C2AAEA8-35FB-40D3-8BF7-B4B6F3C8F901}" destId="{8FEF6798-73ED-4404-AFDC-29351DC181A0}" srcOrd="3" destOrd="0" presId="urn:microsoft.com/office/officeart/2005/8/layout/hList1"/>
    <dgm:cxn modelId="{00036D85-5C84-4543-81BC-8CF222986B29}" type="presParOf" srcId="{7C2AAEA8-35FB-40D3-8BF7-B4B6F3C8F901}" destId="{50EFFB2D-D9C4-4331-B322-F2F21782CDA8}" srcOrd="4" destOrd="0" presId="urn:microsoft.com/office/officeart/2005/8/layout/hList1"/>
    <dgm:cxn modelId="{9DBA78C1-02C9-4563-A385-D5EE942BFDCA}" type="presParOf" srcId="{50EFFB2D-D9C4-4331-B322-F2F21782CDA8}" destId="{1C6F37FB-4E54-44B7-AE27-EE1E70A107DD}" srcOrd="0" destOrd="0" presId="urn:microsoft.com/office/officeart/2005/8/layout/hList1"/>
    <dgm:cxn modelId="{958E08DC-DF3E-43CC-B060-121260AA2DAF}" type="presParOf" srcId="{50EFFB2D-D9C4-4331-B322-F2F21782CDA8}" destId="{FD4ACAA7-D613-43EB-8749-EAD3AFDC2716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25CFE8-D653-4285-B109-640D30D9623E}" type="datetimeFigureOut">
              <a:rPr lang="en-US" smtClean="0"/>
              <a:t>7/14/2018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5B38AB-5FB5-46A0-A010-0493469B47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4773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107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ea typeface="ＭＳ Ｐゴシック" charset="-128"/>
            </a:endParaRPr>
          </a:p>
        </p:txBody>
      </p:sp>
      <p:sp>
        <p:nvSpPr>
          <p:cNvPr id="1310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897227B-AE94-4C8E-AD70-7F54E4D361A5}" type="slidenum">
              <a:rPr lang="en-US" smtClean="0"/>
              <a:pPr/>
              <a:t>10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6281332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2E399A3-3896-4DF4-8EA8-559DE37C161F}" type="slidenum">
              <a:rPr lang="en-US" smtClean="0"/>
              <a:pPr/>
              <a:t>28</a:t>
            </a:fld>
            <a:endParaRPr lang="en-US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6175" y="687388"/>
            <a:ext cx="4565650" cy="3425825"/>
          </a:xfrm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2917"/>
            <a:ext cx="5486400" cy="4113832"/>
          </a:xfrm>
          <a:noFill/>
          <a:ln/>
        </p:spPr>
        <p:txBody>
          <a:bodyPr/>
          <a:lstStyle/>
          <a:p>
            <a:pPr defTabSz="949325"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7145578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96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7FA55F4-2033-495B-B8CB-AFCDFA8F854D}" type="slidenum">
              <a:rPr lang="en-US" smtClean="0"/>
              <a:pPr/>
              <a:t>38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0082158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06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730ECCF-96FD-45DB-BD77-ABAE408D8C29}" type="slidenum">
              <a:rPr lang="en-US" smtClean="0"/>
              <a:pPr/>
              <a:t>40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4466054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06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730ECCF-96FD-45DB-BD77-ABAE408D8C29}" type="slidenum">
              <a:rPr lang="en-US" smtClean="0"/>
              <a:pPr/>
              <a:t>41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7134932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979ACE-549C-4482-BDB7-571A827369B2}" type="slidenum">
              <a:rPr lang="en-US" smtClean="0"/>
              <a:pPr/>
              <a:t>43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3052958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B4C1C-E67C-426D-BF0C-34FBBEA86D3F}" type="datetimeFigureOut">
              <a:rPr lang="en-US" smtClean="0"/>
              <a:pPr/>
              <a:t>7/14/2018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5DC2-5C9A-4C95-8C76-89F9CD1777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B4C1C-E67C-426D-BF0C-34FBBEA86D3F}" type="datetimeFigureOut">
              <a:rPr lang="en-US" smtClean="0"/>
              <a:pPr/>
              <a:t>7/14/2018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5DC2-5C9A-4C95-8C76-89F9CD1777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B4C1C-E67C-426D-BF0C-34FBBEA86D3F}" type="datetimeFigureOut">
              <a:rPr lang="en-US" smtClean="0"/>
              <a:pPr/>
              <a:t>7/14/2018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5DC2-5C9A-4C95-8C76-89F9CD1777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Title 103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33" name="Text Placeholder 1032"/>
          <p:cNvSpPr>
            <a:spLocks noGrp="1"/>
          </p:cNvSpPr>
          <p:nvPr>
            <p:ph type="body" idx="1"/>
          </p:nvPr>
        </p:nvSpPr>
        <p:spPr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1034" name="Date Placeholder 103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="b" anchorCtr="0"/>
          <a:lstStyle/>
          <a:p>
            <a:pPr algn="r"/>
            <a:fld id="{12FF1C42-D199-2034-1229-587298610EC3}" type="datetime15">
              <a:rPr lang="en-US" altLang="en-US" sz="1200" dirty="0">
                <a:solidFill>
                  <a:srgbClr val="B5A788"/>
                </a:solidFill>
              </a:rPr>
              <a:pPr algn="r"/>
              <a:t>15</a:t>
            </a:fld>
            <a:endParaRPr lang="en-US" altLang="en-US" sz="1200" dirty="0">
              <a:solidFill>
                <a:srgbClr val="B5A788"/>
              </a:solidFill>
            </a:endParaRPr>
          </a:p>
        </p:txBody>
      </p:sp>
      <p:sp>
        <p:nvSpPr>
          <p:cNvPr id="1035" name="Footer Placeholder 1034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="b" anchorCtr="0"/>
          <a:lstStyle/>
          <a:p>
            <a:endParaRPr lang="en-US" altLang="en-US" sz="1200" dirty="0">
              <a:solidFill>
                <a:srgbClr val="B5A788"/>
              </a:solidFill>
            </a:endParaRPr>
          </a:p>
        </p:txBody>
      </p:sp>
      <p:sp>
        <p:nvSpPr>
          <p:cNvPr id="1036" name="Slide Number Placeholder 1035"/>
          <p:cNvSpPr>
            <a:spLocks noGrp="1"/>
          </p:cNvSpPr>
          <p:nvPr>
            <p:ph type="sldNum" sz="quarter" idx="4"/>
          </p:nvPr>
        </p:nvSpPr>
        <p:spPr>
          <a:xfrm>
            <a:off x="8613776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="b" anchorCtr="0"/>
          <a:lstStyle/>
          <a:p>
            <a:pPr algn="ctr"/>
            <a:fld id="{12FF1C42-D199-2036-1229-587298610EC3}" type="slidenum">
              <a:rPr lang="en-US" altLang="en-US" sz="1200" dirty="0">
                <a:solidFill>
                  <a:srgbClr val="B5A788"/>
                </a:solidFill>
              </a:rPr>
              <a:pPr algn="ctr"/>
              <a:t>‹#›</a:t>
            </a:fld>
            <a:endParaRPr lang="en-US" altLang="en-US" sz="1200" dirty="0">
              <a:solidFill>
                <a:srgbClr val="B5A788"/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153400" cy="11699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pPr lvl="0"/>
            <a:endParaRPr lang="id-ID" noProof="0" smtClean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B4C1C-E67C-426D-BF0C-34FBBEA86D3F}" type="datetimeFigureOut">
              <a:rPr lang="en-US" smtClean="0"/>
              <a:pPr/>
              <a:t>7/14/2018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5DC2-5C9A-4C95-8C76-89F9CD1777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B4C1C-E67C-426D-BF0C-34FBBEA86D3F}" type="datetimeFigureOut">
              <a:rPr lang="en-US" smtClean="0"/>
              <a:pPr/>
              <a:t>7/14/2018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5DC2-5C9A-4C95-8C76-89F9CD1777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B4C1C-E67C-426D-BF0C-34FBBEA86D3F}" type="datetimeFigureOut">
              <a:rPr lang="en-US" smtClean="0"/>
              <a:pPr/>
              <a:t>7/14/2018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5DC2-5C9A-4C95-8C76-89F9CD1777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B4C1C-E67C-426D-BF0C-34FBBEA86D3F}" type="datetimeFigureOut">
              <a:rPr lang="en-US" smtClean="0"/>
              <a:pPr/>
              <a:t>7/14/2018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5DC2-5C9A-4C95-8C76-89F9CD1777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B4C1C-E67C-426D-BF0C-34FBBEA86D3F}" type="datetimeFigureOut">
              <a:rPr lang="en-US" smtClean="0"/>
              <a:pPr/>
              <a:t>7/14/2018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5DC2-5C9A-4C95-8C76-89F9CD1777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B4C1C-E67C-426D-BF0C-34FBBEA86D3F}" type="datetimeFigureOut">
              <a:rPr lang="en-US" smtClean="0"/>
              <a:pPr/>
              <a:t>7/14/2018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5DC2-5C9A-4C95-8C76-89F9CD1777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B4C1C-E67C-426D-BF0C-34FBBEA86D3F}" type="datetimeFigureOut">
              <a:rPr lang="en-US" smtClean="0"/>
              <a:pPr/>
              <a:t>7/14/2018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5DC2-5C9A-4C95-8C76-89F9CD1777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B4C1C-E67C-426D-BF0C-34FBBEA86D3F}" type="datetimeFigureOut">
              <a:rPr lang="en-US" smtClean="0"/>
              <a:pPr/>
              <a:t>7/14/2018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FAC5DC2-5C9A-4C95-8C76-89F9CD17770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1AB4C1C-E67C-426D-BF0C-34FBBEA86D3F}" type="datetimeFigureOut">
              <a:rPr lang="en-US" smtClean="0"/>
              <a:pPr/>
              <a:t>7/14/2018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FAC5DC2-5C9A-4C95-8C76-89F9CD177702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  <p:sldLayoutId id="2147483700" r:id="rId13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3200" dirty="0" smtClean="0">
                <a:effectLst/>
              </a:rPr>
              <a:t>Dr</a:t>
            </a:r>
            <a:r>
              <a:rPr lang="en-US" sz="3200" dirty="0">
                <a:effectLst/>
              </a:rPr>
              <a:t>. </a:t>
            </a:r>
            <a:r>
              <a:rPr lang="en-US" sz="3200" dirty="0" smtClean="0"/>
              <a:t> Yoke A</a:t>
            </a:r>
            <a:r>
              <a:rPr lang="en-US" sz="3200" dirty="0" smtClean="0">
                <a:effectLst/>
              </a:rPr>
              <a:t>, </a:t>
            </a:r>
            <a:r>
              <a:rPr lang="en-US" sz="3200" dirty="0">
                <a:effectLst/>
              </a:rPr>
              <a:t>dr., </a:t>
            </a:r>
            <a:r>
              <a:rPr lang="en-US" sz="3200" dirty="0" err="1" smtClean="0">
                <a:effectLst/>
              </a:rPr>
              <a:t>Sp.A</a:t>
            </a:r>
            <a:endParaRPr lang="en-US" sz="3200" dirty="0"/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 err="1" smtClean="0">
                <a:effectLst/>
              </a:rPr>
              <a:t>Alamat</a:t>
            </a:r>
            <a:r>
              <a:rPr lang="en-US" sz="1800" dirty="0" smtClean="0">
                <a:effectLst/>
              </a:rPr>
              <a:t> Kantor		: Jl. Pasteur No. 38 Bandung</a:t>
            </a:r>
          </a:p>
          <a:p>
            <a:r>
              <a:rPr lang="en-US" sz="1800" dirty="0" smtClean="0">
                <a:effectLst/>
              </a:rPr>
              <a:t>			</a:t>
            </a:r>
            <a:r>
              <a:rPr lang="en-US" sz="1800" dirty="0" err="1" smtClean="0">
                <a:effectLst/>
              </a:rPr>
              <a:t>Tlp</a:t>
            </a:r>
            <a:r>
              <a:rPr lang="en-US" sz="1800" dirty="0" smtClean="0">
                <a:effectLst/>
              </a:rPr>
              <a:t> : (022) 2035957	/Fax :</a:t>
            </a:r>
          </a:p>
          <a:p>
            <a:r>
              <a:rPr lang="en-US" sz="1800" dirty="0" err="1" smtClean="0">
                <a:effectLst/>
              </a:rPr>
              <a:t>Pendidikan</a:t>
            </a:r>
            <a:r>
              <a:rPr lang="en-US" sz="1800" dirty="0" smtClean="0">
                <a:effectLst/>
              </a:rPr>
              <a:t>		: S3 </a:t>
            </a:r>
            <a:r>
              <a:rPr lang="en-US" sz="1800" dirty="0" err="1" smtClean="0">
                <a:effectLst/>
              </a:rPr>
              <a:t>Universitas</a:t>
            </a:r>
            <a:r>
              <a:rPr lang="en-US" sz="1800" dirty="0" smtClean="0">
                <a:effectLst/>
              </a:rPr>
              <a:t> </a:t>
            </a:r>
            <a:r>
              <a:rPr lang="en-US" sz="1800" dirty="0" err="1" smtClean="0">
                <a:effectLst/>
              </a:rPr>
              <a:t>Padjadjaran</a:t>
            </a:r>
            <a:r>
              <a:rPr lang="en-US" sz="1800" dirty="0" smtClean="0">
                <a:effectLst/>
              </a:rPr>
              <a:t> Bandung</a:t>
            </a:r>
          </a:p>
          <a:p>
            <a:r>
              <a:rPr lang="en-US" sz="1800" dirty="0" err="1" smtClean="0">
                <a:effectLst/>
              </a:rPr>
              <a:t>Pekerjaan</a:t>
            </a:r>
            <a:r>
              <a:rPr lang="en-US" sz="1800" dirty="0" smtClean="0">
                <a:effectLst/>
              </a:rPr>
              <a:t>		: </a:t>
            </a:r>
            <a:r>
              <a:rPr lang="en-US" sz="1800" dirty="0" err="1" smtClean="0">
                <a:effectLst/>
              </a:rPr>
              <a:t>Dokter</a:t>
            </a:r>
            <a:r>
              <a:rPr lang="en-US" sz="1800" dirty="0" smtClean="0">
                <a:effectLst/>
              </a:rPr>
              <a:t>  FKUNJANI/ RS DUSTIRA </a:t>
            </a:r>
            <a:r>
              <a:rPr lang="en-US" sz="1800" dirty="0" err="1" smtClean="0">
                <a:effectLst/>
              </a:rPr>
              <a:t>Cimahi</a:t>
            </a:r>
            <a:endParaRPr lang="en-US" sz="1800" dirty="0" smtClean="0">
              <a:effectLst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>
                <a:latin typeface="Constantia" pitchFamily="18" charset="0"/>
              </a:rPr>
              <a:t>Definitions and terminology</a:t>
            </a:r>
            <a:endParaRPr lang="en-US" dirty="0">
              <a:latin typeface="Constantia" pitchFamily="18" charset="0"/>
            </a:endParaRPr>
          </a:p>
        </p:txBody>
      </p:sp>
      <p:graphicFrame>
        <p:nvGraphicFramePr>
          <p:cNvPr id="4" name="Diagram 3"/>
          <p:cNvGraphicFramePr/>
          <p:nvPr/>
        </p:nvGraphicFramePr>
        <p:xfrm>
          <a:off x="228600" y="1295400"/>
          <a:ext cx="8610600" cy="4724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81000" y="6019800"/>
            <a:ext cx="8305800" cy="8679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40080" lvl="1" indent="-246888">
              <a:lnSpc>
                <a:spcPct val="90000"/>
              </a:lnSpc>
              <a:buClr>
                <a:srgbClr val="00FF00"/>
              </a:buClr>
              <a:buFont typeface="Wingdings 2"/>
              <a:buChar char=""/>
              <a:defRPr/>
            </a:pP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termasuk</a:t>
            </a:r>
            <a:r>
              <a:rPr lang="en-US" sz="2800" dirty="0"/>
              <a:t>    </a:t>
            </a:r>
            <a:r>
              <a:rPr lang="en-US" sz="2800" dirty="0" err="1"/>
              <a:t>anak</a:t>
            </a:r>
            <a:r>
              <a:rPr lang="en-US" sz="2800" dirty="0"/>
              <a:t>   </a:t>
            </a:r>
            <a:r>
              <a:rPr lang="en-US" sz="2800" dirty="0" err="1"/>
              <a:t>kejang</a:t>
            </a:r>
            <a:r>
              <a:rPr lang="en-US" sz="2800" dirty="0"/>
              <a:t>  </a:t>
            </a:r>
            <a:r>
              <a:rPr lang="en-US" sz="2800" dirty="0" err="1"/>
              <a:t>tanpa</a:t>
            </a:r>
            <a:r>
              <a:rPr lang="en-US" sz="2800" dirty="0"/>
              <a:t> </a:t>
            </a:r>
            <a:r>
              <a:rPr lang="en-US" sz="2800" dirty="0" err="1"/>
              <a:t>demam</a:t>
            </a:r>
            <a:endParaRPr lang="en-US" sz="2800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lvl="2" indent="-246888">
              <a:lnSpc>
                <a:spcPct val="90000"/>
              </a:lnSpc>
              <a:buClr>
                <a:srgbClr val="00FF00"/>
              </a:buClr>
              <a:defRPr/>
            </a:pPr>
            <a:r>
              <a:rPr lang="en-US" sz="2800" i="1" dirty="0">
                <a:solidFill>
                  <a:srgbClr val="00FF00"/>
                </a:solidFill>
              </a:rPr>
              <a:t>(	AAP 1996, </a:t>
            </a:r>
            <a:r>
              <a:rPr lang="en-US" sz="2800" i="1" dirty="0" err="1">
                <a:solidFill>
                  <a:srgbClr val="00FF00"/>
                </a:solidFill>
              </a:rPr>
              <a:t>Konsensus</a:t>
            </a:r>
            <a:r>
              <a:rPr lang="en-US" sz="2800" i="1" dirty="0">
                <a:solidFill>
                  <a:srgbClr val="00FF00"/>
                </a:solidFill>
              </a:rPr>
              <a:t> 2004, AAP 2008, 2011)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304800"/>
            <a:ext cx="7543800" cy="974725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dirty="0" err="1" smtClean="0">
                <a:latin typeface="+mn-lt"/>
              </a:rPr>
              <a:t>Definisi</a:t>
            </a:r>
            <a:endParaRPr lang="en-US" sz="3600" b="1" dirty="0" smtClean="0">
              <a:latin typeface="+mn-lt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447800"/>
            <a:ext cx="7543800" cy="4191000"/>
          </a:xfrm>
        </p:spPr>
        <p:txBody>
          <a:bodyPr>
            <a:normAutofit lnSpcReduction="10000"/>
          </a:bodyPr>
          <a:lstStyle/>
          <a:p>
            <a:pPr eaLnBrk="1" hangingPunct="1">
              <a:defRPr/>
            </a:pPr>
            <a:r>
              <a:rPr lang="en-US" dirty="0" smtClean="0"/>
              <a:t>ILAE, 1980 :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800" dirty="0" smtClean="0"/>
              <a:t>   </a:t>
            </a:r>
            <a:r>
              <a:rPr lang="en-US" sz="2800" dirty="0" err="1" smtClean="0"/>
              <a:t>Kejang</a:t>
            </a:r>
            <a:r>
              <a:rPr lang="en-US" sz="2800" dirty="0" smtClean="0"/>
              <a:t> </a:t>
            </a:r>
            <a:r>
              <a:rPr lang="en-US" sz="2800" dirty="0" err="1" smtClean="0"/>
              <a:t>didahului</a:t>
            </a:r>
            <a:r>
              <a:rPr lang="en-US" sz="2800" dirty="0" smtClean="0"/>
              <a:t> </a:t>
            </a:r>
            <a:r>
              <a:rPr lang="en-US" sz="2800" dirty="0" err="1" smtClean="0"/>
              <a:t>demam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anak</a:t>
            </a:r>
            <a:r>
              <a:rPr lang="en-US" sz="2800" dirty="0" smtClean="0"/>
              <a:t> </a:t>
            </a:r>
            <a:r>
              <a:rPr lang="en-US" sz="2800" dirty="0" err="1" smtClean="0"/>
              <a:t>usia</a:t>
            </a:r>
            <a:r>
              <a:rPr lang="en-US" sz="2800" dirty="0" smtClean="0"/>
              <a:t> &gt; 1 </a:t>
            </a:r>
            <a:r>
              <a:rPr lang="en-US" sz="2800" dirty="0" err="1" smtClean="0"/>
              <a:t>bulan</a:t>
            </a:r>
            <a:r>
              <a:rPr lang="en-US" sz="2800" dirty="0" smtClean="0"/>
              <a:t>, (paling </a:t>
            </a:r>
            <a:r>
              <a:rPr lang="en-US" sz="2800" dirty="0" err="1" smtClean="0"/>
              <a:t>sering</a:t>
            </a:r>
            <a:r>
              <a:rPr lang="en-US" sz="2800" dirty="0" smtClean="0"/>
              <a:t> </a:t>
            </a:r>
            <a:r>
              <a:rPr lang="en-US" sz="2800" dirty="0" err="1" smtClean="0"/>
              <a:t>usia</a:t>
            </a:r>
            <a:r>
              <a:rPr lang="en-US" sz="2800" dirty="0" smtClean="0"/>
              <a:t>  6 </a:t>
            </a:r>
            <a:r>
              <a:rPr lang="en-US" sz="2800" dirty="0" err="1" smtClean="0"/>
              <a:t>bln</a:t>
            </a:r>
            <a:r>
              <a:rPr lang="en-US" sz="2800" dirty="0" smtClean="0"/>
              <a:t> – 5 </a:t>
            </a:r>
            <a:r>
              <a:rPr lang="en-US" sz="2800" dirty="0" err="1" smtClean="0"/>
              <a:t>th</a:t>
            </a:r>
            <a:r>
              <a:rPr lang="en-US" sz="2800" dirty="0" smtClean="0"/>
              <a:t> ),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kenaikan</a:t>
            </a:r>
            <a:r>
              <a:rPr lang="en-US" sz="2800" dirty="0" smtClean="0"/>
              <a:t> </a:t>
            </a:r>
            <a:r>
              <a:rPr lang="en-US" sz="2800" dirty="0" err="1" smtClean="0"/>
              <a:t>suhu</a:t>
            </a:r>
            <a:r>
              <a:rPr lang="en-US" sz="2800" dirty="0" smtClean="0"/>
              <a:t> </a:t>
            </a:r>
            <a:r>
              <a:rPr lang="en-US" sz="2800" dirty="0" err="1" smtClean="0"/>
              <a:t>tubuh</a:t>
            </a:r>
            <a:r>
              <a:rPr lang="en-US" sz="2800" dirty="0" smtClean="0"/>
              <a:t> (</a:t>
            </a:r>
            <a:r>
              <a:rPr lang="en-US" sz="2800" dirty="0" err="1" smtClean="0"/>
              <a:t>rektal</a:t>
            </a:r>
            <a:r>
              <a:rPr lang="en-US" sz="2800" dirty="0" smtClean="0"/>
              <a:t> &gt; 38º C)</a:t>
            </a:r>
          </a:p>
          <a:p>
            <a:pPr>
              <a:buNone/>
              <a:defRPr/>
            </a:pPr>
            <a:r>
              <a:rPr lang="en-US" sz="2800" dirty="0" smtClean="0"/>
              <a:t>   </a:t>
            </a:r>
            <a:r>
              <a:rPr lang="en-US" altLang="en-US" sz="2800" dirty="0" err="1" smtClean="0">
                <a:ea typeface="Times New Roman" charset="0"/>
              </a:rPr>
              <a:t>Bukan</a:t>
            </a:r>
            <a:r>
              <a:rPr lang="en-US" altLang="en-US" sz="2800" dirty="0" smtClean="0">
                <a:ea typeface="Times New Roman" charset="0"/>
              </a:rPr>
              <a:t>  </a:t>
            </a:r>
            <a:r>
              <a:rPr lang="en-US" altLang="en-US" sz="2800" dirty="0" err="1" smtClean="0">
                <a:ea typeface="Times New Roman" charset="0"/>
              </a:rPr>
              <a:t>disebabkan</a:t>
            </a:r>
            <a:r>
              <a:rPr lang="en-US" altLang="en-US" sz="2800" dirty="0" smtClean="0">
                <a:ea typeface="Times New Roman" charset="0"/>
              </a:rPr>
              <a:t>  </a:t>
            </a:r>
            <a:r>
              <a:rPr lang="en-US" altLang="en-US" sz="2800" dirty="0" err="1" smtClean="0">
                <a:ea typeface="Times New Roman" charset="0"/>
              </a:rPr>
              <a:t>oleh</a:t>
            </a:r>
            <a:r>
              <a:rPr lang="en-US" altLang="en-US" sz="2800" dirty="0" smtClean="0">
                <a:ea typeface="Times New Roman" charset="0"/>
              </a:rPr>
              <a:t>  </a:t>
            </a:r>
            <a:r>
              <a:rPr lang="en-US" altLang="en-US" sz="2800" dirty="0" err="1" smtClean="0">
                <a:ea typeface="Times New Roman" charset="0"/>
              </a:rPr>
              <a:t>infeksi</a:t>
            </a:r>
            <a:r>
              <a:rPr lang="en-US" altLang="en-US" sz="2800" dirty="0" smtClean="0">
                <a:ea typeface="Times New Roman" charset="0"/>
              </a:rPr>
              <a:t> SSP, </a:t>
            </a:r>
            <a:r>
              <a:rPr lang="en-US" altLang="en-US" sz="2800" dirty="0" err="1" smtClean="0">
                <a:ea typeface="Times New Roman" charset="0"/>
              </a:rPr>
              <a:t>gangguan</a:t>
            </a:r>
            <a:r>
              <a:rPr lang="en-US" altLang="en-US" sz="2800" dirty="0" smtClean="0">
                <a:ea typeface="Times New Roman" charset="0"/>
              </a:rPr>
              <a:t> </a:t>
            </a:r>
            <a:r>
              <a:rPr lang="en-US" altLang="en-US" sz="2800" dirty="0" err="1" smtClean="0">
                <a:ea typeface="Times New Roman" charset="0"/>
              </a:rPr>
              <a:t>metabolik</a:t>
            </a:r>
            <a:r>
              <a:rPr lang="en-US" altLang="en-US" sz="2800" dirty="0" smtClean="0">
                <a:ea typeface="Times New Roman" charset="0"/>
              </a:rPr>
              <a:t>, </a:t>
            </a:r>
            <a:r>
              <a:rPr lang="en-US" altLang="en-US" sz="2800" dirty="0" err="1" smtClean="0">
                <a:ea typeface="Times New Roman" charset="0"/>
              </a:rPr>
              <a:t>dan</a:t>
            </a:r>
            <a:r>
              <a:rPr lang="en-US" altLang="en-US" sz="2800" dirty="0" smtClean="0">
                <a:ea typeface="Times New Roman" charset="0"/>
              </a:rPr>
              <a:t> </a:t>
            </a:r>
            <a:r>
              <a:rPr lang="en-US" altLang="en-US" sz="2800" dirty="0" err="1" smtClean="0">
                <a:ea typeface="Times New Roman" charset="0"/>
              </a:rPr>
              <a:t>tidak</a:t>
            </a:r>
            <a:r>
              <a:rPr lang="en-US" altLang="en-US" sz="2800" dirty="0" smtClean="0">
                <a:ea typeface="Times New Roman" charset="0"/>
              </a:rPr>
              <a:t> </a:t>
            </a:r>
            <a:r>
              <a:rPr lang="en-US" altLang="en-US" sz="2800" dirty="0" err="1" smtClean="0">
                <a:ea typeface="Times New Roman" charset="0"/>
              </a:rPr>
              <a:t>pernah</a:t>
            </a:r>
            <a:r>
              <a:rPr lang="en-US" altLang="en-US" sz="2800" dirty="0" smtClean="0">
                <a:ea typeface="Times New Roman" charset="0"/>
              </a:rPr>
              <a:t> </a:t>
            </a:r>
            <a:r>
              <a:rPr lang="en-US" altLang="en-US" sz="2800" dirty="0" err="1" smtClean="0">
                <a:ea typeface="Times New Roman" charset="0"/>
              </a:rPr>
              <a:t>ada</a:t>
            </a:r>
            <a:r>
              <a:rPr lang="en-US" altLang="en-US" sz="2800" dirty="0" smtClean="0">
                <a:ea typeface="Times New Roman" charset="0"/>
              </a:rPr>
              <a:t> </a:t>
            </a:r>
            <a:r>
              <a:rPr lang="en-US" altLang="en-US" sz="2800" dirty="0" err="1" smtClean="0">
                <a:ea typeface="Times New Roman" charset="0"/>
              </a:rPr>
              <a:t>riwayat</a:t>
            </a:r>
            <a:r>
              <a:rPr lang="en-US" altLang="en-US" sz="2800" dirty="0" smtClean="0">
                <a:ea typeface="Times New Roman" charset="0"/>
              </a:rPr>
              <a:t> </a:t>
            </a:r>
            <a:r>
              <a:rPr lang="en-US" altLang="en-US" sz="2800" dirty="0" err="1" smtClean="0">
                <a:ea typeface="Times New Roman" charset="0"/>
              </a:rPr>
              <a:t>kejang</a:t>
            </a:r>
            <a:r>
              <a:rPr lang="en-US" altLang="en-US" sz="2800" dirty="0" smtClean="0">
                <a:ea typeface="Times New Roman" charset="0"/>
              </a:rPr>
              <a:t> </a:t>
            </a:r>
            <a:r>
              <a:rPr lang="en-US" altLang="en-US" sz="2800" dirty="0" err="1" smtClean="0">
                <a:ea typeface="Times New Roman" charset="0"/>
              </a:rPr>
              <a:t>tanpa</a:t>
            </a:r>
            <a:r>
              <a:rPr lang="en-US" altLang="en-US" sz="2800" dirty="0" smtClean="0">
                <a:ea typeface="Times New Roman" charset="0"/>
              </a:rPr>
              <a:t> </a:t>
            </a:r>
            <a:r>
              <a:rPr lang="en-US" altLang="en-US" sz="2800" dirty="0" err="1" smtClean="0">
                <a:ea typeface="Times New Roman" charset="0"/>
              </a:rPr>
              <a:t>demam</a:t>
            </a:r>
            <a:r>
              <a:rPr lang="en-US" altLang="en-US" sz="2800" dirty="0" smtClean="0">
                <a:ea typeface="Times New Roman" charset="0"/>
              </a:rPr>
              <a:t> </a:t>
            </a:r>
            <a:r>
              <a:rPr lang="en-US" altLang="en-US" sz="2800" dirty="0" err="1" smtClean="0">
                <a:ea typeface="Times New Roman" charset="0"/>
              </a:rPr>
              <a:t>atau</a:t>
            </a:r>
            <a:r>
              <a:rPr lang="en-US" altLang="en-US" sz="2800" dirty="0" smtClean="0">
                <a:ea typeface="Times New Roman" charset="0"/>
              </a:rPr>
              <a:t> </a:t>
            </a:r>
            <a:r>
              <a:rPr lang="en-US" altLang="en-US" sz="2800" dirty="0" err="1" smtClean="0">
                <a:ea typeface="Times New Roman" charset="0"/>
              </a:rPr>
              <a:t>kejang</a:t>
            </a:r>
            <a:r>
              <a:rPr lang="en-US" altLang="en-US" sz="2800" dirty="0" smtClean="0">
                <a:ea typeface="Times New Roman" charset="0"/>
              </a:rPr>
              <a:t>  </a:t>
            </a:r>
            <a:r>
              <a:rPr lang="en-US" altLang="en-US" sz="2800" dirty="0" err="1" smtClean="0">
                <a:ea typeface="Times New Roman" charset="0"/>
              </a:rPr>
              <a:t>neonatus</a:t>
            </a:r>
            <a:endParaRPr lang="en-US" altLang="en-US" sz="2800" dirty="0" smtClean="0">
              <a:ea typeface="Times New Roman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1800" dirty="0" smtClean="0"/>
              <a:t>                                           (consensus Development Panel, 1980  UKK </a:t>
            </a:r>
            <a:r>
              <a:rPr lang="en-US" sz="1800" dirty="0" err="1" smtClean="0"/>
              <a:t>Neuroped</a:t>
            </a:r>
            <a:r>
              <a:rPr lang="en-US" sz="1800" dirty="0" smtClean="0"/>
              <a:t> 2016).</a:t>
            </a:r>
          </a:p>
          <a:p>
            <a:pPr eaLnBrk="1" hangingPunct="1">
              <a:defRPr/>
            </a:pPr>
            <a:endParaRPr lang="en-US" sz="4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543800" cy="9144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latin typeface="Constantia" pitchFamily="18" charset="0"/>
              </a:rPr>
              <a:t>KEJANG DEMAM 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idx="1"/>
          </p:nvPr>
        </p:nvSpPr>
        <p:spPr>
          <a:xfrm>
            <a:off x="914400" y="1371600"/>
            <a:ext cx="7543800" cy="5029200"/>
          </a:xfrm>
        </p:spPr>
        <p:txBody>
          <a:bodyPr/>
          <a:lstStyle/>
          <a:p>
            <a:pPr eaLnBrk="1" hangingPunct="1">
              <a:buNone/>
              <a:defRPr/>
            </a:pPr>
            <a:endParaRPr lang="en-US" dirty="0" smtClean="0">
              <a:latin typeface="Comic Sans MS" pitchFamily="66" charset="0"/>
            </a:endParaRPr>
          </a:p>
          <a:p>
            <a:pPr eaLnBrk="1" hangingPunct="1">
              <a:defRPr/>
            </a:pPr>
            <a:r>
              <a:rPr lang="en-US" sz="3600" dirty="0" err="1" smtClean="0">
                <a:latin typeface="Constantia" pitchFamily="18" charset="0"/>
              </a:rPr>
              <a:t>Bentuk</a:t>
            </a:r>
            <a:r>
              <a:rPr lang="en-US" sz="3600" dirty="0" smtClean="0">
                <a:latin typeface="Constantia" pitchFamily="18" charset="0"/>
              </a:rPr>
              <a:t> </a:t>
            </a:r>
            <a:r>
              <a:rPr lang="en-US" sz="3600" dirty="0" err="1" smtClean="0">
                <a:latin typeface="Constantia" pitchFamily="18" charset="0"/>
              </a:rPr>
              <a:t>kejang</a:t>
            </a:r>
            <a:r>
              <a:rPr lang="en-US" sz="3600" dirty="0" smtClean="0">
                <a:latin typeface="Constantia" pitchFamily="18" charset="0"/>
              </a:rPr>
              <a:t> yang paling </a:t>
            </a:r>
            <a:r>
              <a:rPr lang="en-US" sz="3600" dirty="0" err="1" smtClean="0">
                <a:latin typeface="Constantia" pitchFamily="18" charset="0"/>
              </a:rPr>
              <a:t>sering</a:t>
            </a:r>
            <a:r>
              <a:rPr lang="en-US" sz="3600" dirty="0" smtClean="0">
                <a:latin typeface="Constantia" pitchFamily="18" charset="0"/>
              </a:rPr>
              <a:t> </a:t>
            </a:r>
          </a:p>
          <a:p>
            <a:pPr eaLnBrk="1" hangingPunct="1">
              <a:defRPr/>
            </a:pPr>
            <a:r>
              <a:rPr lang="en-US" sz="3600" dirty="0" smtClean="0">
                <a:latin typeface="Constantia" pitchFamily="18" charset="0"/>
              </a:rPr>
              <a:t>4-5% </a:t>
            </a:r>
            <a:r>
              <a:rPr lang="en-US" sz="3600" dirty="0" err="1" smtClean="0">
                <a:latin typeface="Constantia" pitchFamily="18" charset="0"/>
              </a:rPr>
              <a:t>anak</a:t>
            </a:r>
            <a:r>
              <a:rPr lang="en-US" sz="3600" dirty="0" smtClean="0">
                <a:latin typeface="Constantia" pitchFamily="18" charset="0"/>
              </a:rPr>
              <a:t> </a:t>
            </a:r>
            <a:r>
              <a:rPr lang="en-US" sz="3600" dirty="0" err="1" smtClean="0">
                <a:latin typeface="Constantia" pitchFamily="18" charset="0"/>
              </a:rPr>
              <a:t>pernah</a:t>
            </a:r>
            <a:r>
              <a:rPr lang="en-US" sz="3600" dirty="0" smtClean="0">
                <a:latin typeface="Constantia" pitchFamily="18" charset="0"/>
              </a:rPr>
              <a:t> </a:t>
            </a:r>
            <a:r>
              <a:rPr lang="en-US" sz="3600" dirty="0" err="1" smtClean="0">
                <a:latin typeface="Constantia" pitchFamily="18" charset="0"/>
              </a:rPr>
              <a:t>mengalami</a:t>
            </a:r>
            <a:r>
              <a:rPr lang="en-US" sz="3600" dirty="0" smtClean="0">
                <a:latin typeface="Constantia" pitchFamily="18" charset="0"/>
              </a:rPr>
              <a:t> 1  x KD  ( Nelson – </a:t>
            </a:r>
            <a:r>
              <a:rPr lang="en-US" sz="3600" dirty="0" err="1" smtClean="0">
                <a:latin typeface="Constantia" pitchFamily="18" charset="0"/>
              </a:rPr>
              <a:t>Ellenberg</a:t>
            </a:r>
            <a:r>
              <a:rPr lang="en-US" sz="3600" dirty="0" smtClean="0">
                <a:latin typeface="Constantia" pitchFamily="18" charset="0"/>
              </a:rPr>
              <a:t>, 1976 ) </a:t>
            </a:r>
          </a:p>
          <a:p>
            <a:pPr eaLnBrk="1" hangingPunct="1">
              <a:defRPr/>
            </a:pPr>
            <a:r>
              <a:rPr lang="en-US" sz="3600" dirty="0" err="1" smtClean="0">
                <a:latin typeface="Constantia" pitchFamily="18" charset="0"/>
              </a:rPr>
              <a:t>Orang</a:t>
            </a:r>
            <a:r>
              <a:rPr lang="en-US" sz="3600" dirty="0" smtClean="0">
                <a:latin typeface="Constantia" pitchFamily="18" charset="0"/>
              </a:rPr>
              <a:t> </a:t>
            </a:r>
            <a:r>
              <a:rPr lang="en-US" sz="3600" dirty="0" err="1" smtClean="0">
                <a:latin typeface="Constantia" pitchFamily="18" charset="0"/>
              </a:rPr>
              <a:t>tua</a:t>
            </a:r>
            <a:r>
              <a:rPr lang="en-US" sz="3600" dirty="0" smtClean="0">
                <a:latin typeface="Constantia" pitchFamily="18" charset="0"/>
              </a:rPr>
              <a:t>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3600" dirty="0" smtClean="0">
                <a:latin typeface="Constantia" pitchFamily="18" charset="0"/>
              </a:rPr>
              <a:t>    </a:t>
            </a:r>
            <a:r>
              <a:rPr lang="en-US" sz="3600" dirty="0" err="1" smtClean="0">
                <a:latin typeface="Constantia" pitchFamily="18" charset="0"/>
              </a:rPr>
              <a:t>cemas</a:t>
            </a:r>
            <a:r>
              <a:rPr lang="en-US" sz="3600" dirty="0" smtClean="0">
                <a:latin typeface="Constantia" pitchFamily="18" charset="0"/>
              </a:rPr>
              <a:t>, </a:t>
            </a:r>
            <a:r>
              <a:rPr lang="en-US" sz="3600" dirty="0" err="1" smtClean="0">
                <a:latin typeface="Constantia" pitchFamily="18" charset="0"/>
              </a:rPr>
              <a:t>anak</a:t>
            </a:r>
            <a:r>
              <a:rPr lang="en-US" sz="3600" dirty="0" smtClean="0">
                <a:latin typeface="Constantia" pitchFamily="18" charset="0"/>
              </a:rPr>
              <a:t> “</a:t>
            </a:r>
            <a:r>
              <a:rPr lang="en-US" sz="3600" dirty="0" err="1" smtClean="0">
                <a:latin typeface="Constantia" pitchFamily="18" charset="0"/>
              </a:rPr>
              <a:t>rentan</a:t>
            </a:r>
            <a:r>
              <a:rPr lang="en-US" sz="3600" dirty="0" smtClean="0">
                <a:latin typeface="Constantia" pitchFamily="18" charset="0"/>
              </a:rPr>
              <a:t>”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3600" dirty="0" smtClean="0">
                <a:latin typeface="Constantia" pitchFamily="18" charset="0"/>
              </a:rPr>
              <a:t>    Benign ? Prognosis ?</a:t>
            </a:r>
          </a:p>
          <a:p>
            <a:pPr eaLnBrk="1" hangingPunct="1">
              <a:defRPr/>
            </a:pPr>
            <a:endParaRPr lang="en-US" dirty="0" smtClean="0">
              <a:latin typeface="Comic Sans MS" pitchFamily="66" charset="0"/>
            </a:endParaRPr>
          </a:p>
          <a:p>
            <a:pPr eaLnBrk="1" hangingPunct="1">
              <a:defRPr/>
            </a:pPr>
            <a:endParaRPr lang="en-US" dirty="0" smtClean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34817"/>
          <p:cNvSpPr>
            <a:spLocks noGrp="1"/>
          </p:cNvSpPr>
          <p:nvPr>
            <p:ph type="title"/>
          </p:nvPr>
        </p:nvSpPr>
        <p:spPr>
          <a:ln/>
        </p:spPr>
        <p:txBody>
          <a:bodyPr wrap="square" anchor="ctr"/>
          <a:lstStyle/>
          <a:p>
            <a:r>
              <a:rPr lang="en-US" altLang="en-US" b="1" dirty="0">
                <a:solidFill>
                  <a:schemeClr val="tx1"/>
                </a:solidFill>
                <a:latin typeface="+mn-lt"/>
              </a:rPr>
              <a:t>Epidemiologi </a:t>
            </a:r>
          </a:p>
        </p:txBody>
      </p:sp>
      <p:sp>
        <p:nvSpPr>
          <p:cNvPr id="34819" name="Content Placeholder 34818"/>
          <p:cNvSpPr>
            <a:spLocks noGrp="1"/>
          </p:cNvSpPr>
          <p:nvPr>
            <p:ph type="body" idx="1"/>
          </p:nvPr>
        </p:nvSpPr>
        <p:spPr>
          <a:xfrm>
            <a:off x="468313" y="1600200"/>
            <a:ext cx="8229599" cy="5059363"/>
          </a:xfrm>
          <a:ln/>
        </p:spPr>
        <p:txBody>
          <a:bodyPr wrap="square" lIns="91440" tIns="45720" rIns="91440" bIns="45720" anchor="t" anchorCtr="0">
            <a:normAutofit/>
          </a:bodyPr>
          <a:lstStyle/>
          <a:p>
            <a:pPr algn="just">
              <a:lnSpc>
                <a:spcPct val="90000"/>
              </a:lnSpc>
              <a:buFont typeface="Arial" charset="0"/>
              <a:buChar char="•"/>
            </a:pPr>
            <a:r>
              <a:rPr lang="en-US" altLang="en-US" sz="3200" dirty="0">
                <a:latin typeface="Constantia" pitchFamily="18" charset="0"/>
                <a:ea typeface="Times New Roman" charset="0"/>
              </a:rPr>
              <a:t>2-5 % </a:t>
            </a:r>
            <a:r>
              <a:rPr lang="en-US" altLang="en-US" sz="3200" dirty="0" err="1">
                <a:latin typeface="Constantia" pitchFamily="18" charset="0"/>
                <a:ea typeface="Times New Roman" charset="0"/>
              </a:rPr>
              <a:t>populasi</a:t>
            </a:r>
            <a:r>
              <a:rPr lang="en-US" altLang="en-US" sz="3200" dirty="0">
                <a:latin typeface="Constantia" pitchFamily="18" charset="0"/>
                <a:ea typeface="Times New Roman" charset="0"/>
              </a:rPr>
              <a:t> </a:t>
            </a:r>
            <a:r>
              <a:rPr lang="en-US" altLang="en-US" sz="3200" dirty="0" err="1" smtClean="0">
                <a:latin typeface="Constantia" pitchFamily="18" charset="0"/>
                <a:ea typeface="Times New Roman" charset="0"/>
              </a:rPr>
              <a:t>anak</a:t>
            </a:r>
            <a:endParaRPr lang="en-US" altLang="en-US" sz="3200" dirty="0" smtClean="0">
              <a:latin typeface="Constantia" pitchFamily="18" charset="0"/>
              <a:ea typeface="Times New Roman" charset="0"/>
            </a:endParaRPr>
          </a:p>
          <a:p>
            <a:pPr algn="just">
              <a:lnSpc>
                <a:spcPct val="90000"/>
              </a:lnSpc>
              <a:buFont typeface="Arial" charset="0"/>
              <a:buChar char="•"/>
            </a:pPr>
            <a:endParaRPr lang="en-US" altLang="en-US" sz="3200" dirty="0">
              <a:latin typeface="Constantia" pitchFamily="18" charset="0"/>
              <a:ea typeface="Times New Roman" charset="0"/>
            </a:endParaRPr>
          </a:p>
          <a:p>
            <a:pPr algn="just">
              <a:lnSpc>
                <a:spcPct val="90000"/>
              </a:lnSpc>
              <a:buFont typeface="Arial" charset="0"/>
              <a:buChar char="•"/>
            </a:pPr>
            <a:r>
              <a:rPr lang="en-US" altLang="en-US" sz="3200" dirty="0" err="1" smtClean="0">
                <a:latin typeface="Constantia" pitchFamily="18" charset="0"/>
                <a:ea typeface="Times New Roman" charset="0"/>
              </a:rPr>
              <a:t>usia</a:t>
            </a:r>
            <a:r>
              <a:rPr lang="en-US" altLang="en-US" sz="3200" dirty="0" smtClean="0">
                <a:latin typeface="Constantia" pitchFamily="18" charset="0"/>
                <a:ea typeface="Times New Roman" charset="0"/>
              </a:rPr>
              <a:t> </a:t>
            </a:r>
            <a:r>
              <a:rPr lang="en-US" altLang="en-US" sz="3200" dirty="0">
                <a:latin typeface="Constantia" pitchFamily="18" charset="0"/>
                <a:ea typeface="Times New Roman" charset="0"/>
              </a:rPr>
              <a:t>6 bulan sampai dengan 5 tahun, dengan puncak usia 18 </a:t>
            </a:r>
            <a:r>
              <a:rPr lang="en-US" altLang="en-US" sz="3200" dirty="0" err="1">
                <a:latin typeface="Constantia" pitchFamily="18" charset="0"/>
                <a:ea typeface="Times New Roman" charset="0"/>
              </a:rPr>
              <a:t>bulan</a:t>
            </a:r>
            <a:r>
              <a:rPr lang="en-US" altLang="en-US" sz="3200" dirty="0" smtClean="0">
                <a:latin typeface="Constantia" pitchFamily="18" charset="0"/>
                <a:ea typeface="Times New Roman" charset="0"/>
              </a:rPr>
              <a:t>.</a:t>
            </a:r>
          </a:p>
          <a:p>
            <a:pPr algn="just">
              <a:lnSpc>
                <a:spcPct val="90000"/>
              </a:lnSpc>
              <a:buFont typeface="Arial" charset="0"/>
              <a:buChar char="•"/>
            </a:pPr>
            <a:endParaRPr lang="en-US" altLang="en-US" sz="3200" dirty="0">
              <a:latin typeface="Constantia" pitchFamily="18" charset="0"/>
              <a:ea typeface="Times New Roman" charset="0"/>
            </a:endParaRPr>
          </a:p>
          <a:p>
            <a:pPr algn="just">
              <a:lnSpc>
                <a:spcPct val="90000"/>
              </a:lnSpc>
              <a:buFont typeface="Arial" charset="0"/>
              <a:buChar char="•"/>
            </a:pPr>
            <a:r>
              <a:rPr lang="en-US" altLang="en-US" sz="3200" dirty="0" err="1" smtClean="0">
                <a:latin typeface="Constantia" pitchFamily="18" charset="0"/>
                <a:ea typeface="Times New Roman" charset="0"/>
              </a:rPr>
              <a:t>Sebagian</a:t>
            </a:r>
            <a:r>
              <a:rPr lang="en-US" altLang="en-US" sz="3200" dirty="0" smtClean="0">
                <a:latin typeface="Constantia" pitchFamily="18" charset="0"/>
                <a:ea typeface="Times New Roman" charset="0"/>
              </a:rPr>
              <a:t> </a:t>
            </a:r>
            <a:r>
              <a:rPr lang="en-US" altLang="en-US" sz="3200" dirty="0">
                <a:latin typeface="Constantia" pitchFamily="18" charset="0"/>
                <a:ea typeface="Times New Roman" charset="0"/>
              </a:rPr>
              <a:t>besar kejang demam sederhana, kejang demam kompleks hanya 35</a:t>
            </a:r>
            <a:r>
              <a:rPr lang="en-US" altLang="en-US" sz="3200" dirty="0" smtClean="0">
                <a:latin typeface="Constantia" pitchFamily="18" charset="0"/>
                <a:ea typeface="Times New Roman" charset="0"/>
              </a:rPr>
              <a:t>%</a:t>
            </a:r>
          </a:p>
          <a:p>
            <a:pPr algn="just">
              <a:lnSpc>
                <a:spcPct val="90000"/>
              </a:lnSpc>
              <a:buFont typeface="Arial" charset="0"/>
              <a:buChar char="•"/>
            </a:pPr>
            <a:endParaRPr lang="en-US" altLang="en-US" sz="3200" dirty="0">
              <a:latin typeface="Constantia" pitchFamily="18" charset="0"/>
              <a:ea typeface="Times New Roman" charset="0"/>
            </a:endParaRPr>
          </a:p>
          <a:p>
            <a:pPr algn="just">
              <a:lnSpc>
                <a:spcPct val="90000"/>
              </a:lnSpc>
              <a:buFont typeface="Arial" charset="0"/>
              <a:buChar char="•"/>
            </a:pPr>
            <a:r>
              <a:rPr lang="en-US" altLang="en-US" sz="3200" dirty="0">
                <a:latin typeface="Constantia" pitchFamily="18" charset="0"/>
                <a:ea typeface="Times New Roman" charset="0"/>
              </a:rPr>
              <a:t>16% kasus berulang dalam 24 jam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35841"/>
          <p:cNvSpPr>
            <a:spLocks noGrp="1"/>
          </p:cNvSpPr>
          <p:nvPr>
            <p:ph type="title"/>
          </p:nvPr>
        </p:nvSpPr>
        <p:spPr>
          <a:ln/>
        </p:spPr>
        <p:txBody>
          <a:bodyPr wrap="square" anchor="ctr"/>
          <a:lstStyle/>
          <a:p>
            <a:r>
              <a:rPr lang="en-US" altLang="en-US" dirty="0">
                <a:solidFill>
                  <a:schemeClr val="tx1"/>
                </a:solidFill>
                <a:latin typeface="Constantia" pitchFamily="18" charset="0"/>
              </a:rPr>
              <a:t>Klasifikasi </a:t>
            </a:r>
          </a:p>
        </p:txBody>
      </p:sp>
      <p:graphicFrame>
        <p:nvGraphicFramePr>
          <p:cNvPr id="35843" name="Table 35842"/>
          <p:cNvGraphicFramePr>
            <a:graphicFrameLocks/>
          </p:cNvGraphicFramePr>
          <p:nvPr/>
        </p:nvGraphicFramePr>
        <p:xfrm>
          <a:off x="900113" y="1989138"/>
          <a:ext cx="7127875" cy="4249740"/>
        </p:xfrm>
        <a:graphic>
          <a:graphicData uri="http://schemas.openxmlformats.org/drawingml/2006/table">
            <a:tbl>
              <a:tblPr/>
              <a:tblGrid>
                <a:gridCol w="1936750"/>
                <a:gridCol w="2867025"/>
                <a:gridCol w="2324100"/>
              </a:tblGrid>
              <a:tr h="944563">
                <a:tc>
                  <a:txBody>
                    <a:bodyPr/>
                    <a:lstStyle/>
                    <a:p>
                      <a:pPr algn="ctr"/>
                      <a:r>
                        <a:rPr lang="en-US" altLang="en-US" sz="2000" b="1" dirty="0">
                          <a:solidFill>
                            <a:srgbClr val="FFFFFF"/>
                          </a:solidFill>
                          <a:latin typeface="Constantia" pitchFamily="18" charset="0"/>
                          <a:ea typeface="Times New Roman" charset="0"/>
                        </a:rPr>
                        <a:t>Karakteristik</a:t>
                      </a:r>
                    </a:p>
                  </a:txBody>
                  <a:tcPr marL="68571" marR="68571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38100">
                      <a:solidFill>
                        <a:srgbClr val="FFFFFF"/>
                      </a:solidFill>
                    </a:lnB>
                    <a:solidFill>
                      <a:srgbClr val="3891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en-US" sz="2000" b="1" dirty="0">
                          <a:solidFill>
                            <a:srgbClr val="FFFFFF"/>
                          </a:solidFill>
                          <a:latin typeface="Constantia" pitchFamily="18" charset="0"/>
                          <a:ea typeface="Times New Roman" charset="0"/>
                        </a:rPr>
                        <a:t>Kejang Demam Kompleks</a:t>
                      </a:r>
                    </a:p>
                  </a:txBody>
                  <a:tcPr marL="68571" marR="68571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38100">
                      <a:solidFill>
                        <a:srgbClr val="FFFFFF"/>
                      </a:solidFill>
                    </a:lnB>
                    <a:solidFill>
                      <a:srgbClr val="3891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en-US" sz="2000" b="1" dirty="0">
                          <a:solidFill>
                            <a:srgbClr val="FFFFFF"/>
                          </a:solidFill>
                          <a:latin typeface="Constantia" pitchFamily="18" charset="0"/>
                          <a:ea typeface="Times New Roman" charset="0"/>
                        </a:rPr>
                        <a:t>Kejang Demam Sederhana</a:t>
                      </a:r>
                    </a:p>
                  </a:txBody>
                  <a:tcPr marL="68571" marR="68571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38100">
                      <a:solidFill>
                        <a:srgbClr val="FFFFFF"/>
                      </a:solidFill>
                    </a:lnB>
                    <a:solidFill>
                      <a:srgbClr val="3891A7"/>
                    </a:solidFill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algn="just"/>
                      <a:r>
                        <a:rPr lang="en-US" altLang="en-US" sz="2000" b="1" dirty="0">
                          <a:solidFill>
                            <a:srgbClr val="FFFFFF"/>
                          </a:solidFill>
                          <a:latin typeface="Constantia" pitchFamily="18" charset="0"/>
                          <a:ea typeface="Times New Roman" charset="0"/>
                        </a:rPr>
                        <a:t>Durasi</a:t>
                      </a:r>
                    </a:p>
                  </a:txBody>
                  <a:tcPr marL="68571" marR="68571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381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3891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en-US" sz="2000" dirty="0">
                          <a:solidFill>
                            <a:srgbClr val="000000"/>
                          </a:solidFill>
                          <a:latin typeface="Constantia" pitchFamily="18" charset="0"/>
                          <a:ea typeface="Times New Roman" charset="0"/>
                        </a:rPr>
                        <a:t>&lt;15 menit</a:t>
                      </a:r>
                    </a:p>
                  </a:txBody>
                  <a:tcPr marL="68571" marR="68571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381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CE0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en-US" sz="2000" dirty="0">
                          <a:solidFill>
                            <a:srgbClr val="000000"/>
                          </a:solidFill>
                          <a:latin typeface="Constantia" pitchFamily="18" charset="0"/>
                          <a:ea typeface="Times New Roman" charset="0"/>
                        </a:rPr>
                        <a:t>&lt;15 menit</a:t>
                      </a:r>
                    </a:p>
                  </a:txBody>
                  <a:tcPr marL="68571" marR="68571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381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CE0DE"/>
                    </a:solidFill>
                  </a:tcPr>
                </a:tc>
              </a:tr>
              <a:tr h="944563">
                <a:tc>
                  <a:txBody>
                    <a:bodyPr/>
                    <a:lstStyle/>
                    <a:p>
                      <a:pPr algn="just"/>
                      <a:r>
                        <a:rPr lang="en-US" altLang="en-US" sz="2000" b="1" dirty="0">
                          <a:solidFill>
                            <a:srgbClr val="FFFFFF"/>
                          </a:solidFill>
                          <a:latin typeface="Constantia" pitchFamily="18" charset="0"/>
                          <a:ea typeface="Times New Roman" charset="0"/>
                        </a:rPr>
                        <a:t>Bentuk bangkitan</a:t>
                      </a:r>
                    </a:p>
                  </a:txBody>
                  <a:tcPr marL="68571" marR="68571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3891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en-US" sz="2000" dirty="0">
                          <a:solidFill>
                            <a:srgbClr val="000000"/>
                          </a:solidFill>
                          <a:latin typeface="Constantia" pitchFamily="18" charset="0"/>
                          <a:ea typeface="Times New Roman" charset="0"/>
                        </a:rPr>
                        <a:t>Fokal/kejang umum didahului fokal</a:t>
                      </a:r>
                    </a:p>
                  </a:txBody>
                  <a:tcPr marL="68571" marR="68571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EEF0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en-US" sz="2000" dirty="0">
                          <a:solidFill>
                            <a:srgbClr val="000000"/>
                          </a:solidFill>
                          <a:latin typeface="Constantia" pitchFamily="18" charset="0"/>
                          <a:ea typeface="Times New Roman" charset="0"/>
                        </a:rPr>
                        <a:t>Umum tonik dan atau klonik</a:t>
                      </a:r>
                    </a:p>
                  </a:txBody>
                  <a:tcPr marL="68571" marR="68571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EEF0EF"/>
                    </a:solidFill>
                  </a:tcPr>
                </a:tc>
              </a:tr>
              <a:tr h="944563">
                <a:tc>
                  <a:txBody>
                    <a:bodyPr/>
                    <a:lstStyle/>
                    <a:p>
                      <a:pPr algn="just"/>
                      <a:r>
                        <a:rPr lang="en-US" altLang="en-US" sz="2000" b="1" dirty="0">
                          <a:solidFill>
                            <a:srgbClr val="FFFFFF"/>
                          </a:solidFill>
                          <a:latin typeface="Constantia" pitchFamily="18" charset="0"/>
                          <a:ea typeface="Times New Roman" charset="0"/>
                        </a:rPr>
                        <a:t>Rekurensi dalam 24 jam</a:t>
                      </a:r>
                    </a:p>
                  </a:txBody>
                  <a:tcPr marL="68571" marR="68571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3891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en-US" sz="2000" dirty="0">
                          <a:solidFill>
                            <a:srgbClr val="000000"/>
                          </a:solidFill>
                          <a:latin typeface="Constantia" pitchFamily="18" charset="0"/>
                          <a:ea typeface="Times New Roman" charset="0"/>
                        </a:rPr>
                        <a:t>Ada</a:t>
                      </a:r>
                    </a:p>
                  </a:txBody>
                  <a:tcPr marL="68571" marR="68571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CE0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en-US" sz="2000" dirty="0">
                          <a:solidFill>
                            <a:srgbClr val="000000"/>
                          </a:solidFill>
                          <a:latin typeface="Constantia" pitchFamily="18" charset="0"/>
                          <a:ea typeface="Times New Roman" charset="0"/>
                        </a:rPr>
                        <a:t>Tidak ada</a:t>
                      </a:r>
                    </a:p>
                  </a:txBody>
                  <a:tcPr marL="68571" marR="68571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CE0DE"/>
                    </a:solidFill>
                  </a:tcPr>
                </a:tc>
              </a:tr>
              <a:tr h="944563">
                <a:tc>
                  <a:txBody>
                    <a:bodyPr/>
                    <a:lstStyle/>
                    <a:p>
                      <a:pPr algn="just"/>
                      <a:r>
                        <a:rPr lang="en-US" altLang="en-US" sz="2000" b="1" dirty="0">
                          <a:solidFill>
                            <a:srgbClr val="FFFFFF"/>
                          </a:solidFill>
                          <a:latin typeface="Constantia" pitchFamily="18" charset="0"/>
                          <a:ea typeface="Times New Roman" charset="0"/>
                        </a:rPr>
                        <a:t>Gejala fokal pascaiktal</a:t>
                      </a:r>
                    </a:p>
                  </a:txBody>
                  <a:tcPr marL="68571" marR="68571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3891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en-US" sz="2000" dirty="0">
                          <a:solidFill>
                            <a:srgbClr val="000000"/>
                          </a:solidFill>
                          <a:latin typeface="Constantia" pitchFamily="18" charset="0"/>
                          <a:ea typeface="Times New Roman" charset="0"/>
                        </a:rPr>
                        <a:t>ada</a:t>
                      </a:r>
                    </a:p>
                  </a:txBody>
                  <a:tcPr marL="68571" marR="68571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EEF0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en-US" sz="2000" dirty="0">
                          <a:solidFill>
                            <a:srgbClr val="000000"/>
                          </a:solidFill>
                          <a:latin typeface="Constantia" pitchFamily="18" charset="0"/>
                          <a:ea typeface="Times New Roman" charset="0"/>
                        </a:rPr>
                        <a:t>Tidak ada</a:t>
                      </a:r>
                    </a:p>
                  </a:txBody>
                  <a:tcPr marL="68571" marR="68571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EEF0E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36865"/>
          <p:cNvSpPr>
            <a:spLocks noGrp="1"/>
          </p:cNvSpPr>
          <p:nvPr>
            <p:ph type="title"/>
          </p:nvPr>
        </p:nvSpPr>
        <p:spPr>
          <a:ln/>
        </p:spPr>
        <p:txBody>
          <a:bodyPr wrap="square" anchor="ctr"/>
          <a:lstStyle/>
          <a:p>
            <a:r>
              <a:rPr lang="en-US" altLang="en-US" b="1" dirty="0">
                <a:solidFill>
                  <a:schemeClr val="tx1"/>
                </a:solidFill>
                <a:latin typeface="Constantia" pitchFamily="18" charset="0"/>
              </a:rPr>
              <a:t>Manifestasi Klinis </a:t>
            </a:r>
          </a:p>
        </p:txBody>
      </p:sp>
      <p:sp>
        <p:nvSpPr>
          <p:cNvPr id="36867" name="Content Placeholder 36866"/>
          <p:cNvSpPr>
            <a:spLocks noGrp="1"/>
          </p:cNvSpPr>
          <p:nvPr>
            <p:ph type="body" idx="1"/>
          </p:nvPr>
        </p:nvSpPr>
        <p:spPr>
          <a:xfrm>
            <a:off x="468313" y="1700213"/>
            <a:ext cx="8229599" cy="4525962"/>
          </a:xfrm>
          <a:ln/>
        </p:spPr>
        <p:txBody>
          <a:bodyPr wrap="square" lIns="91440" tIns="45720" rIns="91440" bIns="45720" anchor="t" anchorCtr="0"/>
          <a:lstStyle/>
          <a:p>
            <a:pPr algn="just">
              <a:buFont typeface="Arial" charset="0"/>
              <a:buNone/>
            </a:pPr>
            <a:endParaRPr/>
          </a:p>
          <a:p>
            <a:pPr algn="just">
              <a:buFont typeface="Arial" charset="0"/>
              <a:buChar char="•"/>
            </a:pPr>
            <a:r>
              <a:rPr lang="en-US" altLang="en-US" sz="3200" dirty="0">
                <a:latin typeface="Constantia" pitchFamily="18" charset="0"/>
                <a:ea typeface="Times New Roman" charset="0"/>
              </a:rPr>
              <a:t>Terjadinya bangkitan kejang pada anak-anak, sebagian besar bersamaan dengan kenaikan suhu badan yang tinggi dan cepat.</a:t>
            </a:r>
          </a:p>
          <a:p>
            <a:pPr algn="just">
              <a:buFont typeface="Arial" charset="0"/>
              <a:buChar char="•"/>
            </a:pPr>
            <a:r>
              <a:rPr lang="en-US" altLang="en-US" sz="3200" dirty="0">
                <a:latin typeface="Constantia" pitchFamily="18" charset="0"/>
                <a:ea typeface="Times New Roman" charset="0"/>
              </a:rPr>
              <a:t>Serangan kejang biasanya terjadi dalam 24 jam pertama sewaktu demam</a:t>
            </a:r>
          </a:p>
          <a:p>
            <a:pPr algn="just">
              <a:buFont typeface="Arial" charset="0"/>
              <a:buChar char="•"/>
            </a:pPr>
            <a:r>
              <a:rPr lang="en-US" altLang="en-US" sz="3200" dirty="0">
                <a:latin typeface="Constantia" pitchFamily="18" charset="0"/>
                <a:ea typeface="Times New Roman" charset="0"/>
              </a:rPr>
              <a:t>Sifat bangkitan dapat berbentuk umum tonik dan atau klonik, tanpa gerakan fokal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533400"/>
            <a:ext cx="7543800" cy="55626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sz="28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i="1" dirty="0" smtClean="0"/>
              <a:t>Febrile Seizure Plus  </a:t>
            </a:r>
            <a:r>
              <a:rPr lang="en-US" sz="2800" dirty="0" smtClean="0"/>
              <a:t>(FS +) : KD </a:t>
            </a:r>
            <a:r>
              <a:rPr lang="en-US" sz="2800" dirty="0" err="1" smtClean="0"/>
              <a:t>menetap</a:t>
            </a:r>
            <a:r>
              <a:rPr lang="en-US" sz="2800" dirty="0" smtClean="0"/>
              <a:t>  &gt; 6 </a:t>
            </a:r>
            <a:r>
              <a:rPr lang="en-US" sz="2800" dirty="0" err="1" smtClean="0"/>
              <a:t>tahun</a:t>
            </a:r>
            <a:r>
              <a:rPr lang="en-US" sz="2800" dirty="0" smtClean="0"/>
              <a:t>, </a:t>
            </a:r>
            <a:r>
              <a:rPr lang="en-US" sz="2800" dirty="0" err="1" smtClean="0"/>
              <a:t>atau</a:t>
            </a:r>
            <a:r>
              <a:rPr lang="en-US" sz="2800" dirty="0" smtClean="0"/>
              <a:t> KD </a:t>
            </a:r>
            <a:r>
              <a:rPr lang="en-US" sz="2800" dirty="0" err="1" smtClean="0"/>
              <a:t>disertai</a:t>
            </a:r>
            <a:r>
              <a:rPr lang="en-US" sz="2800" dirty="0" smtClean="0"/>
              <a:t> </a:t>
            </a:r>
            <a:r>
              <a:rPr lang="en-US" sz="2800" dirty="0" err="1" smtClean="0"/>
              <a:t>kejang</a:t>
            </a:r>
            <a:r>
              <a:rPr lang="en-US" sz="2800" dirty="0" smtClean="0"/>
              <a:t> </a:t>
            </a:r>
            <a:r>
              <a:rPr lang="en-US" sz="2800" dirty="0" err="1" smtClean="0"/>
              <a:t>tanpa</a:t>
            </a:r>
            <a:r>
              <a:rPr lang="en-US" sz="2800" dirty="0" smtClean="0"/>
              <a:t> </a:t>
            </a:r>
            <a:r>
              <a:rPr lang="en-US" sz="2800" dirty="0" err="1" smtClean="0"/>
              <a:t>demam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epilepsi</a:t>
            </a:r>
            <a:r>
              <a:rPr lang="en-US" sz="2800" dirty="0" smtClean="0"/>
              <a:t> </a:t>
            </a:r>
            <a:r>
              <a:rPr lang="en-US" sz="2800" dirty="0" err="1" smtClean="0"/>
              <a:t>sebelum</a:t>
            </a:r>
            <a:r>
              <a:rPr lang="en-US" sz="2800" dirty="0" smtClean="0"/>
              <a:t> </a:t>
            </a:r>
            <a:r>
              <a:rPr lang="en-US" sz="2800" dirty="0" err="1" smtClean="0"/>
              <a:t>anak</a:t>
            </a:r>
            <a:r>
              <a:rPr lang="en-US" sz="2800" dirty="0" smtClean="0"/>
              <a:t> </a:t>
            </a:r>
            <a:r>
              <a:rPr lang="en-US" sz="2800" dirty="0" err="1" smtClean="0"/>
              <a:t>berumur</a:t>
            </a:r>
            <a:r>
              <a:rPr lang="en-US" sz="2800" dirty="0" smtClean="0"/>
              <a:t> 6 </a:t>
            </a:r>
            <a:r>
              <a:rPr lang="en-US" sz="2800" dirty="0" err="1" smtClean="0"/>
              <a:t>tahun</a:t>
            </a:r>
            <a:endParaRPr lang="en-US" sz="28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sz="2800" dirty="0" smtClean="0"/>
          </a:p>
          <a:p>
            <a:pPr>
              <a:lnSpc>
                <a:spcPct val="90000"/>
              </a:lnSpc>
              <a:defRPr/>
            </a:pPr>
            <a:r>
              <a:rPr lang="en-US" sz="2800" dirty="0" smtClean="0"/>
              <a:t> </a:t>
            </a:r>
            <a:r>
              <a:rPr lang="en-US" sz="2800" b="1" i="1" dirty="0" smtClean="0"/>
              <a:t>Generalized Epilepsy with Febrile Seizure plus </a:t>
            </a:r>
            <a:r>
              <a:rPr lang="en-US" sz="2800" dirty="0" smtClean="0"/>
              <a:t>(GEFS+): </a:t>
            </a:r>
            <a:r>
              <a:rPr lang="en-US" sz="2800" dirty="0" err="1" smtClean="0"/>
              <a:t>adalah</a:t>
            </a:r>
            <a:r>
              <a:rPr lang="en-US" sz="2800" dirty="0" smtClean="0"/>
              <a:t> </a:t>
            </a:r>
            <a:r>
              <a:rPr lang="en-US" sz="2800" dirty="0" err="1" smtClean="0"/>
              <a:t>suatu</a:t>
            </a:r>
            <a:r>
              <a:rPr lang="en-US" sz="2800" dirty="0" smtClean="0"/>
              <a:t> </a:t>
            </a:r>
            <a:r>
              <a:rPr lang="en-US" sz="2800" dirty="0" err="1" smtClean="0"/>
              <a:t>sindrom</a:t>
            </a:r>
            <a:r>
              <a:rPr lang="en-US" sz="2800" dirty="0" smtClean="0"/>
              <a:t> </a:t>
            </a:r>
            <a:r>
              <a:rPr lang="en-US" sz="2800" dirty="0" err="1" smtClean="0"/>
              <a:t>epilepsi</a:t>
            </a:r>
            <a:r>
              <a:rPr lang="en-US" sz="2800" dirty="0" smtClean="0"/>
              <a:t> yang </a:t>
            </a:r>
            <a:r>
              <a:rPr lang="en-US" sz="2800" dirty="0" err="1" smtClean="0"/>
              <a:t>berhubungan</a:t>
            </a:r>
            <a:r>
              <a:rPr lang="en-US" sz="2800" dirty="0" smtClean="0"/>
              <a:t> </a:t>
            </a:r>
            <a:r>
              <a:rPr lang="en-US" sz="2800" dirty="0" err="1" smtClean="0"/>
              <a:t>kuat</a:t>
            </a:r>
            <a:r>
              <a:rPr lang="en-US" sz="2800" dirty="0" smtClean="0"/>
              <a:t> dg f </a:t>
            </a:r>
            <a:r>
              <a:rPr lang="en-US" sz="2800" dirty="0" err="1" smtClean="0"/>
              <a:t>aktor</a:t>
            </a:r>
            <a:r>
              <a:rPr lang="en-US" sz="2800" dirty="0" smtClean="0"/>
              <a:t> </a:t>
            </a:r>
            <a:r>
              <a:rPr lang="en-US" sz="2800" dirty="0" err="1" smtClean="0"/>
              <a:t>genetik</a:t>
            </a:r>
            <a:r>
              <a:rPr lang="en-US" sz="2800" dirty="0" smtClean="0"/>
              <a:t> (</a:t>
            </a:r>
            <a:r>
              <a:rPr lang="en-US" sz="2800" dirty="0" err="1" smtClean="0"/>
              <a:t>autosomal</a:t>
            </a:r>
            <a:r>
              <a:rPr lang="en-US" sz="2800" dirty="0" smtClean="0"/>
              <a:t> </a:t>
            </a:r>
            <a:r>
              <a:rPr lang="en-US" sz="2800" dirty="0" err="1" smtClean="0"/>
              <a:t>dominan</a:t>
            </a:r>
            <a:r>
              <a:rPr lang="en-US" sz="2800" dirty="0" smtClean="0"/>
              <a:t>) dg </a:t>
            </a:r>
            <a:r>
              <a:rPr lang="en-US" sz="2800" dirty="0" err="1" smtClean="0"/>
              <a:t>berbagai</a:t>
            </a:r>
            <a:r>
              <a:rPr lang="en-US" sz="2800" dirty="0" smtClean="0"/>
              <a:t> </a:t>
            </a:r>
            <a:r>
              <a:rPr lang="en-US" sz="2800" dirty="0" err="1" smtClean="0"/>
              <a:t>gejala</a:t>
            </a:r>
            <a:r>
              <a:rPr lang="en-US" sz="2800" dirty="0" smtClean="0"/>
              <a:t> </a:t>
            </a:r>
            <a:r>
              <a:rPr lang="en-US" sz="2800" dirty="0" err="1" smtClean="0"/>
              <a:t>a.l</a:t>
            </a:r>
            <a:r>
              <a:rPr lang="en-US" sz="2800" dirty="0" smtClean="0"/>
              <a:t> KD, FS+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berbagai</a:t>
            </a:r>
            <a:r>
              <a:rPr lang="en-US" sz="2800" dirty="0" smtClean="0"/>
              <a:t> </a:t>
            </a:r>
            <a:r>
              <a:rPr lang="en-US" sz="2800" dirty="0" err="1" smtClean="0"/>
              <a:t>jenis</a:t>
            </a:r>
            <a:r>
              <a:rPr lang="en-US" sz="2800" dirty="0" smtClean="0"/>
              <a:t> </a:t>
            </a:r>
            <a:r>
              <a:rPr lang="en-US" sz="2800" dirty="0" err="1" smtClean="0"/>
              <a:t>epilepsi</a:t>
            </a:r>
            <a:r>
              <a:rPr lang="en-US" sz="2800" dirty="0" smtClean="0"/>
              <a:t> </a:t>
            </a:r>
            <a:r>
              <a:rPr lang="en-US" sz="2800" dirty="0" err="1" smtClean="0"/>
              <a:t>dalm</a:t>
            </a:r>
            <a:r>
              <a:rPr lang="en-US" sz="2800" dirty="0" smtClean="0"/>
              <a:t> </a:t>
            </a:r>
            <a:r>
              <a:rPr lang="en-US" sz="2800" dirty="0" err="1" smtClean="0"/>
              <a:t>suatu</a:t>
            </a:r>
            <a:r>
              <a:rPr lang="en-US" sz="2800" dirty="0" smtClean="0"/>
              <a:t> </a:t>
            </a:r>
            <a:r>
              <a:rPr lang="en-US" sz="2800" dirty="0" err="1" smtClean="0"/>
              <a:t>pedigri</a:t>
            </a:r>
            <a:r>
              <a:rPr lang="en-US" sz="2800" dirty="0" smtClean="0"/>
              <a:t> </a:t>
            </a:r>
            <a:r>
              <a:rPr lang="en-US" sz="2800" dirty="0" err="1" smtClean="0"/>
              <a:t>keluarga</a:t>
            </a:r>
            <a:r>
              <a:rPr lang="en-US" sz="2800" dirty="0" smtClean="0"/>
              <a:t> yang </a:t>
            </a:r>
            <a:r>
              <a:rPr lang="en-US" sz="2800" dirty="0" err="1" smtClean="0"/>
              <a:t>tdd</a:t>
            </a:r>
            <a:r>
              <a:rPr lang="en-US" sz="2800" dirty="0" smtClean="0"/>
              <a:t> </a:t>
            </a:r>
            <a:r>
              <a:rPr lang="en-US" sz="2800" dirty="0" err="1" smtClean="0"/>
              <a:t>banayk</a:t>
            </a:r>
            <a:r>
              <a:rPr lang="en-US" sz="2800" dirty="0" smtClean="0"/>
              <a:t> </a:t>
            </a:r>
            <a:r>
              <a:rPr lang="en-US" sz="2800" dirty="0" err="1" smtClean="0"/>
              <a:t>kasus</a:t>
            </a:r>
            <a:r>
              <a:rPr lang="en-US" sz="2800" dirty="0" smtClean="0"/>
              <a:t> KD, FS+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epilepsi</a:t>
            </a: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543800" cy="9906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4400" b="1" dirty="0" smtClean="0">
                <a:latin typeface="+mn-lt"/>
              </a:rPr>
              <a:t>Diagnosis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1752600"/>
            <a:ext cx="7543800" cy="4343400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b="1" dirty="0" smtClean="0"/>
              <a:t>Anamnesis</a:t>
            </a:r>
          </a:p>
          <a:p>
            <a:pPr eaLnBrk="1" hangingPunct="1">
              <a:defRPr/>
            </a:pPr>
            <a:r>
              <a:rPr lang="en-US" sz="3200" b="1" dirty="0" err="1" smtClean="0"/>
              <a:t>Pemeriksaan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fisik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neurologik</a:t>
            </a:r>
            <a:r>
              <a:rPr lang="en-US" dirty="0" smtClean="0"/>
              <a:t>,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kesadaran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penyebab</a:t>
            </a:r>
            <a:r>
              <a:rPr lang="en-US" dirty="0" smtClean="0"/>
              <a:t> </a:t>
            </a:r>
            <a:r>
              <a:rPr lang="en-US" dirty="0" err="1" smtClean="0"/>
              <a:t>demam</a:t>
            </a:r>
            <a:r>
              <a:rPr lang="en-US" dirty="0" smtClean="0"/>
              <a:t> yang </a:t>
            </a:r>
            <a:r>
              <a:rPr lang="en-US" dirty="0" err="1" smtClean="0"/>
              <a:t>jelas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pemeriksaan</a:t>
            </a:r>
            <a:r>
              <a:rPr lang="en-US" dirty="0" smtClean="0"/>
              <a:t> lab lain </a:t>
            </a:r>
          </a:p>
          <a:p>
            <a:pPr eaLnBrk="1" hangingPunct="1">
              <a:defRPr/>
            </a:pPr>
            <a:r>
              <a:rPr lang="en-US" sz="3200" b="1" dirty="0" err="1" smtClean="0"/>
              <a:t>Pemeriksaan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Penunjang</a:t>
            </a: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+mn-lt"/>
              </a:rPr>
              <a:t>Anamnesis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Kejang</a:t>
            </a:r>
            <a:r>
              <a:rPr lang="en-US" dirty="0" smtClean="0"/>
              <a:t>/</a:t>
            </a:r>
            <a:r>
              <a:rPr lang="en-US" dirty="0" err="1" smtClean="0"/>
              <a:t>gejala</a:t>
            </a:r>
            <a:r>
              <a:rPr lang="en-US" dirty="0" smtClean="0"/>
              <a:t> </a:t>
            </a:r>
            <a:r>
              <a:rPr lang="en-US" dirty="0" err="1" smtClean="0"/>
              <a:t>menyerupai</a:t>
            </a:r>
            <a:r>
              <a:rPr lang="en-US" dirty="0" smtClean="0"/>
              <a:t> </a:t>
            </a:r>
            <a:r>
              <a:rPr lang="en-US" dirty="0" err="1" smtClean="0"/>
              <a:t>kejang</a:t>
            </a:r>
            <a:endParaRPr lang="en-US" dirty="0" smtClean="0"/>
          </a:p>
          <a:p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demam</a:t>
            </a:r>
            <a:r>
              <a:rPr lang="en-US" dirty="0" smtClean="0"/>
              <a:t>/</a:t>
            </a:r>
            <a:r>
              <a:rPr lang="en-US" dirty="0" err="1" smtClean="0"/>
              <a:t>berapa</a:t>
            </a:r>
            <a:r>
              <a:rPr lang="en-US" dirty="0" smtClean="0"/>
              <a:t> lama, </a:t>
            </a:r>
            <a:r>
              <a:rPr lang="en-US" dirty="0" err="1" smtClean="0"/>
              <a:t>pola</a:t>
            </a:r>
            <a:r>
              <a:rPr lang="en-US" dirty="0" smtClean="0"/>
              <a:t> </a:t>
            </a:r>
            <a:r>
              <a:rPr lang="en-US" dirty="0" err="1" smtClean="0"/>
              <a:t>demam</a:t>
            </a:r>
            <a:endParaRPr lang="en-US" dirty="0" smtClean="0"/>
          </a:p>
          <a:p>
            <a:r>
              <a:rPr lang="en-US" dirty="0" err="1" smtClean="0"/>
              <a:t>Preiktal</a:t>
            </a:r>
            <a:r>
              <a:rPr lang="en-US" dirty="0" smtClean="0"/>
              <a:t>,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iktal</a:t>
            </a:r>
            <a:r>
              <a:rPr lang="en-US" dirty="0" smtClean="0"/>
              <a:t>/</a:t>
            </a:r>
            <a:r>
              <a:rPr lang="en-US" dirty="0" err="1" smtClean="0"/>
              <a:t>pasaca</a:t>
            </a:r>
            <a:r>
              <a:rPr lang="en-US" dirty="0" smtClean="0"/>
              <a:t> </a:t>
            </a:r>
            <a:r>
              <a:rPr lang="en-US" dirty="0" err="1" smtClean="0"/>
              <a:t>iktal</a:t>
            </a:r>
            <a:r>
              <a:rPr lang="en-US" dirty="0" smtClean="0">
                <a:cs typeface="Calibri"/>
              </a:rPr>
              <a:t>→ </a:t>
            </a:r>
            <a:r>
              <a:rPr lang="en-US" dirty="0" err="1" smtClean="0">
                <a:cs typeface="Calibri"/>
              </a:rPr>
              <a:t>menentukan</a:t>
            </a:r>
            <a:r>
              <a:rPr lang="en-US" dirty="0" smtClean="0">
                <a:cs typeface="Calibri"/>
              </a:rPr>
              <a:t> </a:t>
            </a:r>
            <a:r>
              <a:rPr lang="en-US" dirty="0" err="1" smtClean="0">
                <a:cs typeface="Calibri"/>
              </a:rPr>
              <a:t>proses</a:t>
            </a:r>
            <a:r>
              <a:rPr lang="en-US" dirty="0" smtClean="0">
                <a:cs typeface="Calibri"/>
              </a:rPr>
              <a:t> intra/</a:t>
            </a:r>
            <a:r>
              <a:rPr lang="en-US" dirty="0" err="1" smtClean="0">
                <a:cs typeface="Calibri"/>
              </a:rPr>
              <a:t>ekstra</a:t>
            </a:r>
            <a:r>
              <a:rPr lang="en-US" dirty="0" smtClean="0">
                <a:cs typeface="Calibri"/>
              </a:rPr>
              <a:t> </a:t>
            </a:r>
            <a:r>
              <a:rPr lang="en-US" dirty="0" err="1" smtClean="0">
                <a:cs typeface="Calibri"/>
              </a:rPr>
              <a:t>kranial</a:t>
            </a:r>
            <a:endParaRPr lang="en-US" dirty="0" smtClean="0">
              <a:cs typeface="Calibri"/>
            </a:endParaRPr>
          </a:p>
          <a:p>
            <a:r>
              <a:rPr lang="en-US" dirty="0" err="1" smtClean="0">
                <a:cs typeface="Calibri"/>
              </a:rPr>
              <a:t>Sumber</a:t>
            </a:r>
            <a:r>
              <a:rPr lang="en-US" dirty="0" smtClean="0">
                <a:cs typeface="Calibri"/>
              </a:rPr>
              <a:t> </a:t>
            </a:r>
            <a:r>
              <a:rPr lang="en-US" dirty="0" err="1" smtClean="0">
                <a:cs typeface="Calibri"/>
              </a:rPr>
              <a:t>infeksi</a:t>
            </a:r>
            <a:r>
              <a:rPr lang="en-US" dirty="0" smtClean="0">
                <a:cs typeface="Calibri"/>
              </a:rPr>
              <a:t> </a:t>
            </a:r>
            <a:r>
              <a:rPr lang="en-US" dirty="0" err="1" smtClean="0">
                <a:cs typeface="Calibri"/>
              </a:rPr>
              <a:t>demam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629400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s-ES" sz="3200" b="1" dirty="0" err="1" smtClean="0"/>
              <a:t>Pemeriksaan</a:t>
            </a:r>
            <a:r>
              <a:rPr lang="es-ES" sz="3200" b="1" dirty="0" smtClean="0"/>
              <a:t> </a:t>
            </a:r>
            <a:r>
              <a:rPr lang="es-ES" sz="3200" b="1" dirty="0" err="1" smtClean="0"/>
              <a:t>fisik</a:t>
            </a:r>
            <a:r>
              <a:rPr lang="es-ES" sz="3200" b="1" dirty="0" smtClean="0"/>
              <a:t> </a:t>
            </a:r>
          </a:p>
          <a:p>
            <a:pPr>
              <a:buFont typeface="Wingdings" pitchFamily="2" charset="2"/>
              <a:buNone/>
              <a:defRPr/>
            </a:pPr>
            <a:endParaRPr lang="en-US" sz="3200" dirty="0" smtClean="0"/>
          </a:p>
          <a:p>
            <a:pPr>
              <a:buFont typeface="Wingdings" pitchFamily="2" charset="2"/>
              <a:buNone/>
              <a:defRPr/>
            </a:pPr>
            <a:r>
              <a:rPr lang="en-US" dirty="0" err="1" smtClean="0"/>
              <a:t>Keadaan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: </a:t>
            </a:r>
            <a:r>
              <a:rPr lang="en-US" dirty="0" err="1" smtClean="0"/>
              <a:t>kesadaran</a:t>
            </a:r>
            <a:r>
              <a:rPr lang="en-US" dirty="0" smtClean="0"/>
              <a:t>, </a:t>
            </a:r>
            <a:r>
              <a:rPr lang="en-US" dirty="0" err="1" smtClean="0"/>
              <a:t>kesan</a:t>
            </a:r>
            <a:r>
              <a:rPr lang="en-US" dirty="0" smtClean="0"/>
              <a:t> </a:t>
            </a:r>
            <a:r>
              <a:rPr lang="en-US" dirty="0" err="1" smtClean="0"/>
              <a:t>sakit</a:t>
            </a:r>
            <a:endParaRPr lang="en-US" dirty="0" smtClean="0"/>
          </a:p>
          <a:p>
            <a:pPr>
              <a:buFont typeface="Wingdings" pitchFamily="2" charset="2"/>
              <a:buNone/>
              <a:defRPr/>
            </a:pPr>
            <a:r>
              <a:rPr lang="es-ES" dirty="0" err="1" smtClean="0"/>
              <a:t>Kesadaran</a:t>
            </a:r>
            <a:r>
              <a:rPr lang="es-ES" dirty="0" smtClean="0"/>
              <a:t>  : </a:t>
            </a:r>
            <a:r>
              <a:rPr lang="es-ES" dirty="0" err="1" smtClean="0"/>
              <a:t>Kuantitatif</a:t>
            </a:r>
            <a:r>
              <a:rPr lang="es-ES" dirty="0" smtClean="0"/>
              <a:t>  (Glasgow Coma </a:t>
            </a:r>
            <a:r>
              <a:rPr lang="es-ES" dirty="0" err="1" smtClean="0"/>
              <a:t>Scale</a:t>
            </a:r>
            <a:r>
              <a:rPr lang="es-ES" dirty="0" smtClean="0"/>
              <a:t>) </a:t>
            </a:r>
            <a:r>
              <a:rPr lang="es-ES" dirty="0" err="1" smtClean="0"/>
              <a:t>kualitatif</a:t>
            </a:r>
            <a:endParaRPr lang="en-US" dirty="0" smtClean="0"/>
          </a:p>
          <a:p>
            <a:pPr>
              <a:defRPr/>
            </a:pPr>
            <a:r>
              <a:rPr lang="en-US" dirty="0" err="1" smtClean="0"/>
              <a:t>Tanda</a:t>
            </a:r>
            <a:r>
              <a:rPr lang="en-US" dirty="0" smtClean="0"/>
              <a:t> vital :  </a:t>
            </a:r>
            <a:r>
              <a:rPr lang="en-US" dirty="0" err="1" smtClean="0"/>
              <a:t>Suhu</a:t>
            </a:r>
            <a:r>
              <a:rPr lang="en-US" dirty="0" smtClean="0"/>
              <a:t>,  </a:t>
            </a:r>
            <a:r>
              <a:rPr lang="en-US" dirty="0" err="1" smtClean="0"/>
              <a:t>laju</a:t>
            </a:r>
            <a:r>
              <a:rPr lang="en-US" dirty="0" smtClean="0"/>
              <a:t>  </a:t>
            </a:r>
            <a:r>
              <a:rPr lang="en-US" dirty="0" err="1" smtClean="0"/>
              <a:t>denyut</a:t>
            </a:r>
            <a:r>
              <a:rPr lang="en-US" dirty="0" smtClean="0"/>
              <a:t> </a:t>
            </a:r>
            <a:r>
              <a:rPr lang="en-US" dirty="0" err="1" smtClean="0"/>
              <a:t>nadi</a:t>
            </a:r>
            <a:r>
              <a:rPr lang="en-US" dirty="0" smtClean="0"/>
              <a:t>, </a:t>
            </a:r>
            <a:r>
              <a:rPr lang="en-US" dirty="0" err="1" smtClean="0"/>
              <a:t>laju</a:t>
            </a:r>
            <a:r>
              <a:rPr lang="en-US" dirty="0" smtClean="0"/>
              <a:t> </a:t>
            </a:r>
            <a:r>
              <a:rPr lang="en-US" dirty="0" err="1" smtClean="0"/>
              <a:t>nafas</a:t>
            </a:r>
            <a:r>
              <a:rPr lang="en-US" dirty="0" smtClean="0"/>
              <a:t> ,</a:t>
            </a:r>
            <a:r>
              <a:rPr lang="en-US" dirty="0" err="1" smtClean="0"/>
              <a:t>Tekanan</a:t>
            </a:r>
            <a:r>
              <a:rPr lang="en-US" dirty="0" smtClean="0"/>
              <a:t> </a:t>
            </a:r>
            <a:r>
              <a:rPr lang="en-US" dirty="0" err="1" smtClean="0"/>
              <a:t>darah</a:t>
            </a:r>
            <a:endParaRPr lang="en-US" dirty="0" smtClean="0"/>
          </a:p>
          <a:p>
            <a:pPr>
              <a:buFont typeface="Wingdings" pitchFamily="2" charset="2"/>
              <a:buNone/>
              <a:defRPr/>
            </a:pPr>
            <a:r>
              <a:rPr lang="en-US" b="1" dirty="0" err="1" smtClean="0"/>
              <a:t>Lingkar</a:t>
            </a:r>
            <a:r>
              <a:rPr lang="en-US" b="1" dirty="0" smtClean="0"/>
              <a:t> </a:t>
            </a:r>
            <a:r>
              <a:rPr lang="en-US" b="1" dirty="0" err="1" smtClean="0"/>
              <a:t>kepala</a:t>
            </a:r>
            <a:r>
              <a:rPr lang="en-US" b="1" dirty="0" smtClean="0"/>
              <a:t> , Ubun2Besar</a:t>
            </a:r>
          </a:p>
          <a:p>
            <a:pPr>
              <a:buFont typeface="Wingdings" pitchFamily="2" charset="2"/>
              <a:buNone/>
              <a:defRPr/>
            </a:pPr>
            <a:r>
              <a:rPr lang="en-US" b="1" dirty="0" err="1" smtClean="0"/>
              <a:t>Pemeriksaan</a:t>
            </a:r>
            <a:r>
              <a:rPr lang="en-US" b="1" dirty="0" smtClean="0"/>
              <a:t> </a:t>
            </a:r>
            <a:r>
              <a:rPr lang="en-US" b="1" dirty="0" err="1" smtClean="0"/>
              <a:t>Fisik</a:t>
            </a:r>
            <a:r>
              <a:rPr lang="en-US" b="1" dirty="0" smtClean="0"/>
              <a:t> </a:t>
            </a:r>
            <a:r>
              <a:rPr lang="en-US" b="1" dirty="0" err="1" smtClean="0"/>
              <a:t>Umum</a:t>
            </a:r>
            <a:r>
              <a:rPr lang="en-US" b="1" dirty="0" smtClean="0"/>
              <a:t> </a:t>
            </a:r>
            <a:endParaRPr lang="en-US" dirty="0" smtClean="0"/>
          </a:p>
          <a:p>
            <a:pPr>
              <a:buFont typeface="Wingdings" pitchFamily="2" charset="2"/>
              <a:buNone/>
              <a:defRPr/>
            </a:pPr>
            <a:r>
              <a:rPr lang="en-US" dirty="0" err="1" smtClean="0"/>
              <a:t>Mencari</a:t>
            </a:r>
            <a:r>
              <a:rPr lang="en-US" dirty="0" smtClean="0"/>
              <a:t> </a:t>
            </a:r>
            <a:r>
              <a:rPr lang="en-US" dirty="0" err="1" smtClean="0"/>
              <a:t>tanda-tanda</a:t>
            </a:r>
            <a:r>
              <a:rPr lang="en-US" dirty="0" smtClean="0"/>
              <a:t> </a:t>
            </a:r>
            <a:r>
              <a:rPr lang="en-US" dirty="0" err="1" smtClean="0"/>
              <a:t>penyebab</a:t>
            </a:r>
            <a:r>
              <a:rPr lang="en-US" dirty="0" smtClean="0"/>
              <a:t> </a:t>
            </a:r>
            <a:r>
              <a:rPr lang="en-US" dirty="0" err="1" smtClean="0"/>
              <a:t>infeksi</a:t>
            </a:r>
            <a:r>
              <a:rPr lang="en-US" dirty="0" smtClean="0"/>
              <a:t> yang </a:t>
            </a:r>
            <a:r>
              <a:rPr lang="en-US" dirty="0" err="1" smtClean="0"/>
              <a:t>dicurigai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pemeriksaan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r>
              <a:rPr lang="en-US" dirty="0" smtClean="0"/>
              <a:t> : </a:t>
            </a:r>
            <a:r>
              <a:rPr lang="it-IT" dirty="0" smtClean="0"/>
              <a:t>ISPA , OMA,  Diare disentri,</a:t>
            </a:r>
            <a:r>
              <a:rPr lang="en-US" dirty="0" err="1" smtClean="0"/>
              <a:t>Infeksi</a:t>
            </a:r>
            <a:r>
              <a:rPr lang="en-US" dirty="0" smtClean="0"/>
              <a:t> </a:t>
            </a:r>
            <a:r>
              <a:rPr lang="en-US" dirty="0" err="1" smtClean="0"/>
              <a:t>saluran</a:t>
            </a:r>
            <a:r>
              <a:rPr lang="en-US" dirty="0" smtClean="0"/>
              <a:t> </a:t>
            </a:r>
            <a:r>
              <a:rPr lang="en-US" dirty="0" err="1" smtClean="0"/>
              <a:t>kemih</a:t>
            </a:r>
            <a:endParaRPr lang="en-US" dirty="0" smtClean="0"/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1219200" y="457200"/>
            <a:ext cx="7696200" cy="281940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dirty="0" smtClean="0">
                <a:solidFill>
                  <a:schemeClr val="tx1"/>
                </a:solidFill>
                <a:latin typeface="Constantia" pitchFamily="18" charset="0"/>
              </a:rPr>
              <a:t>KEJANG  &amp; KEJANG DEMAM PADA ANAK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219200" y="3886200"/>
            <a:ext cx="7162800" cy="22098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2400" dirty="0" smtClean="0"/>
              <a:t>Yoke  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0"/>
            <a:ext cx="8686800" cy="66294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None/>
              <a:defRPr/>
            </a:pPr>
            <a:r>
              <a:rPr lang="en-US" sz="3600" b="1" dirty="0" err="1" smtClean="0"/>
              <a:t>Pemeriksaan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Neurologi</a:t>
            </a:r>
            <a:r>
              <a:rPr lang="en-US" sz="3600" b="1" dirty="0" smtClean="0"/>
              <a:t> </a:t>
            </a:r>
            <a:endParaRPr lang="en-US" sz="3600" dirty="0" smtClean="0"/>
          </a:p>
          <a:p>
            <a:pPr>
              <a:buFont typeface="Wingdings" pitchFamily="2" charset="2"/>
              <a:buNone/>
              <a:defRPr/>
            </a:pPr>
            <a:endParaRPr lang="en-US" dirty="0" smtClean="0"/>
          </a:p>
          <a:p>
            <a:pPr>
              <a:buFont typeface="Wingdings" pitchFamily="2" charset="2"/>
              <a:buNone/>
              <a:defRPr/>
            </a:pPr>
            <a:r>
              <a:rPr lang="en-US" dirty="0" err="1" smtClean="0"/>
              <a:t>Ubun</a:t>
            </a:r>
            <a:r>
              <a:rPr lang="en-US" dirty="0" smtClean="0"/>
              <a:t> - </a:t>
            </a:r>
            <a:r>
              <a:rPr lang="en-US" dirty="0" err="1" smtClean="0"/>
              <a:t>ubun</a:t>
            </a:r>
            <a:r>
              <a:rPr lang="en-US" dirty="0" smtClean="0"/>
              <a:t>   </a:t>
            </a:r>
            <a:r>
              <a:rPr lang="en-US" dirty="0" err="1" smtClean="0"/>
              <a:t>besar</a:t>
            </a:r>
            <a:r>
              <a:rPr lang="en-US" dirty="0" smtClean="0"/>
              <a:t>:   </a:t>
            </a:r>
            <a:r>
              <a:rPr lang="en-US" dirty="0" err="1" smtClean="0"/>
              <a:t>membonjol</a:t>
            </a:r>
            <a:r>
              <a:rPr lang="en-US" dirty="0" smtClean="0"/>
              <a:t>/</a:t>
            </a:r>
            <a:r>
              <a:rPr lang="en-US" dirty="0" err="1" smtClean="0"/>
              <a:t>tidak</a:t>
            </a:r>
            <a:endParaRPr lang="en-US" dirty="0" smtClean="0"/>
          </a:p>
          <a:p>
            <a:pPr>
              <a:buFont typeface="Wingdings" pitchFamily="2" charset="2"/>
              <a:buNone/>
              <a:defRPr/>
            </a:pPr>
            <a:r>
              <a:rPr lang="en-US" dirty="0" err="1" smtClean="0"/>
              <a:t>Tanda-tanda</a:t>
            </a:r>
            <a:r>
              <a:rPr lang="en-US" dirty="0" smtClean="0"/>
              <a:t> </a:t>
            </a:r>
            <a:r>
              <a:rPr lang="en-US" dirty="0" err="1" smtClean="0"/>
              <a:t>perangsangan</a:t>
            </a:r>
            <a:r>
              <a:rPr lang="en-US" dirty="0" smtClean="0"/>
              <a:t> </a:t>
            </a:r>
            <a:r>
              <a:rPr lang="en-US" dirty="0" err="1" smtClean="0"/>
              <a:t>meningeal</a:t>
            </a:r>
            <a:r>
              <a:rPr lang="en-US" dirty="0" smtClean="0"/>
              <a:t> : KK</a:t>
            </a:r>
          </a:p>
          <a:p>
            <a:pPr>
              <a:buFont typeface="Wingdings" pitchFamily="2" charset="2"/>
              <a:buNone/>
              <a:defRPr/>
            </a:pPr>
            <a:r>
              <a:rPr lang="en-US" dirty="0" smtClean="0"/>
              <a:t>    </a:t>
            </a:r>
            <a:r>
              <a:rPr lang="en-US" i="1" dirty="0" err="1" smtClean="0"/>
              <a:t>Brundzinsky</a:t>
            </a:r>
            <a:r>
              <a:rPr lang="en-US" i="1" dirty="0" smtClean="0"/>
              <a:t> </a:t>
            </a:r>
            <a:r>
              <a:rPr lang="en-US" dirty="0" smtClean="0"/>
              <a:t>I/II/III, </a:t>
            </a:r>
            <a:r>
              <a:rPr lang="en-US" i="1" dirty="0" err="1" smtClean="0"/>
              <a:t>Kernig</a:t>
            </a:r>
            <a:r>
              <a:rPr lang="en-US" i="1" dirty="0" smtClean="0"/>
              <a:t> 's sign</a:t>
            </a:r>
            <a:endParaRPr lang="en-US" dirty="0" smtClean="0"/>
          </a:p>
          <a:p>
            <a:pPr>
              <a:defRPr/>
            </a:pPr>
            <a:r>
              <a:rPr lang="en-US" dirty="0" err="1" smtClean="0"/>
              <a:t>Pemeriksaan</a:t>
            </a:r>
            <a:r>
              <a:rPr lang="en-US" dirty="0" smtClean="0"/>
              <a:t> </a:t>
            </a:r>
            <a:r>
              <a:rPr lang="en-US" dirty="0" err="1" smtClean="0"/>
              <a:t>syaraf</a:t>
            </a:r>
            <a:r>
              <a:rPr lang="en-US" dirty="0" smtClean="0"/>
              <a:t> </a:t>
            </a:r>
            <a:r>
              <a:rPr lang="en-US" dirty="0" err="1" smtClean="0"/>
              <a:t>otak</a:t>
            </a:r>
            <a:r>
              <a:rPr lang="en-US" dirty="0" smtClean="0"/>
              <a:t> I-XII : Normal/Abnormal</a:t>
            </a:r>
          </a:p>
          <a:p>
            <a:pPr>
              <a:defRPr/>
            </a:pPr>
            <a:r>
              <a:rPr lang="fi-FI" dirty="0" smtClean="0"/>
              <a:t>Pemeriksaan motorik : </a:t>
            </a:r>
            <a:endParaRPr lang="en-US" dirty="0" smtClean="0"/>
          </a:p>
          <a:p>
            <a:pPr>
              <a:buFont typeface="Wingdings" pitchFamily="2" charset="2"/>
              <a:buNone/>
              <a:defRPr/>
            </a:pPr>
            <a:r>
              <a:rPr lang="fi-FI" dirty="0" smtClean="0"/>
              <a:t>    Kekuatan : parese/normal</a:t>
            </a:r>
            <a:r>
              <a:rPr lang="en-US" dirty="0" smtClean="0"/>
              <a:t>,</a:t>
            </a:r>
            <a:r>
              <a:rPr lang="fi-FI" dirty="0" smtClean="0"/>
              <a:t>Tonus otot,</a:t>
            </a:r>
            <a:r>
              <a:rPr lang="en-US" dirty="0" err="1" smtClean="0"/>
              <a:t>Bentuk</a:t>
            </a:r>
            <a:r>
              <a:rPr lang="en-US" dirty="0" smtClean="0"/>
              <a:t> (</a:t>
            </a:r>
            <a:r>
              <a:rPr lang="en-US" dirty="0" err="1" smtClean="0"/>
              <a:t>trofi</a:t>
            </a:r>
            <a:r>
              <a:rPr lang="en-US" dirty="0" smtClean="0"/>
              <a:t>) </a:t>
            </a:r>
            <a:r>
              <a:rPr lang="en-US" dirty="0" err="1" smtClean="0"/>
              <a:t>otot</a:t>
            </a:r>
            <a:endParaRPr lang="en-US" dirty="0" smtClean="0"/>
          </a:p>
          <a:p>
            <a:pPr>
              <a:defRPr/>
            </a:pPr>
            <a:r>
              <a:rPr lang="en-US" dirty="0" err="1" smtClean="0"/>
              <a:t>Pemeriksaan</a:t>
            </a:r>
            <a:r>
              <a:rPr lang="en-US" dirty="0" smtClean="0"/>
              <a:t> reflex : APR/KPR </a:t>
            </a:r>
          </a:p>
          <a:p>
            <a:pPr>
              <a:defRPr/>
            </a:pPr>
            <a:r>
              <a:rPr lang="en-US" dirty="0" err="1" smtClean="0"/>
              <a:t>Patologis</a:t>
            </a:r>
            <a:r>
              <a:rPr lang="en-US" dirty="0" smtClean="0"/>
              <a:t>/</a:t>
            </a:r>
            <a:r>
              <a:rPr lang="en-US" dirty="0" err="1" smtClean="0"/>
              <a:t>reflek</a:t>
            </a:r>
            <a:r>
              <a:rPr lang="en-US" dirty="0" smtClean="0"/>
              <a:t> </a:t>
            </a:r>
            <a:r>
              <a:rPr lang="en-US" dirty="0" err="1" smtClean="0"/>
              <a:t>perkembangan</a:t>
            </a:r>
            <a:r>
              <a:rPr lang="en-US" dirty="0" smtClean="0"/>
              <a:t> (Moro, Sucking, Rooting, ATNR, plantar/</a:t>
            </a:r>
            <a:r>
              <a:rPr lang="en-US" i="1" dirty="0" err="1" smtClean="0"/>
              <a:t>palmar</a:t>
            </a:r>
            <a:r>
              <a:rPr lang="en-US" i="1" dirty="0" smtClean="0"/>
              <a:t> grasp)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0"/>
            <a:ext cx="7543800" cy="1050925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4000" b="1" dirty="0" err="1" smtClean="0">
                <a:latin typeface="Constantia" pitchFamily="18" charset="0"/>
              </a:rPr>
              <a:t>Pemeriksaan</a:t>
            </a:r>
            <a:r>
              <a:rPr lang="en-US" sz="4000" b="1" dirty="0" smtClean="0">
                <a:latin typeface="Constantia" pitchFamily="18" charset="0"/>
              </a:rPr>
              <a:t> </a:t>
            </a:r>
            <a:r>
              <a:rPr lang="en-US" sz="4000" b="1" dirty="0" err="1" smtClean="0">
                <a:latin typeface="Constantia" pitchFamily="18" charset="0"/>
              </a:rPr>
              <a:t>penunjang</a:t>
            </a:r>
            <a:endParaRPr lang="en-US" sz="4000" b="1" dirty="0" smtClean="0">
              <a:latin typeface="Constantia" pitchFamily="18" charset="0"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295400"/>
            <a:ext cx="7543800" cy="4114800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b="1" dirty="0" err="1" smtClean="0"/>
              <a:t>Laboratorium</a:t>
            </a:r>
            <a:endParaRPr lang="en-US" sz="3200" b="1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   </a:t>
            </a:r>
            <a:r>
              <a:rPr lang="en-US" b="1" dirty="0" err="1" smtClean="0"/>
              <a:t>Pemeriksaan</a:t>
            </a:r>
            <a:r>
              <a:rPr lang="en-US" b="1" dirty="0" smtClean="0"/>
              <a:t> </a:t>
            </a:r>
            <a:r>
              <a:rPr lang="en-US" b="1" dirty="0" err="1" smtClean="0"/>
              <a:t>darah</a:t>
            </a:r>
            <a:r>
              <a:rPr lang="en-US" b="1" dirty="0" smtClean="0"/>
              <a:t> </a:t>
            </a:r>
            <a:r>
              <a:rPr lang="en-US" b="1" dirty="0" err="1" smtClean="0"/>
              <a:t>tepi</a:t>
            </a:r>
            <a:r>
              <a:rPr lang="en-US" b="1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mengetahui</a:t>
            </a:r>
            <a:r>
              <a:rPr lang="en-US" dirty="0" smtClean="0"/>
              <a:t> </a:t>
            </a:r>
            <a:r>
              <a:rPr lang="en-US" dirty="0" err="1" smtClean="0"/>
              <a:t>penyebab</a:t>
            </a:r>
            <a:r>
              <a:rPr lang="en-US" dirty="0" smtClean="0"/>
              <a:t> </a:t>
            </a:r>
            <a:r>
              <a:rPr lang="en-US" dirty="0" err="1" smtClean="0"/>
              <a:t>demam</a:t>
            </a:r>
            <a:endParaRPr lang="en-US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b="1" dirty="0" smtClean="0"/>
              <a:t> 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b="1" dirty="0" smtClean="0"/>
              <a:t> </a:t>
            </a:r>
            <a:r>
              <a:rPr lang="en-US" b="1" dirty="0" err="1" smtClean="0"/>
              <a:t>Pemeriksaan</a:t>
            </a:r>
            <a:r>
              <a:rPr lang="en-US" b="1" dirty="0" smtClean="0"/>
              <a:t> </a:t>
            </a:r>
            <a:r>
              <a:rPr lang="en-US" b="1" dirty="0" err="1" smtClean="0"/>
              <a:t>elektrolit</a:t>
            </a:r>
            <a:r>
              <a:rPr lang="en-US" b="1" dirty="0" smtClean="0"/>
              <a:t>, </a:t>
            </a:r>
            <a:r>
              <a:rPr lang="en-US" b="1" dirty="0" err="1" smtClean="0"/>
              <a:t>glukosa</a:t>
            </a:r>
            <a:r>
              <a:rPr lang="en-US" b="1" dirty="0" smtClean="0"/>
              <a:t> </a:t>
            </a:r>
            <a:r>
              <a:rPr lang="en-US" b="1" dirty="0" err="1" smtClean="0"/>
              <a:t>dilakukan</a:t>
            </a:r>
            <a:r>
              <a:rPr lang="en-US" b="1" dirty="0" smtClean="0"/>
              <a:t> </a:t>
            </a:r>
            <a:r>
              <a:rPr lang="en-US" b="1" dirty="0" err="1" smtClean="0"/>
              <a:t>atas</a:t>
            </a:r>
            <a:r>
              <a:rPr lang="en-US" b="1" dirty="0" smtClean="0"/>
              <a:t> </a:t>
            </a:r>
            <a:r>
              <a:rPr lang="en-US" b="1" dirty="0" err="1" smtClean="0"/>
              <a:t>indikasi</a:t>
            </a:r>
            <a:r>
              <a:rPr lang="en-US" b="1" dirty="0" smtClean="0"/>
              <a:t> </a:t>
            </a:r>
            <a:r>
              <a:rPr lang="en-US" dirty="0" smtClean="0"/>
              <a:t>( </a:t>
            </a:r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muntah2,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diare</a:t>
            </a:r>
            <a:r>
              <a:rPr lang="en-US" dirty="0" smtClean="0"/>
              <a:t> )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0"/>
            <a:ext cx="7543800" cy="9144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4000" b="1" dirty="0" err="1" smtClean="0">
                <a:latin typeface="+mn-lt"/>
              </a:rPr>
              <a:t>Pungsi</a:t>
            </a:r>
            <a:r>
              <a:rPr lang="en-US" sz="4000" b="1" dirty="0" smtClean="0">
                <a:latin typeface="+mn-lt"/>
              </a:rPr>
              <a:t> </a:t>
            </a:r>
            <a:r>
              <a:rPr lang="en-US" sz="4000" b="1" dirty="0" err="1" smtClean="0">
                <a:latin typeface="+mn-lt"/>
              </a:rPr>
              <a:t>lumbal</a:t>
            </a:r>
            <a:endParaRPr lang="en-US" sz="4000" b="1" dirty="0" smtClean="0">
              <a:latin typeface="+mn-lt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1066800"/>
            <a:ext cx="75438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dirty="0" smtClean="0"/>
              <a:t>   </a:t>
            </a:r>
            <a:r>
              <a:rPr lang="en-US" dirty="0" err="1" smtClean="0"/>
              <a:t>Indikasi</a:t>
            </a:r>
            <a:r>
              <a:rPr lang="en-US" dirty="0" smtClean="0"/>
              <a:t> </a:t>
            </a:r>
            <a:r>
              <a:rPr lang="en-US" dirty="0" err="1" smtClean="0"/>
              <a:t>pungsi</a:t>
            </a:r>
            <a:r>
              <a:rPr lang="en-US" dirty="0" smtClean="0"/>
              <a:t> </a:t>
            </a:r>
            <a:r>
              <a:rPr lang="en-US" dirty="0" err="1" smtClean="0"/>
              <a:t>lumbal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b="1" dirty="0" err="1" smtClean="0"/>
              <a:t>menegakkan</a:t>
            </a:r>
            <a:r>
              <a:rPr lang="en-US" b="1" dirty="0" smtClean="0"/>
              <a:t>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b="1" dirty="0" smtClean="0"/>
              <a:t>   </a:t>
            </a:r>
            <a:r>
              <a:rPr lang="en-US" b="1" dirty="0" err="1" smtClean="0"/>
              <a:t>atau</a:t>
            </a:r>
            <a:r>
              <a:rPr lang="en-US" b="1" dirty="0" smtClean="0"/>
              <a:t> </a:t>
            </a:r>
            <a:r>
              <a:rPr lang="en-US" b="1" dirty="0" err="1" smtClean="0"/>
              <a:t>menyingkirkan</a:t>
            </a:r>
            <a:r>
              <a:rPr lang="en-US" b="1" dirty="0" smtClean="0"/>
              <a:t> </a:t>
            </a:r>
            <a:r>
              <a:rPr lang="en-US" dirty="0" err="1" smtClean="0"/>
              <a:t>kemungkinan</a:t>
            </a:r>
            <a:r>
              <a:rPr lang="en-US" dirty="0" smtClean="0"/>
              <a:t> meningitis.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dirty="0" smtClean="0"/>
              <a:t>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dirty="0" smtClean="0"/>
              <a:t>   </a:t>
            </a:r>
            <a:r>
              <a:rPr lang="en-US" dirty="0" err="1" smtClean="0"/>
              <a:t>Pungsi</a:t>
            </a:r>
            <a:r>
              <a:rPr lang="en-US" dirty="0" smtClean="0"/>
              <a:t> </a:t>
            </a:r>
            <a:r>
              <a:rPr lang="en-US" dirty="0" err="1" smtClean="0"/>
              <a:t>lumbal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rutin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dirty="0" smtClean="0"/>
              <a:t>   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KD. </a:t>
            </a:r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kecurigaan</a:t>
            </a:r>
            <a:r>
              <a:rPr lang="en-US" dirty="0" smtClean="0"/>
              <a:t> meningitis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LP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543800" cy="5334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4000" dirty="0" err="1" smtClean="0">
                <a:latin typeface="Constantia" pitchFamily="18" charset="0"/>
              </a:rPr>
              <a:t>Lanjutan</a:t>
            </a:r>
            <a:endParaRPr lang="en-US" sz="4000" dirty="0" smtClean="0">
              <a:latin typeface="Constantia" pitchFamily="18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143000"/>
            <a:ext cx="7543800" cy="4114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bayi</a:t>
            </a:r>
            <a:r>
              <a:rPr lang="en-US" sz="2800" dirty="0" smtClean="0"/>
              <a:t> &lt; 12 </a:t>
            </a:r>
            <a:r>
              <a:rPr lang="en-US" sz="2800" dirty="0" err="1" smtClean="0"/>
              <a:t>bulan</a:t>
            </a:r>
            <a:r>
              <a:rPr lang="en-US" sz="2800" dirty="0" smtClean="0"/>
              <a:t> </a:t>
            </a:r>
            <a:r>
              <a:rPr lang="en-US" sz="2800" dirty="0" err="1" smtClean="0"/>
              <a:t>perlu</a:t>
            </a:r>
            <a:r>
              <a:rPr lang="en-US" sz="2800" dirty="0" smtClean="0"/>
              <a:t> </a:t>
            </a:r>
            <a:r>
              <a:rPr lang="en-US" sz="2800" dirty="0" err="1" smtClean="0"/>
              <a:t>diberi</a:t>
            </a:r>
            <a:r>
              <a:rPr lang="en-US" sz="2800" dirty="0" smtClean="0"/>
              <a:t> </a:t>
            </a:r>
            <a:r>
              <a:rPr lang="en-US" sz="2800" dirty="0" err="1" smtClean="0"/>
              <a:t>perhatian</a:t>
            </a:r>
            <a:r>
              <a:rPr lang="en-US" sz="2800" dirty="0" smtClean="0"/>
              <a:t> </a:t>
            </a:r>
            <a:r>
              <a:rPr lang="en-US" sz="2800" dirty="0" err="1" smtClean="0"/>
              <a:t>khusus</a:t>
            </a:r>
            <a:r>
              <a:rPr lang="en-US" sz="2800" dirty="0" smtClean="0"/>
              <a:t> </a:t>
            </a:r>
            <a:r>
              <a:rPr lang="en-US" sz="2800" dirty="0" err="1" smtClean="0"/>
              <a:t>oleh</a:t>
            </a:r>
            <a:r>
              <a:rPr lang="en-US" sz="2800" dirty="0" smtClean="0"/>
              <a:t> </a:t>
            </a:r>
            <a:r>
              <a:rPr lang="en-US" sz="2800" dirty="0" err="1" smtClean="0"/>
              <a:t>karena</a:t>
            </a:r>
            <a:r>
              <a:rPr lang="en-US" sz="2800" dirty="0" smtClean="0"/>
              <a:t> </a:t>
            </a:r>
            <a:r>
              <a:rPr lang="en-US" sz="2800" dirty="0" err="1" smtClean="0"/>
              <a:t>gejala</a:t>
            </a:r>
            <a:r>
              <a:rPr lang="en-US" sz="2800" dirty="0" smtClean="0"/>
              <a:t> meningitis </a:t>
            </a:r>
            <a:r>
              <a:rPr lang="en-US" sz="2800" dirty="0" err="1" smtClean="0"/>
              <a:t>sering</a:t>
            </a:r>
            <a:r>
              <a:rPr lang="en-US" sz="2800" dirty="0" smtClean="0"/>
              <a:t>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jelas</a:t>
            </a:r>
            <a:r>
              <a:rPr lang="en-US" sz="2800" dirty="0" smtClean="0"/>
              <a:t>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 err="1" smtClean="0"/>
              <a:t>Anjuran</a:t>
            </a:r>
            <a:r>
              <a:rPr lang="en-US" sz="2800" dirty="0" smtClean="0"/>
              <a:t> </a:t>
            </a:r>
            <a:r>
              <a:rPr lang="en-US" sz="2800" dirty="0" err="1" smtClean="0"/>
              <a:t>pungsi</a:t>
            </a:r>
            <a:r>
              <a:rPr lang="en-US" sz="2800" dirty="0" smtClean="0"/>
              <a:t> </a:t>
            </a:r>
            <a:r>
              <a:rPr lang="en-US" sz="2800" dirty="0" err="1" smtClean="0"/>
              <a:t>lumbal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bayi</a:t>
            </a:r>
            <a:r>
              <a:rPr lang="en-US" sz="2800" dirty="0" smtClean="0"/>
              <a:t> :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800" dirty="0" smtClean="0"/>
              <a:t>    1. </a:t>
            </a:r>
            <a:r>
              <a:rPr lang="en-US" sz="2800" dirty="0" err="1" smtClean="0"/>
              <a:t>Bayi</a:t>
            </a:r>
            <a:r>
              <a:rPr lang="en-US" sz="2800" dirty="0" smtClean="0"/>
              <a:t> &lt; 12 </a:t>
            </a:r>
            <a:r>
              <a:rPr lang="en-US" sz="2800" dirty="0" err="1" smtClean="0"/>
              <a:t>bln</a:t>
            </a:r>
            <a:r>
              <a:rPr lang="en-US" sz="2800" dirty="0" smtClean="0"/>
              <a:t> </a:t>
            </a:r>
            <a:r>
              <a:rPr lang="en-US" sz="2800" dirty="0" err="1" smtClean="0"/>
              <a:t>harus</a:t>
            </a:r>
            <a:r>
              <a:rPr lang="en-US" sz="2800" dirty="0" smtClean="0"/>
              <a:t> </a:t>
            </a:r>
            <a:r>
              <a:rPr lang="en-US" sz="2800" dirty="0" err="1" smtClean="0"/>
              <a:t>dilakukan</a:t>
            </a:r>
            <a:r>
              <a:rPr lang="en-US" sz="2800" dirty="0" smtClean="0"/>
              <a:t> LP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800" dirty="0" smtClean="0"/>
              <a:t>    2. </a:t>
            </a:r>
            <a:r>
              <a:rPr lang="en-US" sz="2800" dirty="0" err="1" smtClean="0"/>
              <a:t>Bayi</a:t>
            </a:r>
            <a:r>
              <a:rPr lang="en-US" sz="2800" dirty="0" smtClean="0"/>
              <a:t> </a:t>
            </a:r>
            <a:r>
              <a:rPr lang="en-US" sz="2800" dirty="0" err="1" smtClean="0"/>
              <a:t>usia</a:t>
            </a:r>
            <a:r>
              <a:rPr lang="en-US" sz="2800" dirty="0" smtClean="0"/>
              <a:t> 12 – 18 </a:t>
            </a:r>
            <a:r>
              <a:rPr lang="en-US" sz="2800" dirty="0" err="1" smtClean="0"/>
              <a:t>bln</a:t>
            </a:r>
            <a:r>
              <a:rPr lang="en-US" sz="2800" dirty="0" smtClean="0"/>
              <a:t> </a:t>
            </a:r>
            <a:r>
              <a:rPr lang="en-US" sz="2800" dirty="0" err="1" smtClean="0"/>
              <a:t>dianjurkan</a:t>
            </a:r>
            <a:r>
              <a:rPr lang="en-US" sz="2800" dirty="0" smtClean="0"/>
              <a:t> LP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800" dirty="0" smtClean="0"/>
              <a:t>    3. </a:t>
            </a:r>
            <a:r>
              <a:rPr lang="en-US" sz="2800" dirty="0" err="1" smtClean="0"/>
              <a:t>Bayi</a:t>
            </a:r>
            <a:r>
              <a:rPr lang="en-US" sz="2800" dirty="0" smtClean="0"/>
              <a:t> &gt; 18 </a:t>
            </a:r>
            <a:r>
              <a:rPr lang="en-US" sz="2800" dirty="0" err="1" smtClean="0"/>
              <a:t>bln</a:t>
            </a:r>
            <a:r>
              <a:rPr lang="en-US" sz="2800" dirty="0" smtClean="0"/>
              <a:t>, LP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dilakukan</a:t>
            </a:r>
            <a:r>
              <a:rPr lang="en-US" sz="2800" dirty="0" smtClean="0"/>
              <a:t>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800" dirty="0" smtClean="0"/>
              <a:t>        </a:t>
            </a:r>
            <a:r>
              <a:rPr lang="en-US" sz="2800" dirty="0" err="1" smtClean="0"/>
              <a:t>secara</a:t>
            </a:r>
            <a:r>
              <a:rPr lang="en-US" sz="2800" dirty="0" smtClean="0"/>
              <a:t> </a:t>
            </a:r>
            <a:r>
              <a:rPr lang="en-US" sz="2800" dirty="0" err="1" smtClean="0"/>
              <a:t>rutin</a:t>
            </a:r>
            <a:r>
              <a:rPr lang="en-US" sz="2800" dirty="0" smtClean="0"/>
              <a:t> 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800" dirty="0" smtClean="0"/>
              <a:t>     </a:t>
            </a:r>
            <a:r>
              <a:rPr lang="en-US" sz="1800" dirty="0" smtClean="0"/>
              <a:t>AAP, the </a:t>
            </a:r>
            <a:r>
              <a:rPr lang="en-US" sz="1800" dirty="0" err="1" smtClean="0"/>
              <a:t>neurodiagnostic</a:t>
            </a:r>
            <a:r>
              <a:rPr lang="en-US" sz="1800" dirty="0" smtClean="0"/>
              <a:t> evaluation of the child with first simple febrile seizures. Pediatrics, 1996</a:t>
            </a:r>
            <a:endParaRPr lang="en-US" sz="2800" dirty="0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Content Placeholder 39937"/>
          <p:cNvSpPr>
            <a:spLocks noGrp="1"/>
          </p:cNvSpPr>
          <p:nvPr>
            <p:ph type="body" idx="1"/>
          </p:nvPr>
        </p:nvSpPr>
        <p:spPr>
          <a:xfrm>
            <a:off x="685800" y="404813"/>
            <a:ext cx="7772400" cy="5767387"/>
          </a:xfrm>
          <a:ln/>
        </p:spPr>
        <p:txBody>
          <a:bodyPr wrap="square" lIns="91440" tIns="45720" rIns="91440" bIns="45720" anchor="t" anchorCtr="0">
            <a:normAutofit fontScale="92500"/>
          </a:bodyPr>
          <a:lstStyle/>
          <a:p>
            <a:pPr algn="just">
              <a:buFont typeface="Wingdings" charset="2"/>
              <a:buNone/>
            </a:pPr>
            <a:r>
              <a:rPr lang="en-US" altLang="en-US" sz="2600" dirty="0"/>
              <a:t>Lanjutan Indikasi Pungsi Lumbal</a:t>
            </a:r>
            <a:r>
              <a:rPr lang="en-US" altLang="en-US" sz="2600" dirty="0">
                <a:ea typeface="Mangal" charset="0"/>
              </a:rPr>
              <a:t>…</a:t>
            </a:r>
          </a:p>
          <a:p>
            <a:pPr algn="just">
              <a:buFont typeface="Wingdings" charset="2"/>
              <a:buNone/>
            </a:pPr>
            <a:endParaRPr/>
          </a:p>
          <a:p>
            <a:pPr algn="just">
              <a:buFont typeface="Wingdings" charset="2"/>
              <a:buNone/>
            </a:pPr>
            <a:r>
              <a:rPr lang="en-US" altLang="en-US" sz="3000" b="1" dirty="0">
                <a:latin typeface="Constantia" pitchFamily="18" charset="0"/>
                <a:ea typeface="Times New Roman" charset="0"/>
              </a:rPr>
              <a:t>Konsensus UKK 2016 :</a:t>
            </a:r>
          </a:p>
          <a:p>
            <a:pPr algn="just">
              <a:buFont typeface="Wingdings 2" charset="2"/>
              <a:buChar char="-"/>
            </a:pPr>
            <a:r>
              <a:rPr lang="en-US" altLang="en-US" sz="3000" dirty="0">
                <a:latin typeface="Constantia" pitchFamily="18" charset="0"/>
                <a:ea typeface="Times New Roman" charset="0"/>
              </a:rPr>
              <a:t>terdapat Tanda dan gejala rangsang meningeal</a:t>
            </a:r>
          </a:p>
          <a:p>
            <a:pPr algn="just">
              <a:buFont typeface="Wingdings 2" charset="2"/>
              <a:buChar char="-"/>
            </a:pPr>
            <a:r>
              <a:rPr lang="en-US" altLang="en-US" sz="3000" dirty="0">
                <a:latin typeface="Constantia" pitchFamily="18" charset="0"/>
                <a:ea typeface="Times New Roman" charset="0"/>
              </a:rPr>
              <a:t>Terdapat kecurigaan adanya infeksi SSP berdasarkan anamnesis dan pemeriksaan klinis</a:t>
            </a:r>
          </a:p>
          <a:p>
            <a:pPr algn="just">
              <a:buFont typeface="Wingdings 2" charset="2"/>
              <a:buChar char="-"/>
            </a:pPr>
            <a:r>
              <a:rPr lang="en-US" altLang="en-US" sz="3000" dirty="0">
                <a:latin typeface="Constantia" pitchFamily="18" charset="0"/>
                <a:ea typeface="Times New Roman" charset="0"/>
              </a:rPr>
              <a:t>Dipertimbangkan pada anak dengan kejang disertai demam yang sebelumnya telah mendapat </a:t>
            </a:r>
            <a:r>
              <a:rPr lang="en-US" altLang="en-US" sz="3000" b="1" dirty="0">
                <a:latin typeface="Constantia" pitchFamily="18" charset="0"/>
                <a:ea typeface="Times New Roman" charset="0"/>
              </a:rPr>
              <a:t>antibiotik</a:t>
            </a:r>
            <a:r>
              <a:rPr lang="en-US" altLang="en-US" sz="3000" dirty="0">
                <a:latin typeface="Constantia" pitchFamily="18" charset="0"/>
                <a:ea typeface="Times New Roman" charset="0"/>
              </a:rPr>
              <a:t> dan pemberian antibiotik tersebut dapat mengaburkan tanda dan gejala meningitis.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Content Placeholder 40961"/>
          <p:cNvSpPr>
            <a:spLocks noGrp="1"/>
          </p:cNvSpPr>
          <p:nvPr>
            <p:ph type="body" idx="1"/>
          </p:nvPr>
        </p:nvSpPr>
        <p:spPr>
          <a:xfrm>
            <a:off x="685800" y="1905000"/>
            <a:ext cx="7772400" cy="4267200"/>
          </a:xfrm>
          <a:ln/>
        </p:spPr>
        <p:txBody>
          <a:bodyPr wrap="square" lIns="91440" tIns="45720" rIns="91440" bIns="45720" anchor="t" anchorCtr="0">
            <a:normAutofit fontScale="85000" lnSpcReduction="10000"/>
          </a:bodyPr>
          <a:lstStyle/>
          <a:p>
            <a:pPr algn="just">
              <a:lnSpc>
                <a:spcPct val="90000"/>
              </a:lnSpc>
              <a:buFont typeface="Wingdings" charset="2"/>
              <a:buChar char="Ø"/>
            </a:pPr>
            <a:r>
              <a:rPr lang="en-US" altLang="en-US" sz="2700" b="1" dirty="0" err="1">
                <a:latin typeface="Constantia" pitchFamily="18" charset="0"/>
                <a:ea typeface="Times New Roman" charset="0"/>
              </a:rPr>
              <a:t>Elektroensefalografi</a:t>
            </a:r>
            <a:r>
              <a:rPr lang="en-US" altLang="en-US" sz="2700" b="1" dirty="0">
                <a:latin typeface="Constantia" pitchFamily="18" charset="0"/>
                <a:ea typeface="Times New Roman" charset="0"/>
              </a:rPr>
              <a:t> </a:t>
            </a:r>
            <a:r>
              <a:rPr lang="en-US" altLang="en-US" sz="2700" b="1" dirty="0" smtClean="0">
                <a:latin typeface="Constantia" pitchFamily="18" charset="0"/>
                <a:ea typeface="Times New Roman" charset="0"/>
              </a:rPr>
              <a:t> </a:t>
            </a:r>
            <a:r>
              <a:rPr lang="en-US" altLang="en-US" sz="2700" dirty="0">
                <a:latin typeface="Constantia" pitchFamily="18" charset="0"/>
                <a:ea typeface="Times New Roman" charset="0"/>
              </a:rPr>
              <a:t>tidak diperlukan, terutama pada kejang demam sederhana/ tanpa defisit </a:t>
            </a:r>
            <a:r>
              <a:rPr lang="en-US" altLang="en-US" sz="2700" dirty="0" err="1">
                <a:latin typeface="Constantia" pitchFamily="18" charset="0"/>
                <a:ea typeface="Times New Roman" charset="0"/>
              </a:rPr>
              <a:t>neurologis</a:t>
            </a:r>
            <a:r>
              <a:rPr lang="en-US" altLang="en-US" sz="2700" dirty="0" smtClean="0">
                <a:latin typeface="Constantia" pitchFamily="18" charset="0"/>
                <a:ea typeface="Times New Roman" charset="0"/>
              </a:rPr>
              <a:t>. </a:t>
            </a:r>
            <a:r>
              <a:rPr lang="en-US" sz="2800" dirty="0" smtClean="0">
                <a:latin typeface="Constantia" pitchFamily="18" charset="0"/>
              </a:rPr>
              <a:t>EEG </a:t>
            </a:r>
            <a:r>
              <a:rPr lang="en-US" sz="2800" dirty="0" err="1" smtClean="0">
                <a:latin typeface="Constantia" pitchFamily="18" charset="0"/>
              </a:rPr>
              <a:t>tidak</a:t>
            </a:r>
            <a:r>
              <a:rPr lang="en-US" sz="2800" dirty="0" smtClean="0">
                <a:latin typeface="Constantia" pitchFamily="18" charset="0"/>
              </a:rPr>
              <a:t> </a:t>
            </a:r>
            <a:r>
              <a:rPr lang="en-US" sz="2800" dirty="0" err="1" smtClean="0">
                <a:latin typeface="Constantia" pitchFamily="18" charset="0"/>
              </a:rPr>
              <a:t>dapat</a:t>
            </a:r>
            <a:r>
              <a:rPr lang="en-US" sz="2800" dirty="0" smtClean="0">
                <a:latin typeface="Constantia" pitchFamily="18" charset="0"/>
              </a:rPr>
              <a:t> </a:t>
            </a:r>
            <a:r>
              <a:rPr lang="en-US" sz="2800" dirty="0" err="1" smtClean="0">
                <a:latin typeface="Constantia" pitchFamily="18" charset="0"/>
              </a:rPr>
              <a:t>memprediksi</a:t>
            </a:r>
            <a:r>
              <a:rPr lang="en-US" sz="2800" dirty="0" smtClean="0">
                <a:latin typeface="Constantia" pitchFamily="18" charset="0"/>
              </a:rPr>
              <a:t> </a:t>
            </a:r>
            <a:r>
              <a:rPr lang="en-US" sz="2800" dirty="0" err="1" smtClean="0">
                <a:latin typeface="Constantia" pitchFamily="18" charset="0"/>
              </a:rPr>
              <a:t>epilepsi</a:t>
            </a:r>
            <a:r>
              <a:rPr lang="en-US" sz="2800" dirty="0" smtClean="0">
                <a:latin typeface="Constantia" pitchFamily="18" charset="0"/>
              </a:rPr>
              <a:t> </a:t>
            </a:r>
            <a:r>
              <a:rPr lang="en-US" sz="2800" dirty="0" err="1" smtClean="0">
                <a:latin typeface="Constantia" pitchFamily="18" charset="0"/>
              </a:rPr>
              <a:t>atau</a:t>
            </a:r>
            <a:r>
              <a:rPr lang="en-US" sz="2800" dirty="0" smtClean="0">
                <a:latin typeface="Constantia" pitchFamily="18" charset="0"/>
              </a:rPr>
              <a:t> </a:t>
            </a:r>
            <a:r>
              <a:rPr lang="en-US" sz="2800" dirty="0" err="1" smtClean="0">
                <a:latin typeface="Constantia" pitchFamily="18" charset="0"/>
              </a:rPr>
              <a:t>berulangnya</a:t>
            </a:r>
            <a:r>
              <a:rPr lang="en-US" sz="2800" dirty="0" smtClean="0">
                <a:latin typeface="Constantia" pitchFamily="18" charset="0"/>
              </a:rPr>
              <a:t> KD.</a:t>
            </a:r>
          </a:p>
          <a:p>
            <a:pPr algn="just">
              <a:lnSpc>
                <a:spcPct val="90000"/>
              </a:lnSpc>
              <a:buFont typeface="Wingdings" charset="2"/>
              <a:buChar char="Ø"/>
            </a:pPr>
            <a:endParaRPr lang="en-US" altLang="en-US" sz="2700" dirty="0">
              <a:latin typeface="Constantia" pitchFamily="18" charset="0"/>
              <a:ea typeface="Times New Roman" charset="0"/>
            </a:endParaRPr>
          </a:p>
          <a:p>
            <a:pPr algn="just">
              <a:lnSpc>
                <a:spcPct val="90000"/>
              </a:lnSpc>
              <a:buFont typeface="Wingdings" charset="2"/>
              <a:buNone/>
            </a:pPr>
            <a:r>
              <a:rPr lang="en-US" altLang="en-US" sz="2700" dirty="0">
                <a:latin typeface="Constantia" pitchFamily="18" charset="0"/>
                <a:ea typeface="Times New Roman" charset="0"/>
              </a:rPr>
              <a:t>Konsensus UKK neurologi IDAI 2016:</a:t>
            </a:r>
          </a:p>
          <a:p>
            <a:pPr algn="just">
              <a:lnSpc>
                <a:spcPct val="90000"/>
              </a:lnSpc>
            </a:pPr>
            <a:r>
              <a:rPr lang="en-US" altLang="en-US" sz="2700" dirty="0">
                <a:latin typeface="Constantia" pitchFamily="18" charset="0"/>
                <a:ea typeface="Times New Roman" charset="0"/>
              </a:rPr>
              <a:t>Kejang fokal</a:t>
            </a:r>
          </a:p>
          <a:p>
            <a:pPr algn="just">
              <a:lnSpc>
                <a:spcPct val="90000"/>
              </a:lnSpc>
              <a:buFont typeface="Wingdings" charset="2"/>
              <a:buNone/>
            </a:pPr>
            <a:r>
              <a:rPr lang="en-US" altLang="en-US" sz="2700" dirty="0" smtClean="0">
                <a:latin typeface="Constantia" pitchFamily="18" charset="0"/>
                <a:ea typeface="Times New Roman" charset="0"/>
              </a:rPr>
              <a:t>    </a:t>
            </a:r>
            <a:r>
              <a:rPr lang="en-US" altLang="en-US" sz="2700" dirty="0" err="1" smtClean="0">
                <a:latin typeface="Constantia" pitchFamily="18" charset="0"/>
                <a:ea typeface="Times New Roman" charset="0"/>
              </a:rPr>
              <a:t>Abnormalitas</a:t>
            </a:r>
            <a:r>
              <a:rPr lang="en-US" altLang="en-US" sz="2700" dirty="0" smtClean="0">
                <a:latin typeface="Constantia" pitchFamily="18" charset="0"/>
                <a:ea typeface="Times New Roman" charset="0"/>
              </a:rPr>
              <a:t> </a:t>
            </a:r>
            <a:r>
              <a:rPr lang="en-US" altLang="en-US" sz="2700" dirty="0">
                <a:latin typeface="Constantia" pitchFamily="18" charset="0"/>
                <a:ea typeface="Times New Roman" charset="0"/>
              </a:rPr>
              <a:t>EEG dapat berkaitan dengan </a:t>
            </a:r>
            <a:r>
              <a:rPr lang="en-US" altLang="en-US" sz="2700" dirty="0" err="1">
                <a:latin typeface="Constantia" pitchFamily="18" charset="0"/>
                <a:ea typeface="Times New Roman" charset="0"/>
              </a:rPr>
              <a:t>risiko</a:t>
            </a:r>
            <a:r>
              <a:rPr lang="en-US" altLang="en-US" sz="2700" dirty="0">
                <a:latin typeface="Constantia" pitchFamily="18" charset="0"/>
                <a:ea typeface="Times New Roman" charset="0"/>
              </a:rPr>
              <a:t> </a:t>
            </a:r>
            <a:r>
              <a:rPr lang="en-US" altLang="en-US" sz="2700" dirty="0" err="1" smtClean="0">
                <a:latin typeface="Constantia" pitchFamily="18" charset="0"/>
                <a:ea typeface="Times New Roman" charset="0"/>
              </a:rPr>
              <a:t>epilepsi</a:t>
            </a:r>
            <a:r>
              <a:rPr lang="en-US" altLang="en-US" sz="2700" dirty="0" smtClean="0">
                <a:latin typeface="Constantia" pitchFamily="18" charset="0"/>
                <a:ea typeface="Times New Roman" charset="0"/>
              </a:rPr>
              <a:t>, </a:t>
            </a:r>
            <a:r>
              <a:rPr lang="en-US" altLang="en-US" sz="2700" dirty="0" err="1" smtClean="0">
                <a:latin typeface="Constantia" pitchFamily="18" charset="0"/>
                <a:ea typeface="Times New Roman" charset="0"/>
              </a:rPr>
              <a:t>bukan</a:t>
            </a:r>
            <a:r>
              <a:rPr lang="en-US" altLang="en-US" sz="2700" dirty="0" smtClean="0">
                <a:latin typeface="Constantia" pitchFamily="18" charset="0"/>
                <a:ea typeface="Times New Roman" charset="0"/>
              </a:rPr>
              <a:t> </a:t>
            </a:r>
            <a:r>
              <a:rPr lang="en-US" altLang="en-US" sz="2700" dirty="0">
                <a:latin typeface="Constantia" pitchFamily="18" charset="0"/>
                <a:ea typeface="Times New Roman" charset="0"/>
              </a:rPr>
              <a:t>indikasi terapi profilaksis</a:t>
            </a:r>
          </a:p>
          <a:p>
            <a:pPr algn="just">
              <a:lnSpc>
                <a:spcPct val="90000"/>
              </a:lnSpc>
              <a:buFont typeface="Arial" charset="0"/>
              <a:buNone/>
            </a:pPr>
            <a:r>
              <a:rPr lang="en-US" altLang="en-US" sz="2700" dirty="0">
                <a:latin typeface="Constantia" pitchFamily="18" charset="0"/>
                <a:ea typeface="Times New Roman" charset="0"/>
              </a:rPr>
              <a:t> </a:t>
            </a:r>
          </a:p>
          <a:p>
            <a:pPr algn="just">
              <a:lnSpc>
                <a:spcPct val="90000"/>
              </a:lnSpc>
              <a:buFont typeface="Wingdings" charset="2"/>
              <a:buChar char="Ø"/>
            </a:pPr>
            <a:r>
              <a:rPr lang="en-US" altLang="en-US" sz="2700" b="1" dirty="0">
                <a:latin typeface="Constantia" pitchFamily="18" charset="0"/>
                <a:ea typeface="Times New Roman" charset="0"/>
              </a:rPr>
              <a:t>CT/MRI </a:t>
            </a:r>
            <a:r>
              <a:rPr lang="en-US" altLang="en-US" sz="2700" b="1" dirty="0" err="1">
                <a:latin typeface="Constantia" pitchFamily="18" charset="0"/>
                <a:ea typeface="Times New Roman" charset="0"/>
              </a:rPr>
              <a:t>kepala</a:t>
            </a:r>
            <a:r>
              <a:rPr lang="en-US" altLang="en-US" sz="2700" b="1" dirty="0">
                <a:latin typeface="Constantia" pitchFamily="18" charset="0"/>
                <a:ea typeface="Times New Roman" charset="0"/>
              </a:rPr>
              <a:t> </a:t>
            </a:r>
            <a:r>
              <a:rPr lang="en-US" altLang="en-US" sz="2700" dirty="0" err="1" smtClean="0">
                <a:latin typeface="Constantia" pitchFamily="18" charset="0"/>
                <a:ea typeface="Times New Roman" charset="0"/>
              </a:rPr>
              <a:t>tidak</a:t>
            </a:r>
            <a:r>
              <a:rPr lang="en-US" altLang="en-US" sz="2700" dirty="0" smtClean="0">
                <a:latin typeface="Constantia" pitchFamily="18" charset="0"/>
                <a:ea typeface="Times New Roman" charset="0"/>
              </a:rPr>
              <a:t> </a:t>
            </a:r>
            <a:r>
              <a:rPr lang="en-US" altLang="en-US" sz="2700" dirty="0">
                <a:latin typeface="Constantia" pitchFamily="18" charset="0"/>
                <a:ea typeface="Times New Roman" charset="0"/>
              </a:rPr>
              <a:t>diperlukan pada kejang demam sederhana maupun kompleks, harus dilakukan pada makro/mikrosefali, kelainan neurologi yang menetap terutama lateralisasi.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1000" y="457200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ELEKTROENSEFALOGRAFI (EEG)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53249"/>
          <p:cNvSpPr>
            <a:spLocks noGrp="1"/>
          </p:cNvSpPr>
          <p:nvPr>
            <p:ph type="title"/>
          </p:nvPr>
        </p:nvSpPr>
        <p:spPr>
          <a:xfrm>
            <a:off x="685800" y="484188"/>
            <a:ext cx="8458200" cy="1000125"/>
          </a:xfrm>
          <a:ln/>
        </p:spPr>
        <p:txBody>
          <a:bodyPr wrap="square" anchor="ctr">
            <a:normAutofit fontScale="90000"/>
          </a:bodyPr>
          <a:lstStyle/>
          <a:p>
            <a:r>
              <a:rPr lang="en-US" altLang="en-US" b="1" dirty="0">
                <a:latin typeface="+mn-lt"/>
              </a:rPr>
              <a:t>Penatalaksaan yang terbaru...</a:t>
            </a:r>
          </a:p>
        </p:txBody>
      </p:sp>
      <p:sp>
        <p:nvSpPr>
          <p:cNvPr id="53251" name="Content Placeholder 53250"/>
          <p:cNvSpPr>
            <a:spLocks noGrp="1"/>
          </p:cNvSpPr>
          <p:nvPr>
            <p:ph type="body" idx="1"/>
          </p:nvPr>
        </p:nvSpPr>
        <p:spPr>
          <a:xfrm>
            <a:off x="685800" y="1484313"/>
            <a:ext cx="7772400" cy="4687887"/>
          </a:xfrm>
          <a:ln/>
        </p:spPr>
        <p:txBody>
          <a:bodyPr wrap="square" lIns="91440" tIns="45720" rIns="91440" bIns="45720" anchor="t" anchorCtr="0">
            <a:normAutofit/>
          </a:bodyPr>
          <a:lstStyle/>
          <a:p>
            <a:r>
              <a:rPr lang="en-US" altLang="en-US" sz="3200" dirty="0"/>
              <a:t>Tatalaksana :</a:t>
            </a:r>
          </a:p>
          <a:p>
            <a:pPr>
              <a:buFont typeface="Gill Sans MT" charset="0"/>
              <a:buChar char=""/>
            </a:pPr>
            <a:r>
              <a:rPr lang="en-US" altLang="en-US" sz="3200" dirty="0"/>
              <a:t>Saat kejang akut</a:t>
            </a:r>
          </a:p>
          <a:p>
            <a:pPr>
              <a:buFont typeface="Gill Sans MT" charset="0"/>
              <a:buChar char=""/>
            </a:pPr>
            <a:r>
              <a:rPr lang="en-US" altLang="en-US" sz="3200" dirty="0"/>
              <a:t>Antipiretik</a:t>
            </a:r>
          </a:p>
          <a:p>
            <a:pPr>
              <a:buFont typeface="Gill Sans MT" charset="0"/>
              <a:buChar char=""/>
            </a:pPr>
            <a:r>
              <a:rPr lang="en-US" altLang="en-US" sz="3200" dirty="0"/>
              <a:t>Saat kejang sudah berhenti </a:t>
            </a:r>
          </a:p>
          <a:p>
            <a:pPr>
              <a:buFont typeface="Gill Sans MT" charset="0"/>
              <a:buChar char=""/>
            </a:pPr>
            <a:r>
              <a:rPr lang="en-US" altLang="en-US" sz="3200" dirty="0"/>
              <a:t>Edukasi orang tua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Content Placeholder 54273"/>
          <p:cNvSpPr>
            <a:spLocks noGrp="1"/>
          </p:cNvSpPr>
          <p:nvPr>
            <p:ph type="body" idx="1"/>
          </p:nvPr>
        </p:nvSpPr>
        <p:spPr>
          <a:xfrm>
            <a:off x="685800" y="476250"/>
            <a:ext cx="7772400" cy="5695950"/>
          </a:xfrm>
          <a:ln/>
        </p:spPr>
        <p:txBody>
          <a:bodyPr wrap="square" lIns="91440" tIns="45720" rIns="91440" bIns="45720" anchor="t" anchorCtr="0"/>
          <a:lstStyle/>
          <a:p>
            <a:pPr>
              <a:buNone/>
            </a:pPr>
            <a:r>
              <a:rPr lang="en-US" altLang="en-US" b="1" dirty="0" err="1" smtClean="0"/>
              <a:t>Saat</a:t>
            </a:r>
            <a:r>
              <a:rPr lang="en-US" altLang="en-US" b="1" dirty="0" smtClean="0"/>
              <a:t> </a:t>
            </a:r>
            <a:r>
              <a:rPr lang="en-US" altLang="en-US" b="1" dirty="0"/>
              <a:t>kejang : </a:t>
            </a:r>
          </a:p>
          <a:p>
            <a:r>
              <a:rPr lang="en-US" altLang="en-US" dirty="0"/>
              <a:t>dilakukan sesuai dengan  algoritme SE</a:t>
            </a:r>
          </a:p>
          <a:p>
            <a:pPr>
              <a:buNone/>
            </a:pPr>
            <a:r>
              <a:rPr lang="en-US" altLang="en-US" b="1" dirty="0" err="1" smtClean="0"/>
              <a:t>Setelah</a:t>
            </a:r>
            <a:r>
              <a:rPr lang="en-US" altLang="en-US" b="1" dirty="0" smtClean="0"/>
              <a:t> </a:t>
            </a:r>
            <a:r>
              <a:rPr lang="en-US" altLang="en-US" b="1" dirty="0"/>
              <a:t>kejang berhenti : </a:t>
            </a:r>
          </a:p>
          <a:p>
            <a:r>
              <a:rPr lang="en-US" altLang="en-US" dirty="0"/>
              <a:t>Profilaksis atau tidak</a:t>
            </a:r>
          </a:p>
          <a:p>
            <a:r>
              <a:rPr lang="en-US" altLang="en-US" dirty="0"/>
              <a:t>Profilaksis intermiten dan kontinyu</a:t>
            </a:r>
          </a:p>
          <a:p>
            <a:pPr>
              <a:buNone/>
            </a:pPr>
            <a:r>
              <a:rPr lang="en-US" altLang="en-US" b="1" dirty="0" err="1" smtClean="0"/>
              <a:t>Antipiretik</a:t>
            </a:r>
            <a:r>
              <a:rPr lang="en-US" altLang="en-US" b="1" dirty="0" smtClean="0"/>
              <a:t> </a:t>
            </a:r>
            <a:r>
              <a:rPr lang="en-US" altLang="en-US" b="1" dirty="0"/>
              <a:t>:</a:t>
            </a:r>
          </a:p>
          <a:p>
            <a:r>
              <a:rPr lang="en-US" altLang="en-US" dirty="0"/>
              <a:t>Tidak mengurangi risiko berulangnya kejang</a:t>
            </a:r>
          </a:p>
          <a:p>
            <a:r>
              <a:rPr lang="en-US" altLang="en-US" dirty="0"/>
              <a:t>Memberi rasa nyaman bagi pasien</a:t>
            </a:r>
          </a:p>
          <a:p>
            <a:r>
              <a:rPr lang="en-US" altLang="en-US" dirty="0"/>
              <a:t>Parasetamol atau ibuprofen</a:t>
            </a:r>
          </a:p>
          <a:p>
            <a:r>
              <a:rPr lang="en-US" altLang="en-US" dirty="0"/>
              <a:t>Mengurangi kekhawatiran orang tua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7AC38B-6546-4687-A506-A69870C9FD46}" type="slidenum">
              <a:rPr lang="en-US"/>
              <a:pPr>
                <a:defRPr/>
              </a:pPr>
              <a:t>28</a:t>
            </a:fld>
            <a:endParaRPr lang="en-US"/>
          </a:p>
        </p:txBody>
      </p:sp>
      <p:sp>
        <p:nvSpPr>
          <p:cNvPr id="16388" name="Rectangle 2"/>
          <p:cNvSpPr>
            <a:spLocks noChangeArrowheads="1"/>
          </p:cNvSpPr>
          <p:nvPr/>
        </p:nvSpPr>
        <p:spPr bwMode="auto">
          <a:xfrm>
            <a:off x="1676400" y="1676400"/>
            <a:ext cx="12954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89" name="Rectangle 3"/>
          <p:cNvSpPr>
            <a:spLocks noChangeArrowheads="1"/>
          </p:cNvSpPr>
          <p:nvPr/>
        </p:nvSpPr>
        <p:spPr bwMode="auto">
          <a:xfrm>
            <a:off x="1095375" y="188913"/>
            <a:ext cx="77247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b="1">
                <a:solidFill>
                  <a:srgbClr val="00FF00"/>
                </a:solidFill>
              </a:rPr>
              <a:t>ALGORITME PENANGANAN KEJANG AKUT &amp; STATUS KONVULSIF</a:t>
            </a:r>
          </a:p>
        </p:txBody>
      </p:sp>
      <p:sp>
        <p:nvSpPr>
          <p:cNvPr id="16390" name="Rectangle 4"/>
          <p:cNvSpPr>
            <a:spLocks noChangeArrowheads="1"/>
          </p:cNvSpPr>
          <p:nvPr/>
        </p:nvSpPr>
        <p:spPr bwMode="auto">
          <a:xfrm>
            <a:off x="3429000" y="549275"/>
            <a:ext cx="2286000" cy="9525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eaLnBrk="1" hangingPunct="1"/>
            <a:r>
              <a:rPr lang="en-US" sz="1400" b="1"/>
              <a:t>Diazepam 5-10mg/rect  max 2x jarak 5 menit</a:t>
            </a:r>
          </a:p>
          <a:p>
            <a:pPr lvl="1" eaLnBrk="1" hangingPunct="1"/>
            <a:endParaRPr lang="en-US" sz="1400" b="1"/>
          </a:p>
        </p:txBody>
      </p:sp>
      <p:sp>
        <p:nvSpPr>
          <p:cNvPr id="16391" name="Rectangle 5"/>
          <p:cNvSpPr>
            <a:spLocks noChangeArrowheads="1"/>
          </p:cNvSpPr>
          <p:nvPr/>
        </p:nvSpPr>
        <p:spPr bwMode="auto">
          <a:xfrm>
            <a:off x="304800" y="762000"/>
            <a:ext cx="1081088" cy="3143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400">
                <a:solidFill>
                  <a:srgbClr val="000000"/>
                </a:solidFill>
              </a:rPr>
              <a:t>Prehospital</a:t>
            </a:r>
          </a:p>
        </p:txBody>
      </p:sp>
      <p:sp>
        <p:nvSpPr>
          <p:cNvPr id="16392" name="Rectangle 6"/>
          <p:cNvSpPr>
            <a:spLocks noChangeArrowheads="1"/>
          </p:cNvSpPr>
          <p:nvPr/>
        </p:nvSpPr>
        <p:spPr bwMode="auto">
          <a:xfrm>
            <a:off x="7848600" y="1600200"/>
            <a:ext cx="1020763" cy="314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400"/>
              <a:t>Monitoring</a:t>
            </a:r>
          </a:p>
        </p:txBody>
      </p:sp>
      <p:sp>
        <p:nvSpPr>
          <p:cNvPr id="16393" name="Rectangle 7"/>
          <p:cNvSpPr>
            <a:spLocks noChangeArrowheads="1"/>
          </p:cNvSpPr>
          <p:nvPr/>
        </p:nvSpPr>
        <p:spPr bwMode="auto">
          <a:xfrm>
            <a:off x="1905000" y="1752600"/>
            <a:ext cx="7175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400"/>
              <a:t>Airway</a:t>
            </a:r>
          </a:p>
        </p:txBody>
      </p:sp>
      <p:sp>
        <p:nvSpPr>
          <p:cNvPr id="16394" name="Rectangle 8"/>
          <p:cNvSpPr>
            <a:spLocks noChangeArrowheads="1"/>
          </p:cNvSpPr>
          <p:nvPr/>
        </p:nvSpPr>
        <p:spPr bwMode="auto">
          <a:xfrm>
            <a:off x="1371600" y="1981200"/>
            <a:ext cx="14001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lvl="1" eaLnBrk="1" hangingPunct="1">
              <a:spcBef>
                <a:spcPct val="20000"/>
              </a:spcBef>
            </a:pPr>
            <a:r>
              <a:rPr lang="en-US" sz="1400"/>
              <a:t>Breathing</a:t>
            </a:r>
          </a:p>
        </p:txBody>
      </p:sp>
      <p:sp>
        <p:nvSpPr>
          <p:cNvPr id="16395" name="Rectangle 9"/>
          <p:cNvSpPr>
            <a:spLocks noChangeArrowheads="1"/>
          </p:cNvSpPr>
          <p:nvPr/>
        </p:nvSpPr>
        <p:spPr bwMode="auto">
          <a:xfrm>
            <a:off x="1371600" y="2133600"/>
            <a:ext cx="14795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lvl="1" eaLnBrk="1" hangingPunct="1">
              <a:spcBef>
                <a:spcPct val="20000"/>
              </a:spcBef>
            </a:pPr>
            <a:r>
              <a:rPr lang="en-US" sz="1400"/>
              <a:t>Circulation</a:t>
            </a:r>
          </a:p>
        </p:txBody>
      </p:sp>
      <p:sp>
        <p:nvSpPr>
          <p:cNvPr id="16396" name="Rectangle 10"/>
          <p:cNvSpPr>
            <a:spLocks noChangeArrowheads="1"/>
          </p:cNvSpPr>
          <p:nvPr/>
        </p:nvSpPr>
        <p:spPr bwMode="auto">
          <a:xfrm>
            <a:off x="3124200" y="1676400"/>
            <a:ext cx="2844800" cy="527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400" b="1"/>
              <a:t>Diazepam 0,25-0,5mg/kg/iv/io</a:t>
            </a:r>
            <a:br>
              <a:rPr lang="en-US" sz="1400" b="1"/>
            </a:br>
            <a:r>
              <a:rPr lang="en-US" sz="1400" b="1"/>
              <a:t>(rate 2mg/min, max dose 20mg)</a:t>
            </a:r>
          </a:p>
        </p:txBody>
      </p:sp>
      <p:sp>
        <p:nvSpPr>
          <p:cNvPr id="16397" name="Rectangle 11"/>
          <p:cNvSpPr>
            <a:spLocks noChangeArrowheads="1"/>
          </p:cNvSpPr>
          <p:nvPr/>
        </p:nvSpPr>
        <p:spPr bwMode="auto">
          <a:xfrm>
            <a:off x="3254375" y="2420938"/>
            <a:ext cx="2635250" cy="314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400" b="1"/>
              <a:t>Midazolam 0,2mg/kg/iv bolus</a:t>
            </a:r>
          </a:p>
        </p:txBody>
      </p:sp>
      <p:sp>
        <p:nvSpPr>
          <p:cNvPr id="16398" name="Line 12"/>
          <p:cNvSpPr>
            <a:spLocks noChangeShapeType="1"/>
          </p:cNvSpPr>
          <p:nvPr/>
        </p:nvSpPr>
        <p:spPr bwMode="auto">
          <a:xfrm>
            <a:off x="0" y="1524000"/>
            <a:ext cx="8534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399" name="Rectangle 13"/>
          <p:cNvSpPr>
            <a:spLocks noChangeArrowheads="1"/>
          </p:cNvSpPr>
          <p:nvPr/>
        </p:nvSpPr>
        <p:spPr bwMode="auto">
          <a:xfrm>
            <a:off x="4043363" y="2133600"/>
            <a:ext cx="52863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400"/>
              <a:t>atau</a:t>
            </a:r>
          </a:p>
        </p:txBody>
      </p:sp>
      <p:sp>
        <p:nvSpPr>
          <p:cNvPr id="16400" name="Rectangle 14"/>
          <p:cNvSpPr>
            <a:spLocks noChangeArrowheads="1"/>
          </p:cNvSpPr>
          <p:nvPr/>
        </p:nvSpPr>
        <p:spPr bwMode="auto">
          <a:xfrm>
            <a:off x="4043363" y="2636838"/>
            <a:ext cx="52863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400"/>
              <a:t>atau</a:t>
            </a:r>
          </a:p>
        </p:txBody>
      </p:sp>
      <p:sp>
        <p:nvSpPr>
          <p:cNvPr id="16401" name="Rectangle 15"/>
          <p:cNvSpPr>
            <a:spLocks noChangeArrowheads="1"/>
          </p:cNvSpPr>
          <p:nvPr/>
        </p:nvSpPr>
        <p:spPr bwMode="auto">
          <a:xfrm>
            <a:off x="6400800" y="1752600"/>
            <a:ext cx="931863" cy="2936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sz="1400"/>
              <a:t>10-20min</a:t>
            </a:r>
          </a:p>
        </p:txBody>
      </p:sp>
      <p:sp>
        <p:nvSpPr>
          <p:cNvPr id="16402" name="Rectangle 16"/>
          <p:cNvSpPr>
            <a:spLocks noChangeArrowheads="1"/>
          </p:cNvSpPr>
          <p:nvPr/>
        </p:nvSpPr>
        <p:spPr bwMode="auto">
          <a:xfrm>
            <a:off x="7924800" y="1905000"/>
            <a:ext cx="9048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400"/>
              <a:t>Vital sign</a:t>
            </a:r>
          </a:p>
        </p:txBody>
      </p:sp>
      <p:sp>
        <p:nvSpPr>
          <p:cNvPr id="16403" name="Rectangle 17"/>
          <p:cNvSpPr>
            <a:spLocks noChangeArrowheads="1"/>
          </p:cNvSpPr>
          <p:nvPr/>
        </p:nvSpPr>
        <p:spPr bwMode="auto">
          <a:xfrm>
            <a:off x="7658100" y="3429000"/>
            <a:ext cx="1485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en-US" sz="1400"/>
              <a:t>Koreksi kelainan</a:t>
            </a:r>
          </a:p>
        </p:txBody>
      </p:sp>
      <p:sp>
        <p:nvSpPr>
          <p:cNvPr id="16404" name="Rectangle 18"/>
          <p:cNvSpPr>
            <a:spLocks noChangeArrowheads="1"/>
          </p:cNvSpPr>
          <p:nvPr/>
        </p:nvSpPr>
        <p:spPr bwMode="auto">
          <a:xfrm>
            <a:off x="8001000" y="2133600"/>
            <a:ext cx="609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400"/>
              <a:t> EKG</a:t>
            </a:r>
          </a:p>
        </p:txBody>
      </p:sp>
      <p:sp>
        <p:nvSpPr>
          <p:cNvPr id="16405" name="Rectangle 19"/>
          <p:cNvSpPr>
            <a:spLocks noChangeArrowheads="1"/>
          </p:cNvSpPr>
          <p:nvPr/>
        </p:nvSpPr>
        <p:spPr bwMode="auto">
          <a:xfrm>
            <a:off x="7848600" y="2362200"/>
            <a:ext cx="10604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en-US" sz="1400"/>
              <a:t>Gula darah</a:t>
            </a:r>
          </a:p>
        </p:txBody>
      </p:sp>
      <p:sp>
        <p:nvSpPr>
          <p:cNvPr id="16406" name="Rectangle 20"/>
          <p:cNvSpPr>
            <a:spLocks noChangeArrowheads="1"/>
          </p:cNvSpPr>
          <p:nvPr/>
        </p:nvSpPr>
        <p:spPr bwMode="auto">
          <a:xfrm>
            <a:off x="7707313" y="2590800"/>
            <a:ext cx="143668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400"/>
              <a:t>Serum Elektrolit</a:t>
            </a:r>
          </a:p>
        </p:txBody>
      </p:sp>
      <p:sp>
        <p:nvSpPr>
          <p:cNvPr id="16407" name="Rectangle 21"/>
          <p:cNvSpPr>
            <a:spLocks noChangeArrowheads="1"/>
          </p:cNvSpPr>
          <p:nvPr/>
        </p:nvSpPr>
        <p:spPr bwMode="auto">
          <a:xfrm>
            <a:off x="7380288" y="2852738"/>
            <a:ext cx="176371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en-US" sz="1400"/>
              <a:t> (Na, K, Ca, Mg, Cl)</a:t>
            </a:r>
          </a:p>
        </p:txBody>
      </p:sp>
      <p:sp>
        <p:nvSpPr>
          <p:cNvPr id="16408" name="Rectangle 22"/>
          <p:cNvSpPr>
            <a:spLocks noChangeArrowheads="1"/>
          </p:cNvSpPr>
          <p:nvPr/>
        </p:nvSpPr>
        <p:spPr bwMode="auto">
          <a:xfrm>
            <a:off x="7308850" y="3124200"/>
            <a:ext cx="18351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1400"/>
              <a:t>   Analisa Gas Darah</a:t>
            </a:r>
          </a:p>
        </p:txBody>
      </p:sp>
      <p:sp>
        <p:nvSpPr>
          <p:cNvPr id="16409" name="Rectangle 23"/>
          <p:cNvSpPr>
            <a:spLocks noChangeArrowheads="1"/>
          </p:cNvSpPr>
          <p:nvPr/>
        </p:nvSpPr>
        <p:spPr bwMode="auto">
          <a:xfrm>
            <a:off x="3683000" y="3733800"/>
            <a:ext cx="1624013" cy="9525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/>
            <a:r>
              <a:rPr lang="en-US" sz="1400" b="1"/>
              <a:t>Phenytoin</a:t>
            </a:r>
            <a:br>
              <a:rPr lang="en-US" sz="1400" b="1"/>
            </a:br>
            <a:r>
              <a:rPr lang="en-US" sz="1400" b="1"/>
              <a:t>20mg/kg/iv</a:t>
            </a:r>
            <a:br>
              <a:rPr lang="en-US" sz="1400" b="1"/>
            </a:br>
            <a:r>
              <a:rPr lang="en-US" sz="1400" b="1"/>
              <a:t>(20min /50ml NS)</a:t>
            </a:r>
          </a:p>
          <a:p>
            <a:pPr algn="ctr" eaLnBrk="1" hangingPunct="1"/>
            <a:r>
              <a:rPr lang="en-US" sz="1400" b="1"/>
              <a:t>Max 1000mg</a:t>
            </a:r>
          </a:p>
        </p:txBody>
      </p:sp>
      <p:sp>
        <p:nvSpPr>
          <p:cNvPr id="16410" name="Rectangle 24"/>
          <p:cNvSpPr>
            <a:spLocks noChangeArrowheads="1"/>
          </p:cNvSpPr>
          <p:nvPr/>
        </p:nvSpPr>
        <p:spPr bwMode="auto">
          <a:xfrm>
            <a:off x="3810000" y="4876800"/>
            <a:ext cx="1531938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400" b="1"/>
              <a:t>Phenobarbitone</a:t>
            </a:r>
            <a:br>
              <a:rPr lang="en-US" sz="1400" b="1"/>
            </a:br>
            <a:endParaRPr lang="en-US" sz="1400" b="1"/>
          </a:p>
        </p:txBody>
      </p:sp>
      <p:sp>
        <p:nvSpPr>
          <p:cNvPr id="16411" name="Rectangle 25"/>
          <p:cNvSpPr>
            <a:spLocks noChangeArrowheads="1"/>
          </p:cNvSpPr>
          <p:nvPr/>
        </p:nvSpPr>
        <p:spPr bwMode="auto">
          <a:xfrm>
            <a:off x="6400800" y="4953000"/>
            <a:ext cx="931863" cy="314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400">
                <a:solidFill>
                  <a:schemeClr val="tx2"/>
                </a:solidFill>
              </a:rPr>
              <a:t>30-60min</a:t>
            </a:r>
          </a:p>
        </p:txBody>
      </p:sp>
      <p:sp>
        <p:nvSpPr>
          <p:cNvPr id="16412" name="Rectangle 26"/>
          <p:cNvSpPr>
            <a:spLocks noChangeArrowheads="1"/>
          </p:cNvSpPr>
          <p:nvPr/>
        </p:nvSpPr>
        <p:spPr bwMode="auto">
          <a:xfrm>
            <a:off x="7708900" y="4038600"/>
            <a:ext cx="1444625" cy="314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400">
                <a:solidFill>
                  <a:schemeClr val="tx2"/>
                </a:solidFill>
              </a:rPr>
              <a:t>drug blood level</a:t>
            </a:r>
          </a:p>
        </p:txBody>
      </p:sp>
      <p:sp>
        <p:nvSpPr>
          <p:cNvPr id="16413" name="Rectangle 27"/>
          <p:cNvSpPr>
            <a:spLocks noChangeArrowheads="1"/>
          </p:cNvSpPr>
          <p:nvPr/>
        </p:nvSpPr>
        <p:spPr bwMode="auto">
          <a:xfrm>
            <a:off x="3505200" y="5105400"/>
            <a:ext cx="24384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1400" b="1"/>
              <a:t>          20mg/kg/iv</a:t>
            </a:r>
          </a:p>
          <a:p>
            <a:pPr eaLnBrk="1" hangingPunct="1"/>
            <a:r>
              <a:rPr lang="en-US" sz="1400" b="1"/>
              <a:t>(rate &gt;5-10min; max 1g)</a:t>
            </a:r>
          </a:p>
        </p:txBody>
      </p:sp>
      <p:sp>
        <p:nvSpPr>
          <p:cNvPr id="16414" name="Line 28"/>
          <p:cNvSpPr>
            <a:spLocks noChangeShapeType="1"/>
          </p:cNvSpPr>
          <p:nvPr/>
        </p:nvSpPr>
        <p:spPr bwMode="auto">
          <a:xfrm>
            <a:off x="1371600" y="9144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15" name="Line 29"/>
          <p:cNvSpPr>
            <a:spLocks noChangeShapeType="1"/>
          </p:cNvSpPr>
          <p:nvPr/>
        </p:nvSpPr>
        <p:spPr bwMode="auto">
          <a:xfrm flipH="1">
            <a:off x="5715000" y="8382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16" name="Rectangle 30"/>
          <p:cNvSpPr>
            <a:spLocks noChangeArrowheads="1"/>
          </p:cNvSpPr>
          <p:nvPr/>
        </p:nvSpPr>
        <p:spPr bwMode="auto">
          <a:xfrm>
            <a:off x="304800" y="1676400"/>
            <a:ext cx="1131888" cy="314325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en-US" sz="1400"/>
              <a:t>Hospital/ED</a:t>
            </a:r>
          </a:p>
        </p:txBody>
      </p:sp>
      <p:sp>
        <p:nvSpPr>
          <p:cNvPr id="16417" name="Rectangle 31"/>
          <p:cNvSpPr>
            <a:spLocks noChangeArrowheads="1"/>
          </p:cNvSpPr>
          <p:nvPr/>
        </p:nvSpPr>
        <p:spPr bwMode="auto">
          <a:xfrm>
            <a:off x="3297238" y="2901950"/>
            <a:ext cx="2547937" cy="527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400" b="1"/>
              <a:t>Lorazepam 0,05-0,1mg/kg/iv</a:t>
            </a:r>
            <a:br>
              <a:rPr lang="en-US" sz="1400" b="1"/>
            </a:br>
            <a:r>
              <a:rPr lang="en-US" sz="1400" b="1"/>
              <a:t>(rate &lt;2mg/min)</a:t>
            </a:r>
          </a:p>
        </p:txBody>
      </p:sp>
      <p:sp>
        <p:nvSpPr>
          <p:cNvPr id="16418" name="Rectangle 32"/>
          <p:cNvSpPr>
            <a:spLocks noChangeArrowheads="1"/>
          </p:cNvSpPr>
          <p:nvPr/>
        </p:nvSpPr>
        <p:spPr bwMode="auto">
          <a:xfrm>
            <a:off x="6400800" y="685800"/>
            <a:ext cx="833438" cy="314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400"/>
              <a:t>0-10min</a:t>
            </a:r>
          </a:p>
        </p:txBody>
      </p:sp>
      <p:sp>
        <p:nvSpPr>
          <p:cNvPr id="16419" name="Rectangle 33"/>
          <p:cNvSpPr>
            <a:spLocks noChangeArrowheads="1"/>
          </p:cNvSpPr>
          <p:nvPr/>
        </p:nvSpPr>
        <p:spPr bwMode="auto">
          <a:xfrm>
            <a:off x="6400800" y="4038600"/>
            <a:ext cx="931863" cy="314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en-US" sz="1400">
                <a:solidFill>
                  <a:schemeClr val="tx2"/>
                </a:solidFill>
              </a:rPr>
              <a:t>20-30min</a:t>
            </a:r>
          </a:p>
        </p:txBody>
      </p:sp>
      <p:sp>
        <p:nvSpPr>
          <p:cNvPr id="16420" name="Rectangle 34"/>
          <p:cNvSpPr>
            <a:spLocks noChangeArrowheads="1"/>
          </p:cNvSpPr>
          <p:nvPr/>
        </p:nvSpPr>
        <p:spPr bwMode="auto">
          <a:xfrm>
            <a:off x="468313" y="4076700"/>
            <a:ext cx="796925" cy="3143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400"/>
              <a:t>ICU/ED</a:t>
            </a:r>
          </a:p>
        </p:txBody>
      </p:sp>
      <p:sp>
        <p:nvSpPr>
          <p:cNvPr id="16421" name="Rectangle 35"/>
          <p:cNvSpPr>
            <a:spLocks noChangeArrowheads="1"/>
          </p:cNvSpPr>
          <p:nvPr/>
        </p:nvSpPr>
        <p:spPr bwMode="auto">
          <a:xfrm>
            <a:off x="539750" y="5805488"/>
            <a:ext cx="500063" cy="3143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400"/>
              <a:t>ICU</a:t>
            </a:r>
          </a:p>
        </p:txBody>
      </p:sp>
      <p:sp>
        <p:nvSpPr>
          <p:cNvPr id="16422" name="Line 36"/>
          <p:cNvSpPr>
            <a:spLocks noChangeShapeType="1"/>
          </p:cNvSpPr>
          <p:nvPr/>
        </p:nvSpPr>
        <p:spPr bwMode="auto">
          <a:xfrm>
            <a:off x="3505200" y="4876800"/>
            <a:ext cx="213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23" name="Line 37"/>
          <p:cNvSpPr>
            <a:spLocks noChangeShapeType="1"/>
          </p:cNvSpPr>
          <p:nvPr/>
        </p:nvSpPr>
        <p:spPr bwMode="auto">
          <a:xfrm>
            <a:off x="3505200" y="48768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24" name="Line 38"/>
          <p:cNvSpPr>
            <a:spLocks noChangeShapeType="1"/>
          </p:cNvSpPr>
          <p:nvPr/>
        </p:nvSpPr>
        <p:spPr bwMode="auto">
          <a:xfrm>
            <a:off x="3505200" y="5638800"/>
            <a:ext cx="213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25" name="Line 39"/>
          <p:cNvSpPr>
            <a:spLocks noChangeShapeType="1"/>
          </p:cNvSpPr>
          <p:nvPr/>
        </p:nvSpPr>
        <p:spPr bwMode="auto">
          <a:xfrm>
            <a:off x="5638800" y="48768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26" name="Line 40"/>
          <p:cNvSpPr>
            <a:spLocks noChangeShapeType="1"/>
          </p:cNvSpPr>
          <p:nvPr/>
        </p:nvSpPr>
        <p:spPr bwMode="auto">
          <a:xfrm>
            <a:off x="1066800" y="5943600"/>
            <a:ext cx="297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27" name="Line 41"/>
          <p:cNvSpPr>
            <a:spLocks noChangeShapeType="1"/>
          </p:cNvSpPr>
          <p:nvPr/>
        </p:nvSpPr>
        <p:spPr bwMode="auto">
          <a:xfrm>
            <a:off x="1219200" y="4191000"/>
            <a:ext cx="2438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28" name="Line 42"/>
          <p:cNvSpPr>
            <a:spLocks noChangeShapeType="1"/>
          </p:cNvSpPr>
          <p:nvPr/>
        </p:nvSpPr>
        <p:spPr bwMode="auto">
          <a:xfrm flipH="1">
            <a:off x="5334000" y="41910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29" name="Rectangle 43"/>
          <p:cNvSpPr>
            <a:spLocks noChangeArrowheads="1"/>
          </p:cNvSpPr>
          <p:nvPr/>
        </p:nvSpPr>
        <p:spPr bwMode="auto">
          <a:xfrm>
            <a:off x="4038600" y="5791200"/>
            <a:ext cx="973138" cy="314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en-US" sz="1400" b="1">
                <a:solidFill>
                  <a:schemeClr val="tx2"/>
                </a:solidFill>
              </a:rPr>
              <a:t>Refracter</a:t>
            </a:r>
          </a:p>
        </p:txBody>
      </p:sp>
      <p:sp>
        <p:nvSpPr>
          <p:cNvPr id="16430" name="Line 44"/>
          <p:cNvSpPr>
            <a:spLocks noChangeShapeType="1"/>
          </p:cNvSpPr>
          <p:nvPr/>
        </p:nvSpPr>
        <p:spPr bwMode="auto">
          <a:xfrm flipH="1">
            <a:off x="5638800" y="51054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31" name="Line 45"/>
          <p:cNvSpPr>
            <a:spLocks noChangeShapeType="1"/>
          </p:cNvSpPr>
          <p:nvPr/>
        </p:nvSpPr>
        <p:spPr bwMode="auto">
          <a:xfrm>
            <a:off x="1447800" y="18288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32" name="Line 46"/>
          <p:cNvSpPr>
            <a:spLocks noChangeShapeType="1"/>
          </p:cNvSpPr>
          <p:nvPr/>
        </p:nvSpPr>
        <p:spPr bwMode="auto">
          <a:xfrm>
            <a:off x="2971800" y="18288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33" name="Line 47"/>
          <p:cNvSpPr>
            <a:spLocks noChangeShapeType="1"/>
          </p:cNvSpPr>
          <p:nvPr/>
        </p:nvSpPr>
        <p:spPr bwMode="auto">
          <a:xfrm flipV="1">
            <a:off x="5940425" y="1844675"/>
            <a:ext cx="4603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34" name="Rectangle 48"/>
          <p:cNvSpPr>
            <a:spLocks noChangeArrowheads="1"/>
          </p:cNvSpPr>
          <p:nvPr/>
        </p:nvSpPr>
        <p:spPr bwMode="auto">
          <a:xfrm>
            <a:off x="914400" y="6400800"/>
            <a:ext cx="2635250" cy="527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400" b="1">
                <a:solidFill>
                  <a:schemeClr val="tx2"/>
                </a:solidFill>
              </a:rPr>
              <a:t>Midazolam 0,2mg/kg/iv bolus</a:t>
            </a:r>
          </a:p>
          <a:p>
            <a:pPr eaLnBrk="1" hangingPunct="1"/>
            <a:r>
              <a:rPr lang="en-US" sz="1400" b="1">
                <a:solidFill>
                  <a:schemeClr val="tx2"/>
                </a:solidFill>
              </a:rPr>
              <a:t>Dilanjut infus</a:t>
            </a:r>
          </a:p>
        </p:txBody>
      </p:sp>
      <p:sp>
        <p:nvSpPr>
          <p:cNvPr id="16435" name="Rectangle 49"/>
          <p:cNvSpPr>
            <a:spLocks noChangeArrowheads="1"/>
          </p:cNvSpPr>
          <p:nvPr/>
        </p:nvSpPr>
        <p:spPr bwMode="auto">
          <a:xfrm>
            <a:off x="3810000" y="6324600"/>
            <a:ext cx="18256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400" b="1">
                <a:solidFill>
                  <a:schemeClr val="tx2"/>
                </a:solidFill>
              </a:rPr>
              <a:t>Pentotal - Tiopental</a:t>
            </a:r>
          </a:p>
        </p:txBody>
      </p:sp>
      <p:sp>
        <p:nvSpPr>
          <p:cNvPr id="16436" name="Rectangle 50"/>
          <p:cNvSpPr>
            <a:spLocks noChangeArrowheads="1"/>
          </p:cNvSpPr>
          <p:nvPr/>
        </p:nvSpPr>
        <p:spPr bwMode="auto">
          <a:xfrm>
            <a:off x="3962400" y="6553200"/>
            <a:ext cx="12874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400"/>
              <a:t>2 – 4 mg/kg/iv</a:t>
            </a:r>
          </a:p>
        </p:txBody>
      </p:sp>
      <p:sp>
        <p:nvSpPr>
          <p:cNvPr id="16437" name="Rectangle 51"/>
          <p:cNvSpPr>
            <a:spLocks noChangeArrowheads="1"/>
          </p:cNvSpPr>
          <p:nvPr/>
        </p:nvSpPr>
        <p:spPr bwMode="auto">
          <a:xfrm>
            <a:off x="6553200" y="6324600"/>
            <a:ext cx="2486025" cy="314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400" b="1">
                <a:solidFill>
                  <a:schemeClr val="tx2"/>
                </a:solidFill>
              </a:rPr>
              <a:t>Propofol 3-5mg/kg/infusion</a:t>
            </a:r>
          </a:p>
        </p:txBody>
      </p:sp>
      <p:sp>
        <p:nvSpPr>
          <p:cNvPr id="16438" name="Line 52"/>
          <p:cNvSpPr>
            <a:spLocks noChangeShapeType="1"/>
          </p:cNvSpPr>
          <p:nvPr/>
        </p:nvSpPr>
        <p:spPr bwMode="auto">
          <a:xfrm flipV="1">
            <a:off x="3733800" y="6381750"/>
            <a:ext cx="1990725" cy="19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39" name="Line 53"/>
          <p:cNvSpPr>
            <a:spLocks noChangeShapeType="1"/>
          </p:cNvSpPr>
          <p:nvPr/>
        </p:nvSpPr>
        <p:spPr bwMode="auto">
          <a:xfrm>
            <a:off x="3733800" y="64008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40" name="Line 54"/>
          <p:cNvSpPr>
            <a:spLocks noChangeShapeType="1"/>
          </p:cNvSpPr>
          <p:nvPr/>
        </p:nvSpPr>
        <p:spPr bwMode="auto">
          <a:xfrm>
            <a:off x="5724525" y="64008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41" name="Line 55"/>
          <p:cNvSpPr>
            <a:spLocks noChangeShapeType="1"/>
          </p:cNvSpPr>
          <p:nvPr/>
        </p:nvSpPr>
        <p:spPr bwMode="auto">
          <a:xfrm>
            <a:off x="3733800" y="6858000"/>
            <a:ext cx="1600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42" name="Line 56"/>
          <p:cNvSpPr>
            <a:spLocks noChangeShapeType="1"/>
          </p:cNvSpPr>
          <p:nvPr/>
        </p:nvSpPr>
        <p:spPr bwMode="auto">
          <a:xfrm>
            <a:off x="0" y="62484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43" name="Line 57"/>
          <p:cNvSpPr>
            <a:spLocks noChangeShapeType="1"/>
          </p:cNvSpPr>
          <p:nvPr/>
        </p:nvSpPr>
        <p:spPr bwMode="auto">
          <a:xfrm>
            <a:off x="4495800" y="6096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6444" name="Line 58"/>
          <p:cNvSpPr>
            <a:spLocks noChangeShapeType="1"/>
          </p:cNvSpPr>
          <p:nvPr/>
        </p:nvSpPr>
        <p:spPr bwMode="auto">
          <a:xfrm flipH="1">
            <a:off x="2514600" y="6019800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45" name="Line 59"/>
          <p:cNvSpPr>
            <a:spLocks noChangeShapeType="1"/>
          </p:cNvSpPr>
          <p:nvPr/>
        </p:nvSpPr>
        <p:spPr bwMode="auto">
          <a:xfrm>
            <a:off x="2514600" y="6019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6446" name="Line 60"/>
          <p:cNvSpPr>
            <a:spLocks noChangeShapeType="1"/>
          </p:cNvSpPr>
          <p:nvPr/>
        </p:nvSpPr>
        <p:spPr bwMode="auto">
          <a:xfrm>
            <a:off x="4953000" y="601980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47" name="Line 61"/>
          <p:cNvSpPr>
            <a:spLocks noChangeShapeType="1"/>
          </p:cNvSpPr>
          <p:nvPr/>
        </p:nvSpPr>
        <p:spPr bwMode="auto">
          <a:xfrm>
            <a:off x="6934200" y="6019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6448" name="Line 62"/>
          <p:cNvSpPr>
            <a:spLocks noChangeShapeType="1"/>
          </p:cNvSpPr>
          <p:nvPr/>
        </p:nvSpPr>
        <p:spPr bwMode="auto">
          <a:xfrm flipH="1">
            <a:off x="4356100" y="3429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6449" name="Line 63"/>
          <p:cNvSpPr>
            <a:spLocks noChangeShapeType="1"/>
          </p:cNvSpPr>
          <p:nvPr/>
        </p:nvSpPr>
        <p:spPr bwMode="auto">
          <a:xfrm>
            <a:off x="4284663" y="1412875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6450" name="Line 64"/>
          <p:cNvSpPr>
            <a:spLocks noChangeShapeType="1"/>
          </p:cNvSpPr>
          <p:nvPr/>
        </p:nvSpPr>
        <p:spPr bwMode="auto">
          <a:xfrm>
            <a:off x="4419600" y="47244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6451" name="Line 65"/>
          <p:cNvSpPr>
            <a:spLocks noChangeShapeType="1"/>
          </p:cNvSpPr>
          <p:nvPr/>
        </p:nvSpPr>
        <p:spPr bwMode="auto">
          <a:xfrm>
            <a:off x="4419600" y="5638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6452" name="Line 66"/>
          <p:cNvSpPr>
            <a:spLocks noChangeShapeType="1"/>
          </p:cNvSpPr>
          <p:nvPr/>
        </p:nvSpPr>
        <p:spPr bwMode="auto">
          <a:xfrm flipH="1">
            <a:off x="7391400" y="41910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6453" name="Rectangle 67"/>
          <p:cNvSpPr>
            <a:spLocks noChangeArrowheads="1"/>
          </p:cNvSpPr>
          <p:nvPr/>
        </p:nvSpPr>
        <p:spPr bwMode="auto">
          <a:xfrm>
            <a:off x="228600" y="2781300"/>
            <a:ext cx="2743200" cy="457200"/>
          </a:xfrm>
          <a:prstGeom prst="rect">
            <a:avLst/>
          </a:prstGeom>
          <a:solidFill>
            <a:srgbClr val="1AC21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1200" b="1"/>
              <a:t>NOTE : JIKA DIAZ RECTAL 1X PRE</a:t>
            </a:r>
          </a:p>
          <a:p>
            <a:pPr eaLnBrk="1" hangingPunct="1"/>
            <a:r>
              <a:rPr lang="en-US" sz="1200" b="1"/>
              <a:t>HOSPITAL BOLEH RECTAL 1X</a:t>
            </a:r>
          </a:p>
        </p:txBody>
      </p:sp>
      <p:sp>
        <p:nvSpPr>
          <p:cNvPr id="16454" name="Rectangle 69"/>
          <p:cNvSpPr>
            <a:spLocks noChangeArrowheads="1"/>
          </p:cNvSpPr>
          <p:nvPr/>
        </p:nvSpPr>
        <p:spPr bwMode="auto">
          <a:xfrm>
            <a:off x="1752600" y="4191000"/>
            <a:ext cx="1600200" cy="527050"/>
          </a:xfrm>
          <a:prstGeom prst="rect">
            <a:avLst/>
          </a:prstGeom>
          <a:solidFill>
            <a:srgbClr val="1AC21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1400" b="1"/>
              <a:t>Note : Aditional</a:t>
            </a:r>
          </a:p>
          <a:p>
            <a:pPr eaLnBrk="1" hangingPunct="1"/>
            <a:r>
              <a:rPr lang="en-US" sz="1400" b="1"/>
              <a:t>5-10mg/kg/iv</a:t>
            </a:r>
          </a:p>
        </p:txBody>
      </p:sp>
      <p:sp>
        <p:nvSpPr>
          <p:cNvPr id="16455" name="Rectangle 70"/>
          <p:cNvSpPr>
            <a:spLocks noChangeArrowheads="1"/>
          </p:cNvSpPr>
          <p:nvPr/>
        </p:nvSpPr>
        <p:spPr bwMode="auto">
          <a:xfrm>
            <a:off x="1905000" y="5257800"/>
            <a:ext cx="1600200" cy="527050"/>
          </a:xfrm>
          <a:prstGeom prst="rect">
            <a:avLst/>
          </a:prstGeom>
          <a:solidFill>
            <a:srgbClr val="1AC21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1400" b="1"/>
              <a:t>Note :</a:t>
            </a:r>
          </a:p>
          <a:p>
            <a:pPr eaLnBrk="1" hangingPunct="1"/>
            <a:r>
              <a:rPr lang="en-US" sz="1400" b="1"/>
              <a:t>Jika preparat (+)</a:t>
            </a:r>
          </a:p>
        </p:txBody>
      </p:sp>
      <p:sp>
        <p:nvSpPr>
          <p:cNvPr id="16456" name="Rectangle 71"/>
          <p:cNvSpPr>
            <a:spLocks noChangeArrowheads="1"/>
          </p:cNvSpPr>
          <p:nvPr/>
        </p:nvSpPr>
        <p:spPr bwMode="auto">
          <a:xfrm>
            <a:off x="7635875" y="3733800"/>
            <a:ext cx="14462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en-US" sz="1400" b="1"/>
              <a:t>Pulse oxymetri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0"/>
            <a:ext cx="7543800" cy="8382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4400" dirty="0" err="1" smtClean="0"/>
              <a:t>Tatalaksana</a:t>
            </a:r>
            <a:r>
              <a:rPr lang="en-US" sz="4400" dirty="0" smtClean="0"/>
              <a:t> </a:t>
            </a:r>
            <a:r>
              <a:rPr lang="en-US" sz="4400" dirty="0" err="1" smtClean="0"/>
              <a:t>Akut</a:t>
            </a:r>
            <a:endParaRPr lang="en-US" sz="4400" dirty="0" smtClean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1219200"/>
            <a:ext cx="75438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endParaRPr lang="en-US" sz="28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err="1" smtClean="0"/>
              <a:t>Biasanya</a:t>
            </a:r>
            <a:r>
              <a:rPr lang="en-US" sz="2800" dirty="0" smtClean="0"/>
              <a:t> </a:t>
            </a:r>
            <a:r>
              <a:rPr lang="en-US" sz="2800" dirty="0" err="1" smtClean="0"/>
              <a:t>kejang</a:t>
            </a:r>
            <a:r>
              <a:rPr lang="en-US" sz="2800" dirty="0" smtClean="0"/>
              <a:t> </a:t>
            </a:r>
            <a:r>
              <a:rPr lang="en-US" sz="2800" dirty="0" err="1" smtClean="0"/>
              <a:t>berlangsung</a:t>
            </a:r>
            <a:r>
              <a:rPr lang="en-US" sz="2800" dirty="0" smtClean="0"/>
              <a:t> </a:t>
            </a:r>
            <a:r>
              <a:rPr lang="en-US" sz="2800" dirty="0" err="1" smtClean="0"/>
              <a:t>singkat</a:t>
            </a:r>
            <a:r>
              <a:rPr lang="en-US" sz="2800" dirty="0" smtClean="0"/>
              <a:t>, </a:t>
            </a:r>
            <a:r>
              <a:rPr lang="en-US" sz="2800" dirty="0" err="1" smtClean="0"/>
              <a:t>berhenti</a:t>
            </a:r>
            <a:r>
              <a:rPr lang="en-US" sz="2800" dirty="0" smtClean="0"/>
              <a:t> </a:t>
            </a:r>
            <a:r>
              <a:rPr lang="en-US" sz="2800" dirty="0" err="1" smtClean="0"/>
              <a:t>sebelum</a:t>
            </a:r>
            <a:r>
              <a:rPr lang="en-US" sz="2800" dirty="0" smtClean="0"/>
              <a:t> </a:t>
            </a:r>
            <a:r>
              <a:rPr lang="en-US" sz="2800" dirty="0" err="1" smtClean="0"/>
              <a:t>dibawa</a:t>
            </a:r>
            <a:r>
              <a:rPr lang="en-US" sz="2800" dirty="0" smtClean="0"/>
              <a:t> </a:t>
            </a:r>
            <a:r>
              <a:rPr lang="en-US" sz="2800" dirty="0" err="1" smtClean="0"/>
              <a:t>ke</a:t>
            </a:r>
            <a:r>
              <a:rPr lang="en-US" sz="2800" dirty="0" smtClean="0"/>
              <a:t> </a:t>
            </a:r>
            <a:r>
              <a:rPr lang="en-US" sz="2800" dirty="0" err="1" smtClean="0"/>
              <a:t>dokter</a:t>
            </a:r>
            <a:endParaRPr lang="en-US" sz="28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err="1" smtClean="0"/>
              <a:t>Bila</a:t>
            </a:r>
            <a:r>
              <a:rPr lang="en-US" sz="2800" dirty="0" smtClean="0"/>
              <a:t> </a:t>
            </a:r>
            <a:r>
              <a:rPr lang="en-US" sz="2800" dirty="0" err="1" smtClean="0"/>
              <a:t>kejang</a:t>
            </a:r>
            <a:r>
              <a:rPr lang="en-US" sz="2800" dirty="0" smtClean="0"/>
              <a:t> </a:t>
            </a:r>
            <a:r>
              <a:rPr lang="en-US" sz="2800" dirty="0" err="1" smtClean="0"/>
              <a:t>masih</a:t>
            </a:r>
            <a:r>
              <a:rPr lang="en-US" sz="2800" dirty="0" smtClean="0"/>
              <a:t> </a:t>
            </a:r>
            <a:r>
              <a:rPr lang="en-US" sz="2800" dirty="0" err="1" smtClean="0"/>
              <a:t>berlangsung</a:t>
            </a:r>
            <a:r>
              <a:rPr lang="en-US" sz="2800" dirty="0" smtClean="0"/>
              <a:t>, </a:t>
            </a:r>
            <a:r>
              <a:rPr lang="en-US" sz="2800" dirty="0" err="1" smtClean="0"/>
              <a:t>tatalaksana</a:t>
            </a:r>
            <a:r>
              <a:rPr lang="en-US" sz="2800" dirty="0" smtClean="0"/>
              <a:t> </a:t>
            </a:r>
            <a:r>
              <a:rPr lang="en-US" sz="2800" dirty="0" err="1" smtClean="0"/>
              <a:t>kejang</a:t>
            </a:r>
            <a:r>
              <a:rPr lang="en-US" sz="2800" dirty="0" smtClean="0"/>
              <a:t> </a:t>
            </a:r>
            <a:r>
              <a:rPr lang="en-US" sz="2800" dirty="0" err="1" smtClean="0"/>
              <a:t>akut</a:t>
            </a:r>
            <a:r>
              <a:rPr lang="en-US" sz="2800" dirty="0" smtClean="0"/>
              <a:t>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800" dirty="0" smtClean="0"/>
              <a:t>   diazepam per rectal 0,5 mg/kg/kali, </a:t>
            </a:r>
            <a:r>
              <a:rPr lang="en-US" sz="2800" dirty="0" err="1" smtClean="0"/>
              <a:t>atau</a:t>
            </a:r>
            <a:endParaRPr lang="en-US" sz="28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800" dirty="0" smtClean="0"/>
              <a:t>   BB &lt; 12 kg  : 5 mg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800" dirty="0" smtClean="0"/>
              <a:t>   BB &gt; 12 kg  : 10 mg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800" dirty="0" smtClean="0"/>
              <a:t>   </a:t>
            </a:r>
            <a:r>
              <a:rPr lang="en-US" sz="2800" dirty="0" err="1" smtClean="0"/>
              <a:t>Maksimal</a:t>
            </a:r>
            <a:r>
              <a:rPr lang="en-US" sz="2800" dirty="0" smtClean="0"/>
              <a:t> 2 x </a:t>
            </a:r>
            <a:r>
              <a:rPr lang="en-US" sz="2800" dirty="0" err="1" smtClean="0"/>
              <a:t>pemberian</a:t>
            </a: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>
                <a:latin typeface="+mn-lt"/>
              </a:rPr>
              <a:t>Emergensi</a:t>
            </a:r>
            <a:r>
              <a:rPr lang="en-US" dirty="0" smtClean="0">
                <a:latin typeface="+mn-lt"/>
              </a:rPr>
              <a:t> </a:t>
            </a:r>
            <a:r>
              <a:rPr lang="en-US" dirty="0" err="1" smtClean="0">
                <a:latin typeface="+mn-lt"/>
              </a:rPr>
              <a:t>evaluasi</a:t>
            </a:r>
            <a:r>
              <a:rPr lang="en-US" dirty="0" smtClean="0">
                <a:latin typeface="+mn-lt"/>
              </a:rPr>
              <a:t> </a:t>
            </a:r>
            <a:r>
              <a:rPr lang="en-US" dirty="0" err="1" smtClean="0">
                <a:latin typeface="+mn-lt"/>
              </a:rPr>
              <a:t>kejang</a:t>
            </a:r>
            <a:r>
              <a:rPr lang="en-US" dirty="0" smtClean="0">
                <a:latin typeface="+mn-lt"/>
              </a:rPr>
              <a:t>!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None/>
              <a:defRPr/>
            </a:pPr>
            <a:r>
              <a:rPr lang="en-US" dirty="0" err="1" smtClean="0"/>
              <a:t>Pertama</a:t>
            </a:r>
            <a:r>
              <a:rPr lang="en-US" dirty="0" smtClean="0"/>
              <a:t>: </a:t>
            </a:r>
            <a:r>
              <a:rPr lang="en-US" dirty="0" err="1" smtClean="0"/>
              <a:t>apakah</a:t>
            </a:r>
            <a:r>
              <a:rPr lang="en-US" dirty="0" smtClean="0"/>
              <a:t>  </a:t>
            </a:r>
            <a:r>
              <a:rPr lang="en-US" dirty="0" err="1" smtClean="0"/>
              <a:t>memang</a:t>
            </a:r>
            <a:r>
              <a:rPr lang="en-US" dirty="0" smtClean="0"/>
              <a:t>  </a:t>
            </a:r>
            <a:r>
              <a:rPr lang="en-US" dirty="0" err="1" smtClean="0"/>
              <a:t>benar</a:t>
            </a:r>
            <a:r>
              <a:rPr lang="en-US" dirty="0" smtClean="0"/>
              <a:t>  </a:t>
            </a:r>
            <a:r>
              <a:rPr lang="en-US" dirty="0" err="1" smtClean="0"/>
              <a:t>kejang</a:t>
            </a:r>
            <a:r>
              <a:rPr lang="en-US" dirty="0" smtClean="0"/>
              <a:t>.</a:t>
            </a:r>
          </a:p>
          <a:p>
            <a:pPr>
              <a:buFontTx/>
              <a:buNone/>
              <a:defRPr/>
            </a:pPr>
            <a:r>
              <a:rPr lang="en-US" dirty="0" smtClean="0"/>
              <a:t>   </a:t>
            </a:r>
            <a:r>
              <a:rPr lang="en-US" dirty="0" err="1" smtClean="0"/>
              <a:t>pasien</a:t>
            </a:r>
            <a:r>
              <a:rPr lang="en-US" dirty="0" smtClean="0"/>
              <a:t>  </a:t>
            </a:r>
            <a:r>
              <a:rPr lang="en-US" dirty="0" err="1" smtClean="0"/>
              <a:t>epilepsi</a:t>
            </a:r>
            <a:r>
              <a:rPr lang="en-US" dirty="0" smtClean="0"/>
              <a:t>  </a:t>
            </a:r>
            <a:r>
              <a:rPr lang="en-US" dirty="0" err="1" smtClean="0"/>
              <a:t>bisa</a:t>
            </a:r>
            <a:r>
              <a:rPr lang="en-US" dirty="0" smtClean="0"/>
              <a:t>  </a:t>
            </a:r>
            <a:r>
              <a:rPr lang="en-US" dirty="0" err="1" smtClean="0"/>
              <a:t>mendapat</a:t>
            </a:r>
            <a:r>
              <a:rPr lang="en-US" dirty="0" smtClean="0"/>
              <a:t>  </a:t>
            </a:r>
            <a:r>
              <a:rPr lang="en-US" dirty="0" err="1" smtClean="0"/>
              <a:t>serangan</a:t>
            </a:r>
            <a:r>
              <a:rPr lang="en-US" dirty="0" smtClean="0"/>
              <a:t> non </a:t>
            </a:r>
            <a:r>
              <a:rPr lang="en-US" dirty="0" err="1" smtClean="0"/>
              <a:t>epilepsi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sinkop</a:t>
            </a:r>
            <a:endParaRPr lang="en-US" dirty="0" smtClean="0"/>
          </a:p>
          <a:p>
            <a:pPr>
              <a:buFontTx/>
              <a:buNone/>
              <a:defRPr/>
            </a:pPr>
            <a:r>
              <a:rPr lang="en-US" dirty="0" smtClean="0"/>
              <a:t> </a:t>
            </a:r>
          </a:p>
          <a:p>
            <a:pPr>
              <a:buFontTx/>
              <a:buNone/>
              <a:defRPr/>
            </a:pP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 : </a:t>
            </a:r>
            <a:r>
              <a:rPr lang="en-US" dirty="0" err="1" smtClean="0"/>
              <a:t>identifikasi</a:t>
            </a:r>
            <a:r>
              <a:rPr lang="en-US" dirty="0" smtClean="0"/>
              <a:t> </a:t>
            </a:r>
            <a:r>
              <a:rPr lang="en-US" dirty="0" err="1" smtClean="0"/>
              <a:t>kemungkinan</a:t>
            </a:r>
            <a:r>
              <a:rPr lang="en-US" dirty="0" smtClean="0"/>
              <a:t> </a:t>
            </a:r>
            <a:r>
              <a:rPr lang="en-US" dirty="0" err="1" smtClean="0"/>
              <a:t>presipitasi</a:t>
            </a:r>
            <a:r>
              <a:rPr lang="en-US" dirty="0" smtClean="0"/>
              <a:t> </a:t>
            </a:r>
          </a:p>
          <a:p>
            <a:pPr>
              <a:buFontTx/>
              <a:buNone/>
              <a:defRPr/>
            </a:pPr>
            <a:r>
              <a:rPr lang="en-US" dirty="0" smtClean="0"/>
              <a:t>              </a:t>
            </a:r>
            <a:r>
              <a:rPr lang="en-US" dirty="0" err="1" smtClean="0"/>
              <a:t>kejang</a:t>
            </a:r>
            <a:endParaRPr lang="en-US" dirty="0" smtClean="0"/>
          </a:p>
          <a:p>
            <a:pPr>
              <a:buFont typeface="Wingdings" pitchFamily="2" charset="2"/>
              <a:buNone/>
              <a:defRPr/>
            </a:pPr>
            <a:endParaRPr lang="en-US" dirty="0"/>
          </a:p>
          <a:p>
            <a:pPr>
              <a:buFont typeface="Wingdings" pitchFamily="2" charset="2"/>
              <a:buNone/>
              <a:defRPr/>
            </a:pPr>
            <a:endParaRPr lang="en-US" dirty="0" smtClean="0"/>
          </a:p>
          <a:p>
            <a:pPr>
              <a:buFont typeface="Wingdings" pitchFamily="2" charset="2"/>
              <a:buNone/>
              <a:defRPr/>
            </a:pPr>
            <a:r>
              <a:rPr lang="en-US" dirty="0" smtClean="0"/>
              <a:t>Diagnosis  </a:t>
            </a:r>
            <a:r>
              <a:rPr lang="en-US" dirty="0" err="1" smtClean="0"/>
              <a:t>hanya</a:t>
            </a:r>
            <a:r>
              <a:rPr lang="en-US" dirty="0" smtClean="0"/>
              <a:t>  </a:t>
            </a:r>
            <a:r>
              <a:rPr lang="en-US" dirty="0" err="1" smtClean="0"/>
              <a:t>dari</a:t>
            </a:r>
            <a:r>
              <a:rPr lang="en-US" dirty="0" smtClean="0"/>
              <a:t>  </a:t>
            </a:r>
            <a:r>
              <a:rPr lang="en-US" dirty="0" err="1" smtClean="0"/>
              <a:t>interpretasi</a:t>
            </a:r>
            <a:r>
              <a:rPr lang="en-US" dirty="0" smtClean="0"/>
              <a:t>  </a:t>
            </a:r>
            <a:r>
              <a:rPr lang="en-US" dirty="0" err="1" smtClean="0"/>
              <a:t>dokter</a:t>
            </a:r>
            <a:r>
              <a:rPr lang="en-US" dirty="0" smtClean="0"/>
              <a:t> yang  </a:t>
            </a:r>
            <a:r>
              <a:rPr lang="en-US" dirty="0" err="1" smtClean="0"/>
              <a:t>diperoleh</a:t>
            </a:r>
            <a:r>
              <a:rPr lang="en-US" dirty="0" smtClean="0"/>
              <a:t>  </a:t>
            </a:r>
            <a:r>
              <a:rPr lang="en-US" dirty="0" err="1" smtClean="0"/>
              <a:t>dari</a:t>
            </a:r>
            <a:r>
              <a:rPr lang="en-US" dirty="0" smtClean="0"/>
              <a:t>  anamnesis  </a:t>
            </a:r>
            <a:r>
              <a:rPr lang="en-US" dirty="0" err="1" smtClean="0"/>
              <a:t>dan</a:t>
            </a:r>
            <a:r>
              <a:rPr lang="en-US" dirty="0" smtClean="0"/>
              <a:t> 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melihat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49153"/>
          <p:cNvSpPr>
            <a:spLocks noGrp="1"/>
          </p:cNvSpPr>
          <p:nvPr>
            <p:ph type="title"/>
          </p:nvPr>
        </p:nvSpPr>
        <p:spPr>
          <a:xfrm>
            <a:off x="468313" y="188913"/>
            <a:ext cx="8229599" cy="1030287"/>
          </a:xfrm>
          <a:ln/>
        </p:spPr>
        <p:txBody>
          <a:bodyPr wrap="square" anchor="ctr"/>
          <a:lstStyle/>
          <a:p>
            <a:r>
              <a:rPr lang="en-US" altLang="en-US" dirty="0">
                <a:solidFill>
                  <a:schemeClr val="tx1"/>
                </a:solidFill>
                <a:latin typeface="Constantia" pitchFamily="18" charset="0"/>
              </a:rPr>
              <a:t>Penatalaksanaan </a:t>
            </a:r>
          </a:p>
        </p:txBody>
      </p:sp>
      <p:sp>
        <p:nvSpPr>
          <p:cNvPr id="49155" name="Content Placeholder 49154"/>
          <p:cNvSpPr>
            <a:spLocks noGrp="1"/>
          </p:cNvSpPr>
          <p:nvPr>
            <p:ph type="body" idx="1"/>
          </p:nvPr>
        </p:nvSpPr>
        <p:spPr>
          <a:xfrm>
            <a:off x="323850" y="1219200"/>
            <a:ext cx="8229600" cy="5151439"/>
          </a:xfrm>
          <a:ln/>
        </p:spPr>
        <p:txBody>
          <a:bodyPr wrap="square" lIns="91440" tIns="45720" rIns="91440" bIns="45720" anchor="t" anchorCtr="0">
            <a:normAutofit/>
          </a:bodyPr>
          <a:lstStyle/>
          <a:p>
            <a:pPr algn="just">
              <a:lnSpc>
                <a:spcPct val="80000"/>
              </a:lnSpc>
              <a:buFont typeface="Arial" charset="0"/>
              <a:buNone/>
            </a:pPr>
            <a:endParaRPr/>
          </a:p>
          <a:p>
            <a:pPr algn="just">
              <a:lnSpc>
                <a:spcPct val="80000"/>
              </a:lnSpc>
              <a:buFont typeface="Arial" charset="0"/>
              <a:buNone/>
            </a:pPr>
            <a:r>
              <a:rPr lang="en-US" altLang="en-US" sz="3000" b="1" dirty="0">
                <a:latin typeface="Constantia" pitchFamily="18" charset="0"/>
                <a:ea typeface="Times New Roman" charset="0"/>
              </a:rPr>
              <a:t>Pemberian obat </a:t>
            </a:r>
            <a:r>
              <a:rPr lang="en-US" altLang="en-US" sz="3000" b="1" dirty="0" err="1">
                <a:latin typeface="Constantia" pitchFamily="18" charset="0"/>
                <a:ea typeface="Times New Roman" charset="0"/>
              </a:rPr>
              <a:t>saat</a:t>
            </a:r>
            <a:r>
              <a:rPr lang="en-US" altLang="en-US" sz="3000" b="1" dirty="0">
                <a:latin typeface="Constantia" pitchFamily="18" charset="0"/>
                <a:ea typeface="Times New Roman" charset="0"/>
              </a:rPr>
              <a:t> </a:t>
            </a:r>
            <a:r>
              <a:rPr lang="en-US" altLang="en-US" sz="3000" b="1" dirty="0" err="1" smtClean="0">
                <a:latin typeface="Constantia" pitchFamily="18" charset="0"/>
                <a:ea typeface="Times New Roman" charset="0"/>
              </a:rPr>
              <a:t>demam</a:t>
            </a:r>
            <a:endParaRPr lang="en-US" altLang="en-US" sz="3000" b="1" dirty="0" smtClean="0">
              <a:latin typeface="Constantia" pitchFamily="18" charset="0"/>
              <a:ea typeface="Times New Roman" charset="0"/>
            </a:endParaRPr>
          </a:p>
          <a:p>
            <a:pPr algn="just">
              <a:lnSpc>
                <a:spcPct val="80000"/>
              </a:lnSpc>
              <a:buFont typeface="Arial" charset="0"/>
              <a:buNone/>
            </a:pPr>
            <a:r>
              <a:rPr lang="en-US" altLang="en-US" sz="3000" b="1" dirty="0" err="1" smtClean="0">
                <a:latin typeface="Constantia" pitchFamily="18" charset="0"/>
                <a:ea typeface="Times New Roman" charset="0"/>
              </a:rPr>
              <a:t>antipiretik</a:t>
            </a:r>
            <a:r>
              <a:rPr lang="en-US" altLang="en-US" sz="3000" b="1" dirty="0" smtClean="0">
                <a:latin typeface="Constantia" pitchFamily="18" charset="0"/>
                <a:ea typeface="Times New Roman" charset="0"/>
              </a:rPr>
              <a:t> </a:t>
            </a:r>
          </a:p>
          <a:p>
            <a:pPr lvl="1">
              <a:buClr>
                <a:srgbClr val="00FF00"/>
              </a:buClr>
            </a:pPr>
            <a:r>
              <a:rPr lang="en-US" dirty="0" err="1" smtClean="0">
                <a:latin typeface="Constantia" pitchFamily="18" charset="0"/>
              </a:rPr>
              <a:t>Sangat</a:t>
            </a:r>
            <a:r>
              <a:rPr lang="en-US" dirty="0" smtClean="0">
                <a:latin typeface="Constantia" pitchFamily="18" charset="0"/>
              </a:rPr>
              <a:t> </a:t>
            </a:r>
            <a:r>
              <a:rPr lang="en-US" dirty="0" err="1" smtClean="0">
                <a:latin typeface="Constantia" pitchFamily="18" charset="0"/>
              </a:rPr>
              <a:t>dianjurkan</a:t>
            </a:r>
            <a:r>
              <a:rPr lang="en-US" dirty="0" smtClean="0">
                <a:latin typeface="Constantia" pitchFamily="18" charset="0"/>
              </a:rPr>
              <a:t> </a:t>
            </a:r>
            <a:r>
              <a:rPr lang="en-US" dirty="0" err="1" smtClean="0">
                <a:latin typeface="Constantia" pitchFamily="18" charset="0"/>
              </a:rPr>
              <a:t>walaupun</a:t>
            </a:r>
            <a:r>
              <a:rPr lang="en-US" dirty="0" smtClean="0">
                <a:latin typeface="Constantia" pitchFamily="18" charset="0"/>
              </a:rPr>
              <a:t> </a:t>
            </a:r>
            <a:r>
              <a:rPr lang="en-US" dirty="0" err="1" smtClean="0">
                <a:latin typeface="Constantia" pitchFamily="18" charset="0"/>
              </a:rPr>
              <a:t>tidak</a:t>
            </a:r>
            <a:r>
              <a:rPr lang="en-US" dirty="0" smtClean="0">
                <a:latin typeface="Constantia" pitchFamily="18" charset="0"/>
              </a:rPr>
              <a:t> </a:t>
            </a:r>
            <a:r>
              <a:rPr lang="en-US" dirty="0" err="1" smtClean="0">
                <a:latin typeface="Constantia" pitchFamily="18" charset="0"/>
              </a:rPr>
              <a:t>terbukti</a:t>
            </a:r>
            <a:r>
              <a:rPr lang="en-US" dirty="0" smtClean="0">
                <a:latin typeface="Constantia" pitchFamily="18" charset="0"/>
              </a:rPr>
              <a:t> </a:t>
            </a:r>
            <a:r>
              <a:rPr lang="en-US" dirty="0" err="1" smtClean="0">
                <a:latin typeface="Constantia" pitchFamily="18" charset="0"/>
              </a:rPr>
              <a:t>mengurangi</a:t>
            </a:r>
            <a:r>
              <a:rPr lang="en-US" dirty="0" smtClean="0">
                <a:latin typeface="Constantia" pitchFamily="18" charset="0"/>
              </a:rPr>
              <a:t> </a:t>
            </a:r>
            <a:r>
              <a:rPr lang="en-US" dirty="0" err="1" smtClean="0">
                <a:latin typeface="Constantia" pitchFamily="18" charset="0"/>
              </a:rPr>
              <a:t>risiko</a:t>
            </a:r>
            <a:r>
              <a:rPr lang="en-US" dirty="0" smtClean="0">
                <a:latin typeface="Constantia" pitchFamily="18" charset="0"/>
              </a:rPr>
              <a:t> </a:t>
            </a:r>
            <a:r>
              <a:rPr lang="en-US" dirty="0" err="1" smtClean="0">
                <a:latin typeface="Constantia" pitchFamily="18" charset="0"/>
              </a:rPr>
              <a:t>berulangnya</a:t>
            </a:r>
            <a:r>
              <a:rPr lang="en-US" dirty="0" smtClean="0">
                <a:latin typeface="Constantia" pitchFamily="18" charset="0"/>
              </a:rPr>
              <a:t> </a:t>
            </a:r>
            <a:r>
              <a:rPr lang="en-US" dirty="0" err="1" smtClean="0">
                <a:latin typeface="Constantia" pitchFamily="18" charset="0"/>
              </a:rPr>
              <a:t>kejang</a:t>
            </a:r>
            <a:endParaRPr lang="en-US" dirty="0" smtClean="0">
              <a:latin typeface="Constantia" pitchFamily="18" charset="0"/>
            </a:endParaRPr>
          </a:p>
          <a:p>
            <a:pPr lvl="2">
              <a:buClr>
                <a:srgbClr val="00FF00"/>
              </a:buClr>
              <a:buNone/>
            </a:pPr>
            <a:r>
              <a:rPr lang="en-US" sz="2400" i="1" dirty="0" smtClean="0">
                <a:latin typeface="Constantia" pitchFamily="18" charset="0"/>
              </a:rPr>
              <a:t>				</a:t>
            </a:r>
            <a:r>
              <a:rPr lang="en-US" sz="2000" i="1" dirty="0" smtClean="0">
                <a:latin typeface="Constantia" pitchFamily="18" charset="0"/>
              </a:rPr>
              <a:t>(Level I, </a:t>
            </a:r>
            <a:r>
              <a:rPr lang="en-US" sz="2000" i="1" dirty="0" err="1" smtClean="0">
                <a:latin typeface="Constantia" pitchFamily="18" charset="0"/>
              </a:rPr>
              <a:t>rekomendasi</a:t>
            </a:r>
            <a:r>
              <a:rPr lang="en-US" sz="2000" i="1" dirty="0" smtClean="0">
                <a:latin typeface="Constantia" pitchFamily="18" charset="0"/>
              </a:rPr>
              <a:t> E)</a:t>
            </a:r>
          </a:p>
          <a:p>
            <a:pPr algn="just">
              <a:lnSpc>
                <a:spcPct val="80000"/>
              </a:lnSpc>
              <a:buFont typeface="Arial" charset="0"/>
              <a:buNone/>
            </a:pPr>
            <a:endParaRPr lang="en-US" altLang="en-US" sz="2400" dirty="0" smtClean="0">
              <a:latin typeface="Constantia" pitchFamily="18" charset="0"/>
              <a:ea typeface="Times New Roman" charset="0"/>
            </a:endParaRPr>
          </a:p>
          <a:p>
            <a:pPr algn="just">
              <a:lnSpc>
                <a:spcPct val="80000"/>
              </a:lnSpc>
              <a:buFont typeface="Arial" charset="0"/>
              <a:buNone/>
            </a:pPr>
            <a:r>
              <a:rPr lang="en-US" altLang="en-US" sz="2400" dirty="0" smtClean="0">
                <a:latin typeface="Constantia" pitchFamily="18" charset="0"/>
                <a:ea typeface="Times New Roman" charset="0"/>
              </a:rPr>
              <a:t>    </a:t>
            </a:r>
            <a:r>
              <a:rPr lang="en-US" altLang="en-US" sz="2400" dirty="0">
                <a:latin typeface="Constantia" pitchFamily="18" charset="0"/>
                <a:ea typeface="Times New Roman" charset="0"/>
              </a:rPr>
              <a:t>Dosis parasetamol yang digunakan adalah 10-15 mg/kg/kali diberikan 4 kali sehari dan tidak lebih dari 5 kali. Dosis ibuprofen 5-10 mg/kg/kali diberikan 3-4 kali sehari yang diberikan pada saat demam.</a:t>
            </a:r>
          </a:p>
          <a:p>
            <a:pPr algn="just">
              <a:lnSpc>
                <a:spcPct val="80000"/>
              </a:lnSpc>
              <a:buFont typeface="Arial" charset="0"/>
              <a:buChar char="•"/>
            </a:pPr>
            <a:r>
              <a:rPr lang="en-US" sz="2000" dirty="0" smtClean="0">
                <a:latin typeface="Constantia" pitchFamily="18" charset="0"/>
              </a:rPr>
              <a:t> </a:t>
            </a:r>
            <a:r>
              <a:rPr lang="en-US" sz="2000" i="1" dirty="0" smtClean="0">
                <a:latin typeface="Constantia" pitchFamily="18" charset="0"/>
              </a:rPr>
              <a:t> (</a:t>
            </a:r>
            <a:r>
              <a:rPr lang="en-US" sz="2000" i="1" dirty="0" err="1" smtClean="0">
                <a:latin typeface="Constantia" pitchFamily="18" charset="0"/>
              </a:rPr>
              <a:t>Camfield</a:t>
            </a:r>
            <a:r>
              <a:rPr lang="en-US" sz="2000" i="1" dirty="0" smtClean="0">
                <a:latin typeface="Constantia" pitchFamily="18" charset="0"/>
              </a:rPr>
              <a:t> </a:t>
            </a:r>
            <a:r>
              <a:rPr lang="en-US" sz="2000" i="1" dirty="0" err="1" smtClean="0">
                <a:latin typeface="Constantia" pitchFamily="18" charset="0"/>
              </a:rPr>
              <a:t>dkk</a:t>
            </a:r>
            <a:r>
              <a:rPr lang="en-US" sz="2000" i="1" dirty="0" smtClean="0">
                <a:latin typeface="Constantia" pitchFamily="18" charset="0"/>
              </a:rPr>
              <a:t>, 1980; </a:t>
            </a:r>
            <a:r>
              <a:rPr lang="en-US" sz="2000" i="1" dirty="0" err="1" smtClean="0">
                <a:latin typeface="Constantia" pitchFamily="18" charset="0"/>
              </a:rPr>
              <a:t>Schnaiderman</a:t>
            </a:r>
            <a:r>
              <a:rPr lang="en-US" sz="2000" i="1" dirty="0" smtClean="0">
                <a:latin typeface="Constantia" pitchFamily="18" charset="0"/>
              </a:rPr>
              <a:t> </a:t>
            </a:r>
            <a:r>
              <a:rPr lang="en-US" sz="2000" i="1" dirty="0" err="1" smtClean="0">
                <a:latin typeface="Constantia" pitchFamily="18" charset="0"/>
              </a:rPr>
              <a:t>dkk</a:t>
            </a:r>
            <a:r>
              <a:rPr lang="en-US" sz="2000" i="1" dirty="0" smtClean="0">
                <a:latin typeface="Constantia" pitchFamily="18" charset="0"/>
              </a:rPr>
              <a:t>, 1993)</a:t>
            </a:r>
            <a:endParaRPr lang="en-US" altLang="en-US" sz="2000" b="1" dirty="0" smtClean="0">
              <a:latin typeface="Constantia" pitchFamily="18" charset="0"/>
              <a:ea typeface="Times New Roman" charset="0"/>
            </a:endParaRPr>
          </a:p>
          <a:p>
            <a:pPr algn="just">
              <a:lnSpc>
                <a:spcPct val="80000"/>
              </a:lnSpc>
              <a:buFont typeface="Arial" charset="0"/>
              <a:buChar char="•"/>
            </a:pPr>
            <a:endParaRPr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Rekomendasi Profilaksis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pengetahuan</a:t>
            </a:r>
            <a:r>
              <a:rPr lang="en-US" sz="2800" dirty="0" smtClean="0"/>
              <a:t> </a:t>
            </a:r>
            <a:r>
              <a:rPr lang="en-US" sz="2800" dirty="0" err="1" smtClean="0"/>
              <a:t>bahwa</a:t>
            </a:r>
            <a:r>
              <a:rPr lang="en-US" sz="2800" dirty="0" smtClean="0"/>
              <a:t> </a:t>
            </a:r>
            <a:r>
              <a:rPr lang="en-US" sz="2800" dirty="0" err="1" smtClean="0"/>
              <a:t>kejang</a:t>
            </a:r>
            <a:r>
              <a:rPr lang="en-US" sz="2800" dirty="0" smtClean="0"/>
              <a:t> </a:t>
            </a:r>
            <a:r>
              <a:rPr lang="en-US" sz="2800" dirty="0" err="1" smtClean="0"/>
              <a:t>demam</a:t>
            </a:r>
            <a:r>
              <a:rPr lang="en-US" sz="2800" dirty="0" smtClean="0"/>
              <a:t> </a:t>
            </a:r>
            <a:r>
              <a:rPr lang="en-US" sz="2800" dirty="0" err="1" smtClean="0"/>
              <a:t>merupakan</a:t>
            </a:r>
            <a:r>
              <a:rPr lang="en-US" sz="2800" dirty="0" smtClean="0"/>
              <a:t> </a:t>
            </a:r>
            <a:r>
              <a:rPr lang="en-US" sz="2800" dirty="0" err="1" smtClean="0"/>
              <a:t>keadaan</a:t>
            </a:r>
            <a:r>
              <a:rPr lang="en-US" sz="2800" dirty="0" smtClean="0"/>
              <a:t> </a:t>
            </a:r>
            <a:r>
              <a:rPr lang="en-US" sz="2800" dirty="0" err="1" smtClean="0"/>
              <a:t>benigna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pertimbangan</a:t>
            </a:r>
            <a:r>
              <a:rPr lang="en-US" sz="2800" dirty="0" smtClean="0"/>
              <a:t> </a:t>
            </a:r>
            <a:r>
              <a:rPr lang="en-US" sz="2800" dirty="0" err="1" smtClean="0"/>
              <a:t>efek</a:t>
            </a:r>
            <a:r>
              <a:rPr lang="en-US" sz="2800" dirty="0" smtClean="0"/>
              <a:t> </a:t>
            </a:r>
            <a:r>
              <a:rPr lang="en-US" sz="2800" dirty="0" err="1" smtClean="0"/>
              <a:t>samping</a:t>
            </a:r>
            <a:r>
              <a:rPr lang="en-US" sz="2800" dirty="0" smtClean="0"/>
              <a:t> </a:t>
            </a:r>
            <a:r>
              <a:rPr lang="en-US" sz="2800" dirty="0" err="1" smtClean="0"/>
              <a:t>obat</a:t>
            </a:r>
            <a:r>
              <a:rPr lang="en-US" sz="2800" dirty="0" smtClean="0"/>
              <a:t>, </a:t>
            </a:r>
            <a:r>
              <a:rPr lang="en-US" sz="2800" dirty="0" err="1" smtClean="0"/>
              <a:t>profilaksis</a:t>
            </a:r>
            <a:r>
              <a:rPr lang="en-US" sz="2800" dirty="0" smtClean="0"/>
              <a:t> </a:t>
            </a:r>
            <a:r>
              <a:rPr lang="en-US" sz="2800" dirty="0" err="1" smtClean="0"/>
              <a:t>diberikan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jangka</a:t>
            </a:r>
            <a:r>
              <a:rPr lang="en-US" sz="2800" dirty="0" smtClean="0"/>
              <a:t> </a:t>
            </a:r>
            <a:r>
              <a:rPr lang="en-US" sz="2800" dirty="0" err="1" smtClean="0"/>
              <a:t>pendek</a:t>
            </a:r>
            <a:r>
              <a:rPr lang="en-US" sz="2800" dirty="0" smtClean="0"/>
              <a:t> </a:t>
            </a:r>
            <a:r>
              <a:rPr lang="en-US" sz="2800" dirty="0" err="1" smtClean="0"/>
              <a:t>kecuali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kasus</a:t>
            </a:r>
            <a:r>
              <a:rPr lang="en-US" sz="2800" dirty="0" smtClean="0"/>
              <a:t> yang </a:t>
            </a:r>
            <a:r>
              <a:rPr lang="en-US" sz="2800" dirty="0" err="1" smtClean="0"/>
              <a:t>sangat</a:t>
            </a:r>
            <a:r>
              <a:rPr lang="en-US" sz="2800" dirty="0" smtClean="0"/>
              <a:t> </a:t>
            </a:r>
            <a:r>
              <a:rPr lang="en-US" sz="2800" dirty="0" err="1" smtClean="0"/>
              <a:t>selektif</a:t>
            </a:r>
            <a:r>
              <a:rPr lang="en-US" sz="2800" dirty="0" smtClean="0"/>
              <a:t>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diberikan</a:t>
            </a:r>
            <a:r>
              <a:rPr lang="en-US" sz="2800" dirty="0" smtClean="0"/>
              <a:t> </a:t>
            </a:r>
            <a:r>
              <a:rPr lang="en-US" sz="2800" dirty="0" err="1" smtClean="0"/>
              <a:t>profilaksis</a:t>
            </a:r>
            <a:r>
              <a:rPr lang="en-US" sz="2800" dirty="0" smtClean="0"/>
              <a:t> </a:t>
            </a:r>
            <a:r>
              <a:rPr lang="en-US" sz="2800" dirty="0" err="1" smtClean="0"/>
              <a:t>terus</a:t>
            </a:r>
            <a:r>
              <a:rPr lang="en-US" sz="2800" dirty="0" smtClean="0"/>
              <a:t> </a:t>
            </a:r>
            <a:r>
              <a:rPr lang="en-US" sz="2800" dirty="0" err="1" smtClean="0"/>
              <a:t>menerus</a:t>
            </a:r>
            <a:r>
              <a:rPr lang="en-US" sz="2800" dirty="0" smtClean="0"/>
              <a:t> 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sz="1600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1600" dirty="0" smtClean="0"/>
              <a:t>AAP. </a:t>
            </a:r>
            <a:r>
              <a:rPr lang="en-US" sz="1600" dirty="0" err="1" smtClean="0"/>
              <a:t>Cpmmittee</a:t>
            </a:r>
            <a:r>
              <a:rPr lang="en-US" sz="1600" dirty="0" smtClean="0"/>
              <a:t> on drugs. </a:t>
            </a:r>
            <a:r>
              <a:rPr lang="en-US" sz="1600" dirty="0" err="1" smtClean="0"/>
              <a:t>Behavioural</a:t>
            </a:r>
            <a:r>
              <a:rPr lang="en-US" sz="1600" dirty="0" smtClean="0"/>
              <a:t> &amp; cognitive effect of anticonvulsant therapy.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1600" dirty="0" smtClean="0"/>
              <a:t>AAP. Practice parameter: </a:t>
            </a:r>
            <a:r>
              <a:rPr lang="en-US" sz="1600" dirty="0" err="1" smtClean="0"/>
              <a:t>longterm</a:t>
            </a:r>
            <a:r>
              <a:rPr lang="en-US" sz="1600" dirty="0" smtClean="0"/>
              <a:t> treatment of the child with simple febrile seizure.</a:t>
            </a:r>
            <a:endParaRPr lang="en-US" sz="2800" dirty="0" smtClean="0"/>
          </a:p>
          <a:p>
            <a:pPr eaLnBrk="1" hangingPunct="1">
              <a:defRPr/>
            </a:pPr>
            <a:endParaRPr lang="en-US" sz="2800" dirty="0" smtClean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Content Placeholder 56321"/>
          <p:cNvSpPr>
            <a:spLocks noGrp="1"/>
          </p:cNvSpPr>
          <p:nvPr>
            <p:ph type="body" idx="1"/>
          </p:nvPr>
        </p:nvSpPr>
        <p:spPr>
          <a:xfrm>
            <a:off x="685800" y="404813"/>
            <a:ext cx="7772400" cy="5767387"/>
          </a:xfrm>
          <a:ln/>
        </p:spPr>
        <p:txBody>
          <a:bodyPr wrap="square" lIns="91440" tIns="45720" rIns="91440" bIns="45720" anchor="t" anchorCtr="0"/>
          <a:lstStyle/>
          <a:p>
            <a:pPr>
              <a:buNone/>
            </a:pPr>
            <a:r>
              <a:rPr lang="en-US" altLang="en-US" sz="3600" b="1" dirty="0" smtClean="0"/>
              <a:t>TERAPI </a:t>
            </a:r>
            <a:r>
              <a:rPr lang="en-US" altLang="en-US" sz="3600" b="1" dirty="0"/>
              <a:t>PROFILAKSIS</a:t>
            </a:r>
          </a:p>
          <a:p>
            <a:pPr>
              <a:buNone/>
            </a:pPr>
            <a:r>
              <a:rPr lang="en-US" altLang="en-US" sz="2800" b="1" dirty="0">
                <a:latin typeface="Constantia" pitchFamily="18" charset="0"/>
                <a:ea typeface="Times New Roman" charset="0"/>
              </a:rPr>
              <a:t>Intermitten</a:t>
            </a:r>
          </a:p>
          <a:p>
            <a:pPr>
              <a:buFont typeface="Wingdings" charset="2"/>
              <a:buChar char="ü"/>
            </a:pPr>
            <a:r>
              <a:rPr lang="en-US" altLang="en-US" sz="2400" dirty="0">
                <a:latin typeface="Constantia" pitchFamily="18" charset="0"/>
                <a:ea typeface="Times New Roman" charset="0"/>
              </a:rPr>
              <a:t>Hanya pada saat demam</a:t>
            </a:r>
          </a:p>
          <a:p>
            <a:pPr>
              <a:buFont typeface="Wingdings" charset="2"/>
              <a:buChar char="ü"/>
            </a:pPr>
            <a:r>
              <a:rPr lang="en-US" altLang="en-US" sz="2400" dirty="0">
                <a:latin typeface="Constantia" pitchFamily="18" charset="0"/>
                <a:ea typeface="Times New Roman" charset="0"/>
              </a:rPr>
              <a:t>Diazepam oral/rektal</a:t>
            </a:r>
          </a:p>
          <a:p>
            <a:pPr>
              <a:buNone/>
            </a:pPr>
            <a:endParaRPr lang="en-US" altLang="en-US" sz="2400" b="1" dirty="0" smtClean="0">
              <a:latin typeface="Constantia" pitchFamily="18" charset="0"/>
              <a:ea typeface="Times New Roman" charset="0"/>
            </a:endParaRPr>
          </a:p>
          <a:p>
            <a:pPr>
              <a:buNone/>
            </a:pPr>
            <a:r>
              <a:rPr lang="en-US" altLang="en-US" sz="2800" b="1" dirty="0" err="1" smtClean="0">
                <a:latin typeface="Constantia" pitchFamily="18" charset="0"/>
                <a:ea typeface="Times New Roman" charset="0"/>
              </a:rPr>
              <a:t>Kontinyu</a:t>
            </a:r>
            <a:endParaRPr lang="en-US" altLang="en-US" sz="2800" b="1" dirty="0">
              <a:latin typeface="Constantia" pitchFamily="18" charset="0"/>
              <a:ea typeface="Times New Roman" charset="0"/>
            </a:endParaRPr>
          </a:p>
          <a:p>
            <a:pPr>
              <a:buFont typeface="Wingdings" charset="2"/>
              <a:buChar char="ü"/>
            </a:pPr>
            <a:r>
              <a:rPr lang="en-US" altLang="en-US" sz="2400" dirty="0">
                <a:latin typeface="Constantia" pitchFamily="18" charset="0"/>
                <a:ea typeface="Times New Roman" charset="0"/>
              </a:rPr>
              <a:t>Diberikan setiap hari selama 1 tahun</a:t>
            </a:r>
          </a:p>
          <a:p>
            <a:pPr>
              <a:buFont typeface="Wingdings" charset="2"/>
              <a:buChar char="ü"/>
            </a:pPr>
            <a:r>
              <a:rPr lang="en-US" altLang="en-US" sz="2400" dirty="0">
                <a:latin typeface="Constantia" pitchFamily="18" charset="0"/>
                <a:ea typeface="Times New Roman" charset="0"/>
              </a:rPr>
              <a:t>Asam valproat</a:t>
            </a:r>
          </a:p>
          <a:p>
            <a:pPr>
              <a:buNone/>
            </a:pPr>
            <a:endParaRPr lang="en-US" altLang="en-US" sz="2400" b="1" dirty="0" smtClean="0">
              <a:latin typeface="Constantia" pitchFamily="18" charset="0"/>
              <a:ea typeface="Times New Roman" charset="0"/>
            </a:endParaRPr>
          </a:p>
          <a:p>
            <a:pPr>
              <a:buNone/>
            </a:pPr>
            <a:r>
              <a:rPr lang="en-US" altLang="en-US" sz="2800" b="1" dirty="0" err="1" smtClean="0">
                <a:latin typeface="Constantia" pitchFamily="18" charset="0"/>
                <a:ea typeface="Times New Roman" charset="0"/>
              </a:rPr>
              <a:t>Rekomendasi</a:t>
            </a:r>
            <a:r>
              <a:rPr lang="en-US" altLang="en-US" sz="2800" b="1" dirty="0" smtClean="0">
                <a:latin typeface="Constantia" pitchFamily="18" charset="0"/>
                <a:ea typeface="Times New Roman" charset="0"/>
              </a:rPr>
              <a:t> </a:t>
            </a:r>
            <a:r>
              <a:rPr lang="en-US" altLang="en-US" sz="2800" b="1" dirty="0">
                <a:latin typeface="Constantia" pitchFamily="18" charset="0"/>
                <a:ea typeface="Times New Roman" charset="0"/>
              </a:rPr>
              <a:t>baru</a:t>
            </a:r>
          </a:p>
          <a:p>
            <a:pPr>
              <a:buFont typeface="Wingdings" charset="2"/>
              <a:buChar char="ü"/>
            </a:pPr>
            <a:r>
              <a:rPr lang="en-US" altLang="en-US" sz="2400" dirty="0">
                <a:latin typeface="Constantia" pitchFamily="18" charset="0"/>
                <a:ea typeface="Times New Roman" charset="0"/>
              </a:rPr>
              <a:t>KD : benign, tidak diberikan apapun</a:t>
            </a:r>
          </a:p>
          <a:p>
            <a:pPr>
              <a:buFont typeface="Wingdings" charset="2"/>
              <a:buChar char="ü"/>
            </a:pPr>
            <a:r>
              <a:rPr lang="en-US" altLang="en-US" sz="2400" dirty="0">
                <a:latin typeface="Constantia" pitchFamily="18" charset="0"/>
                <a:ea typeface="Times New Roman" charset="0"/>
              </a:rPr>
              <a:t>Rasio bermanfaat dan efek samping obat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Content Placeholder 57345"/>
          <p:cNvSpPr>
            <a:spLocks noGrp="1"/>
          </p:cNvSpPr>
          <p:nvPr>
            <p:ph type="body" idx="1"/>
          </p:nvPr>
        </p:nvSpPr>
        <p:spPr>
          <a:xfrm>
            <a:off x="685800" y="476250"/>
            <a:ext cx="7772400" cy="5695950"/>
          </a:xfrm>
          <a:ln/>
        </p:spPr>
        <p:txBody>
          <a:bodyPr wrap="square" lIns="91440" tIns="45720" rIns="91440" bIns="45720" anchor="t" anchorCtr="0"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altLang="en-US" sz="3600" b="1" u="sng" dirty="0" smtClean="0">
                <a:latin typeface="Times New Roman" charset="0"/>
                <a:ea typeface="Times New Roman" charset="0"/>
              </a:rPr>
              <a:t>                                                      </a:t>
            </a:r>
            <a:endParaRPr lang="en-US" altLang="en-US" sz="3600" b="1" u="sng" dirty="0">
              <a:latin typeface="Times New Roman" charset="0"/>
              <a:ea typeface="Times New Roman" charset="0"/>
            </a:endParaRPr>
          </a:p>
          <a:p>
            <a:pPr>
              <a:lnSpc>
                <a:spcPct val="90000"/>
              </a:lnSpc>
              <a:buFont typeface="Rockwell Condensed" charset="0"/>
              <a:buChar char=""/>
            </a:pPr>
            <a:r>
              <a:rPr lang="en-US" altLang="en-US" sz="3000" dirty="0">
                <a:latin typeface="Constantia" pitchFamily="18" charset="0"/>
                <a:ea typeface="Times New Roman" charset="0"/>
              </a:rPr>
              <a:t>Menurunkan rekurensi kejang demam dalam waktu 6 bulan sampai dengan 2 tahun, dengan efek samping obat sebesar 30-40%.</a:t>
            </a:r>
          </a:p>
          <a:p>
            <a:pPr>
              <a:lnSpc>
                <a:spcPct val="90000"/>
              </a:lnSpc>
              <a:buFont typeface="Rockwell Condensed" charset="0"/>
              <a:buChar char=""/>
            </a:pPr>
            <a:r>
              <a:rPr lang="en-US" altLang="en-US" sz="3000" dirty="0">
                <a:latin typeface="Constantia" pitchFamily="18" charset="0"/>
                <a:ea typeface="Times New Roman" charset="0"/>
              </a:rPr>
              <a:t>Tidak menurnkan risiko terjadinya epilepsi</a:t>
            </a:r>
          </a:p>
          <a:p>
            <a:pPr>
              <a:lnSpc>
                <a:spcPct val="90000"/>
              </a:lnSpc>
              <a:buFont typeface="Rockwell Condensed" charset="0"/>
              <a:buChar char=""/>
            </a:pPr>
            <a:r>
              <a:rPr lang="en-US" altLang="en-US" sz="3000" b="1" dirty="0">
                <a:latin typeface="Constantia" pitchFamily="18" charset="0"/>
                <a:ea typeface="Times New Roman" charset="0"/>
              </a:rPr>
              <a:t>Pada kasus kejang demam sederhana</a:t>
            </a:r>
            <a:r>
              <a:rPr lang="en-US" altLang="en-US" sz="3000" dirty="0">
                <a:latin typeface="Constantia" pitchFamily="18" charset="0"/>
                <a:ea typeface="Times New Roman" charset="0"/>
              </a:rPr>
              <a:t> tidak direkomendasikan pemberian profilaksis intermitten/kontinyu.</a:t>
            </a:r>
          </a:p>
          <a:p>
            <a:pPr>
              <a:lnSpc>
                <a:spcPct val="90000"/>
              </a:lnSpc>
              <a:buFont typeface="Rockwell Condensed" charset="0"/>
              <a:buChar char=""/>
            </a:pPr>
            <a:r>
              <a:rPr lang="en-US" altLang="en-US" sz="3000" b="1" dirty="0">
                <a:latin typeface="Constantia" pitchFamily="18" charset="0"/>
                <a:ea typeface="Times New Roman" charset="0"/>
              </a:rPr>
              <a:t>Pada kasus kejang demam kompleks </a:t>
            </a:r>
            <a:r>
              <a:rPr lang="en-US" altLang="en-US" sz="3000" dirty="0">
                <a:latin typeface="Constantia" pitchFamily="18" charset="0"/>
                <a:ea typeface="Times New Roman" charset="0"/>
              </a:rPr>
              <a:t>tidak ada bukti yang cukup untuk merekomendasikan pemberian profilaksis intermiten/kontinyu.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200" b="1" dirty="0" err="1" smtClean="0">
                <a:latin typeface="Constantia" pitchFamily="18" charset="0"/>
              </a:rPr>
              <a:t>Pengobatan</a:t>
            </a:r>
            <a:r>
              <a:rPr lang="en-US" sz="3200" b="1" dirty="0" smtClean="0">
                <a:latin typeface="Constantia" pitchFamily="18" charset="0"/>
              </a:rPr>
              <a:t> </a:t>
            </a:r>
            <a:r>
              <a:rPr lang="en-US" sz="3200" b="1" dirty="0" err="1" smtClean="0">
                <a:latin typeface="Constantia" pitchFamily="18" charset="0"/>
              </a:rPr>
              <a:t>antikonvulsan</a:t>
            </a:r>
            <a:r>
              <a:rPr lang="en-US" sz="3200" b="1" dirty="0" smtClean="0">
                <a:latin typeface="Constantia" pitchFamily="18" charset="0"/>
              </a:rPr>
              <a:t> </a:t>
            </a:r>
            <a:r>
              <a:rPr lang="en-US" sz="3200" b="1" dirty="0" err="1" smtClean="0">
                <a:latin typeface="Constantia" pitchFamily="18" charset="0"/>
              </a:rPr>
              <a:t>rumat</a:t>
            </a:r>
            <a:r>
              <a:rPr lang="en-US" sz="3200" b="1" dirty="0" smtClean="0">
                <a:latin typeface="Constantia" pitchFamily="18" charset="0"/>
              </a:rPr>
              <a:t> (</a:t>
            </a:r>
            <a:r>
              <a:rPr lang="en-US" sz="3200" b="1" dirty="0" err="1" smtClean="0">
                <a:latin typeface="Constantia" pitchFamily="18" charset="0"/>
              </a:rPr>
              <a:t>terus</a:t>
            </a:r>
            <a:r>
              <a:rPr lang="en-US" sz="3200" b="1" dirty="0" smtClean="0">
                <a:latin typeface="Constantia" pitchFamily="18" charset="0"/>
              </a:rPr>
              <a:t> </a:t>
            </a:r>
            <a:r>
              <a:rPr lang="en-US" sz="3200" b="1" dirty="0" err="1" smtClean="0"/>
              <a:t>menerus</a:t>
            </a:r>
            <a:r>
              <a:rPr lang="en-US" sz="3200" b="1" dirty="0" smtClean="0"/>
              <a:t> )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2400" dirty="0" err="1" smtClean="0">
                <a:latin typeface="Constantia" pitchFamily="18" charset="0"/>
              </a:rPr>
              <a:t>Dipertimbangkan</a:t>
            </a:r>
            <a:r>
              <a:rPr lang="en-US" sz="2400" dirty="0" smtClean="0">
                <a:latin typeface="Constantia" pitchFamily="18" charset="0"/>
              </a:rPr>
              <a:t> </a:t>
            </a:r>
            <a:r>
              <a:rPr lang="en-US" sz="2400" dirty="0" err="1" smtClean="0">
                <a:latin typeface="Constantia" pitchFamily="18" charset="0"/>
              </a:rPr>
              <a:t>apabila</a:t>
            </a:r>
            <a:r>
              <a:rPr lang="en-US" sz="2400" dirty="0" smtClean="0">
                <a:latin typeface="Constantia" pitchFamily="18" charset="0"/>
              </a:rPr>
              <a:t> </a:t>
            </a:r>
            <a:r>
              <a:rPr lang="en-US" sz="2400" dirty="0" err="1" smtClean="0">
                <a:latin typeface="Constantia" pitchFamily="18" charset="0"/>
              </a:rPr>
              <a:t>ada</a:t>
            </a:r>
            <a:r>
              <a:rPr lang="en-US" sz="2400" dirty="0" smtClean="0">
                <a:latin typeface="Constantia" pitchFamily="18" charset="0"/>
              </a:rPr>
              <a:t> </a:t>
            </a:r>
            <a:r>
              <a:rPr lang="en-US" sz="2400" dirty="0" err="1" smtClean="0">
                <a:latin typeface="Constantia" pitchFamily="18" charset="0"/>
              </a:rPr>
              <a:t>riwayat</a:t>
            </a:r>
            <a:r>
              <a:rPr lang="en-US" sz="2400" dirty="0" smtClean="0">
                <a:latin typeface="Constantia" pitchFamily="18" charset="0"/>
              </a:rPr>
              <a:t> KD status </a:t>
            </a:r>
            <a:r>
              <a:rPr lang="en-US" sz="2400" dirty="0" err="1" smtClean="0">
                <a:latin typeface="Constantia" pitchFamily="18" charset="0"/>
              </a:rPr>
              <a:t>epileptikus</a:t>
            </a:r>
            <a:r>
              <a:rPr lang="en-US" sz="2400" dirty="0" smtClean="0">
                <a:latin typeface="Constantia" pitchFamily="18" charset="0"/>
              </a:rPr>
              <a:t>.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400" dirty="0" err="1" smtClean="0">
                <a:latin typeface="Constantia" pitchFamily="18" charset="0"/>
              </a:rPr>
              <a:t>Anak</a:t>
            </a:r>
            <a:r>
              <a:rPr lang="en-US" sz="2400" dirty="0" smtClean="0">
                <a:latin typeface="Constantia" pitchFamily="18" charset="0"/>
              </a:rPr>
              <a:t> </a:t>
            </a:r>
            <a:r>
              <a:rPr lang="en-US" sz="2400" dirty="0" err="1" smtClean="0">
                <a:latin typeface="Constantia" pitchFamily="18" charset="0"/>
              </a:rPr>
              <a:t>mengalami</a:t>
            </a:r>
            <a:r>
              <a:rPr lang="en-US" sz="2400" dirty="0" smtClean="0">
                <a:latin typeface="Constantia" pitchFamily="18" charset="0"/>
              </a:rPr>
              <a:t> </a:t>
            </a:r>
            <a:r>
              <a:rPr lang="en-US" sz="2400" dirty="0" err="1" smtClean="0">
                <a:latin typeface="Constantia" pitchFamily="18" charset="0"/>
              </a:rPr>
              <a:t>kelainan</a:t>
            </a:r>
            <a:r>
              <a:rPr lang="en-US" sz="2400" dirty="0" smtClean="0">
                <a:latin typeface="Constantia" pitchFamily="18" charset="0"/>
              </a:rPr>
              <a:t> </a:t>
            </a:r>
            <a:r>
              <a:rPr lang="en-US" sz="2400" dirty="0" err="1" smtClean="0">
                <a:latin typeface="Constantia" pitchFamily="18" charset="0"/>
              </a:rPr>
              <a:t>neurologis</a:t>
            </a:r>
            <a:r>
              <a:rPr lang="en-US" sz="2400" dirty="0" smtClean="0">
                <a:latin typeface="Constantia" pitchFamily="18" charset="0"/>
              </a:rPr>
              <a:t> yang </a:t>
            </a:r>
            <a:r>
              <a:rPr lang="en-US" sz="2400" dirty="0" err="1" smtClean="0">
                <a:latin typeface="Constantia" pitchFamily="18" charset="0"/>
              </a:rPr>
              <a:t>nyata</a:t>
            </a:r>
            <a:r>
              <a:rPr lang="en-US" sz="2400" dirty="0" smtClean="0">
                <a:latin typeface="Constantia" pitchFamily="18" charset="0"/>
              </a:rPr>
              <a:t> </a:t>
            </a:r>
            <a:r>
              <a:rPr lang="en-US" sz="2400" dirty="0" err="1" smtClean="0">
                <a:latin typeface="Constantia" pitchFamily="18" charset="0"/>
              </a:rPr>
              <a:t>sebelum</a:t>
            </a:r>
            <a:r>
              <a:rPr lang="en-US" sz="2400" dirty="0" smtClean="0">
                <a:latin typeface="Constantia" pitchFamily="18" charset="0"/>
              </a:rPr>
              <a:t> </a:t>
            </a:r>
            <a:r>
              <a:rPr lang="en-US" sz="2400" dirty="0" err="1" smtClean="0">
                <a:latin typeface="Constantia" pitchFamily="18" charset="0"/>
              </a:rPr>
              <a:t>atau</a:t>
            </a:r>
            <a:r>
              <a:rPr lang="en-US" sz="2400" dirty="0" smtClean="0">
                <a:latin typeface="Constantia" pitchFamily="18" charset="0"/>
              </a:rPr>
              <a:t> </a:t>
            </a:r>
            <a:r>
              <a:rPr lang="en-US" sz="2400" dirty="0" err="1" smtClean="0">
                <a:latin typeface="Constantia" pitchFamily="18" charset="0"/>
              </a:rPr>
              <a:t>sesudah</a:t>
            </a:r>
            <a:r>
              <a:rPr lang="en-US" sz="2400" dirty="0" smtClean="0">
                <a:latin typeface="Constantia" pitchFamily="18" charset="0"/>
              </a:rPr>
              <a:t> </a:t>
            </a:r>
            <a:r>
              <a:rPr lang="en-US" sz="2400" dirty="0" err="1" smtClean="0">
                <a:latin typeface="Constantia" pitchFamily="18" charset="0"/>
              </a:rPr>
              <a:t>kejang</a:t>
            </a:r>
            <a:endParaRPr lang="en-US" sz="2400" dirty="0" smtClean="0">
              <a:latin typeface="Constantia" pitchFamily="18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400" dirty="0" err="1" smtClean="0">
                <a:latin typeface="Constantia" pitchFamily="18" charset="0"/>
              </a:rPr>
              <a:t>Obat</a:t>
            </a:r>
            <a:r>
              <a:rPr lang="en-US" sz="2400" dirty="0" smtClean="0">
                <a:latin typeface="Constantia" pitchFamily="18" charset="0"/>
              </a:rPr>
              <a:t> yang </a:t>
            </a:r>
            <a:r>
              <a:rPr lang="en-US" sz="2400" dirty="0" err="1" smtClean="0">
                <a:latin typeface="Constantia" pitchFamily="18" charset="0"/>
              </a:rPr>
              <a:t>bisa</a:t>
            </a:r>
            <a:r>
              <a:rPr lang="en-US" sz="2400" dirty="0" smtClean="0">
                <a:latin typeface="Constantia" pitchFamily="18" charset="0"/>
              </a:rPr>
              <a:t> </a:t>
            </a:r>
            <a:r>
              <a:rPr lang="en-US" sz="2400" dirty="0" err="1" smtClean="0">
                <a:latin typeface="Constantia" pitchFamily="18" charset="0"/>
              </a:rPr>
              <a:t>diberikan</a:t>
            </a:r>
            <a:r>
              <a:rPr lang="en-US" sz="2400" dirty="0" smtClean="0">
                <a:latin typeface="Constantia" pitchFamily="18" charset="0"/>
              </a:rPr>
              <a:t>:</a:t>
            </a:r>
          </a:p>
          <a:p>
            <a:pPr eaLnBrk="1" hangingPunct="1">
              <a:buNone/>
              <a:defRPr/>
            </a:pPr>
            <a:r>
              <a:rPr lang="en-US" sz="2400" dirty="0" err="1" smtClean="0">
                <a:latin typeface="Constantia" pitchFamily="18" charset="0"/>
              </a:rPr>
              <a:t>Asam</a:t>
            </a:r>
            <a:r>
              <a:rPr lang="en-US" sz="2400" dirty="0" smtClean="0">
                <a:latin typeface="Constantia" pitchFamily="18" charset="0"/>
              </a:rPr>
              <a:t> </a:t>
            </a:r>
            <a:r>
              <a:rPr lang="en-US" sz="2400" dirty="0" err="1" smtClean="0">
                <a:latin typeface="Constantia" pitchFamily="18" charset="0"/>
              </a:rPr>
              <a:t>Valproat</a:t>
            </a:r>
            <a:r>
              <a:rPr lang="en-US" sz="2400" dirty="0" smtClean="0">
                <a:latin typeface="Constantia" pitchFamily="18" charset="0"/>
              </a:rPr>
              <a:t> 20-40 mg/</a:t>
            </a:r>
            <a:r>
              <a:rPr lang="en-US" sz="2400" dirty="0" err="1" smtClean="0">
                <a:latin typeface="Constantia" pitchFamily="18" charset="0"/>
              </a:rPr>
              <a:t>kgBB</a:t>
            </a:r>
            <a:r>
              <a:rPr lang="en-US" sz="2400" dirty="0" smtClean="0">
                <a:latin typeface="Constantia" pitchFamily="18" charset="0"/>
              </a:rPr>
              <a:t>/</a:t>
            </a:r>
            <a:r>
              <a:rPr lang="en-US" sz="2400" dirty="0" err="1" smtClean="0">
                <a:latin typeface="Constantia" pitchFamily="18" charset="0"/>
              </a:rPr>
              <a:t>hari</a:t>
            </a:r>
            <a:r>
              <a:rPr lang="en-US" sz="2400" dirty="0" smtClean="0">
                <a:latin typeface="Constantia" pitchFamily="18" charset="0"/>
              </a:rPr>
              <a:t>, </a:t>
            </a:r>
            <a:r>
              <a:rPr lang="en-US" sz="2400" dirty="0" err="1" smtClean="0">
                <a:latin typeface="Constantia" pitchFamily="18" charset="0"/>
              </a:rPr>
              <a:t>selama</a:t>
            </a:r>
            <a:r>
              <a:rPr lang="en-US" sz="2400" dirty="0" smtClean="0">
                <a:latin typeface="Constantia" pitchFamily="18" charset="0"/>
              </a:rPr>
              <a:t> 1 </a:t>
            </a:r>
            <a:r>
              <a:rPr lang="en-US" sz="2400" dirty="0" err="1" smtClean="0">
                <a:latin typeface="Constantia" pitchFamily="18" charset="0"/>
              </a:rPr>
              <a:t>tahun</a:t>
            </a:r>
            <a:r>
              <a:rPr lang="en-US" sz="2400" dirty="0" smtClean="0">
                <a:latin typeface="Constantia" pitchFamily="18" charset="0"/>
              </a:rPr>
              <a:t> </a:t>
            </a:r>
          </a:p>
          <a:p>
            <a:pPr eaLnBrk="1" hangingPunct="1">
              <a:defRPr/>
            </a:pPr>
            <a:endParaRPr lang="en-US" sz="2400" dirty="0" smtClean="0">
              <a:latin typeface="Constantia" pitchFamily="18" charset="0"/>
            </a:endParaRPr>
          </a:p>
          <a:p>
            <a:pPr>
              <a:buNone/>
              <a:defRPr/>
            </a:pPr>
            <a:r>
              <a:rPr lang="en-US" sz="2400" dirty="0" smtClean="0">
                <a:latin typeface="Constantia" pitchFamily="18" charset="0"/>
              </a:rPr>
              <a:t> </a:t>
            </a:r>
            <a:r>
              <a:rPr lang="en-US" altLang="en-US" sz="2400" dirty="0" err="1" smtClean="0">
                <a:latin typeface="Constantia" pitchFamily="18" charset="0"/>
                <a:ea typeface="Times New Roman" charset="0"/>
              </a:rPr>
              <a:t>Diberikan</a:t>
            </a:r>
            <a:r>
              <a:rPr lang="en-US" altLang="en-US" sz="2400" dirty="0" smtClean="0">
                <a:latin typeface="Constantia" pitchFamily="18" charset="0"/>
                <a:ea typeface="Times New Roman" charset="0"/>
              </a:rPr>
              <a:t> </a:t>
            </a:r>
            <a:r>
              <a:rPr lang="en-US" altLang="en-US" sz="2400" dirty="0" err="1" smtClean="0">
                <a:latin typeface="Constantia" pitchFamily="18" charset="0"/>
                <a:ea typeface="Times New Roman" charset="0"/>
              </a:rPr>
              <a:t>selama</a:t>
            </a:r>
            <a:r>
              <a:rPr lang="en-US" altLang="en-US" sz="2400" dirty="0" smtClean="0">
                <a:latin typeface="Constantia" pitchFamily="18" charset="0"/>
                <a:ea typeface="Times New Roman" charset="0"/>
              </a:rPr>
              <a:t> 1 </a:t>
            </a:r>
            <a:r>
              <a:rPr lang="en-US" altLang="en-US" sz="2400" dirty="0" err="1" smtClean="0">
                <a:latin typeface="Constantia" pitchFamily="18" charset="0"/>
                <a:ea typeface="Times New Roman" charset="0"/>
              </a:rPr>
              <a:t>tahun</a:t>
            </a:r>
            <a:r>
              <a:rPr lang="en-US" altLang="en-US" sz="2400" dirty="0" smtClean="0">
                <a:latin typeface="Constantia" pitchFamily="18" charset="0"/>
                <a:ea typeface="Times New Roman" charset="0"/>
              </a:rPr>
              <a:t> </a:t>
            </a:r>
            <a:r>
              <a:rPr lang="en-US" altLang="en-US" sz="2400" dirty="0" err="1" smtClean="0">
                <a:latin typeface="Constantia" pitchFamily="18" charset="0"/>
                <a:ea typeface="Times New Roman" charset="0"/>
              </a:rPr>
              <a:t>bebas</a:t>
            </a:r>
            <a:r>
              <a:rPr lang="en-US" altLang="en-US" sz="2400" dirty="0" smtClean="0">
                <a:latin typeface="Constantia" pitchFamily="18" charset="0"/>
                <a:ea typeface="Times New Roman" charset="0"/>
              </a:rPr>
              <a:t> </a:t>
            </a:r>
            <a:r>
              <a:rPr lang="en-US" altLang="en-US" sz="2400" dirty="0" err="1" smtClean="0">
                <a:latin typeface="Constantia" pitchFamily="18" charset="0"/>
                <a:ea typeface="Times New Roman" charset="0"/>
              </a:rPr>
              <a:t>kejang</a:t>
            </a:r>
            <a:r>
              <a:rPr lang="en-US" altLang="en-US" sz="2400" dirty="0" smtClean="0">
                <a:latin typeface="Constantia" pitchFamily="18" charset="0"/>
                <a:ea typeface="Times New Roman" charset="0"/>
              </a:rPr>
              <a:t>, </a:t>
            </a:r>
            <a:r>
              <a:rPr lang="en-US" altLang="en-US" sz="2400" dirty="0" err="1" smtClean="0">
                <a:latin typeface="Constantia" pitchFamily="18" charset="0"/>
                <a:ea typeface="Times New Roman" charset="0"/>
              </a:rPr>
              <a:t>kemudian</a:t>
            </a:r>
            <a:r>
              <a:rPr lang="en-US" altLang="en-US" sz="2400" dirty="0" smtClean="0">
                <a:latin typeface="Constantia" pitchFamily="18" charset="0"/>
                <a:ea typeface="Times New Roman" charset="0"/>
              </a:rPr>
              <a:t> </a:t>
            </a:r>
            <a:r>
              <a:rPr lang="en-US" altLang="en-US" sz="2400" dirty="0" err="1" smtClean="0">
                <a:latin typeface="Constantia" pitchFamily="18" charset="0"/>
                <a:ea typeface="Times New Roman" charset="0"/>
              </a:rPr>
              <a:t>dihentikan</a:t>
            </a:r>
            <a:r>
              <a:rPr lang="en-US" altLang="en-US" sz="2400" dirty="0" smtClean="0">
                <a:latin typeface="Constantia" pitchFamily="18" charset="0"/>
                <a:ea typeface="Times New Roman" charset="0"/>
              </a:rPr>
              <a:t> </a:t>
            </a:r>
            <a:r>
              <a:rPr lang="en-US" altLang="en-US" sz="2400" dirty="0" err="1" smtClean="0">
                <a:latin typeface="Constantia" pitchFamily="18" charset="0"/>
                <a:ea typeface="Times New Roman" charset="0"/>
              </a:rPr>
              <a:t>secara</a:t>
            </a:r>
            <a:r>
              <a:rPr lang="en-US" altLang="en-US" sz="2400" dirty="0" smtClean="0">
                <a:latin typeface="Constantia" pitchFamily="18" charset="0"/>
                <a:ea typeface="Times New Roman" charset="0"/>
              </a:rPr>
              <a:t> </a:t>
            </a:r>
            <a:r>
              <a:rPr lang="en-US" altLang="en-US" sz="2400" dirty="0" err="1" smtClean="0">
                <a:latin typeface="Constantia" pitchFamily="18" charset="0"/>
                <a:ea typeface="Times New Roman" charset="0"/>
              </a:rPr>
              <a:t>bertahap</a:t>
            </a:r>
            <a:r>
              <a:rPr lang="en-US" altLang="en-US" sz="2400" dirty="0" smtClean="0">
                <a:latin typeface="Constantia" pitchFamily="18" charset="0"/>
                <a:ea typeface="Times New Roman" charset="0"/>
              </a:rPr>
              <a:t> </a:t>
            </a:r>
            <a:r>
              <a:rPr lang="en-US" altLang="en-US" sz="2400" dirty="0" err="1" smtClean="0">
                <a:latin typeface="Constantia" pitchFamily="18" charset="0"/>
                <a:ea typeface="Times New Roman" charset="0"/>
              </a:rPr>
              <a:t>selama</a:t>
            </a:r>
            <a:r>
              <a:rPr lang="en-US" altLang="en-US" sz="2400" dirty="0" smtClean="0">
                <a:latin typeface="Constantia" pitchFamily="18" charset="0"/>
                <a:ea typeface="Times New Roman" charset="0"/>
              </a:rPr>
              <a:t> 1-2 </a:t>
            </a:r>
            <a:r>
              <a:rPr lang="en-US" altLang="en-US" sz="2400" dirty="0" err="1" smtClean="0">
                <a:latin typeface="Constantia" pitchFamily="18" charset="0"/>
                <a:ea typeface="Times New Roman" charset="0"/>
              </a:rPr>
              <a:t>bulan</a:t>
            </a:r>
            <a:endParaRPr lang="en-US" altLang="en-US" sz="2400" dirty="0" smtClean="0">
              <a:latin typeface="Constantia" pitchFamily="18" charset="0"/>
              <a:ea typeface="Times New Roman" charset="0"/>
            </a:endParaRPr>
          </a:p>
          <a:p>
            <a:pPr>
              <a:buNone/>
              <a:defRPr/>
            </a:pPr>
            <a:endParaRPr lang="en-US" altLang="en-US" sz="2400" dirty="0" smtClean="0">
              <a:latin typeface="Constantia" pitchFamily="18" charset="0"/>
              <a:ea typeface="Times New Roman" charset="0"/>
            </a:endParaRPr>
          </a:p>
          <a:p>
            <a:pPr>
              <a:defRPr/>
            </a:pPr>
            <a:r>
              <a:rPr lang="en-US" sz="2400" dirty="0" err="1" smtClean="0"/>
              <a:t>Efek</a:t>
            </a:r>
            <a:r>
              <a:rPr lang="en-US" sz="2400" dirty="0" smtClean="0"/>
              <a:t> </a:t>
            </a:r>
            <a:r>
              <a:rPr lang="en-US" sz="2400" dirty="0" err="1" smtClean="0"/>
              <a:t>samping</a:t>
            </a:r>
            <a:r>
              <a:rPr lang="en-US" sz="2400" dirty="0" smtClean="0"/>
              <a:t>,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menyebabkan</a:t>
            </a:r>
            <a:r>
              <a:rPr lang="en-US" sz="2400" dirty="0" smtClean="0"/>
              <a:t> </a:t>
            </a:r>
            <a:r>
              <a:rPr lang="en-US" sz="2400" dirty="0" err="1" smtClean="0"/>
              <a:t>gangguan</a:t>
            </a:r>
            <a:r>
              <a:rPr lang="en-US" sz="2400" dirty="0" smtClean="0"/>
              <a:t> </a:t>
            </a:r>
            <a:r>
              <a:rPr lang="en-US" sz="2400" dirty="0" err="1" smtClean="0"/>
              <a:t>fungsi</a:t>
            </a:r>
            <a:r>
              <a:rPr lang="en-US" sz="2400" dirty="0" smtClean="0"/>
              <a:t> </a:t>
            </a:r>
            <a:r>
              <a:rPr lang="en-US" sz="2400" dirty="0" err="1" smtClean="0"/>
              <a:t>hati</a:t>
            </a:r>
            <a:r>
              <a:rPr lang="en-US" sz="2400" dirty="0" smtClean="0">
                <a:latin typeface="Constantia" pitchFamily="18" charset="0"/>
              </a:rPr>
              <a:t>                                                                                                                                          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latin typeface="Constantia" pitchFamily="18" charset="0"/>
              </a:rPr>
              <a:t>Prognosis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1981200"/>
            <a:ext cx="7543800" cy="4572000"/>
          </a:xfrm>
        </p:spPr>
        <p:txBody>
          <a:bodyPr>
            <a:normAutofit/>
          </a:bodyPr>
          <a:lstStyle/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3200" dirty="0" err="1" smtClean="0"/>
              <a:t>Ada</a:t>
            </a:r>
            <a:r>
              <a:rPr lang="en-US" sz="3200" dirty="0" smtClean="0"/>
              <a:t> 2 </a:t>
            </a:r>
            <a:r>
              <a:rPr lang="en-US" sz="3200" dirty="0" err="1" smtClean="0"/>
              <a:t>risiko</a:t>
            </a:r>
            <a:r>
              <a:rPr lang="en-US" sz="3200" dirty="0" smtClean="0"/>
              <a:t> </a:t>
            </a:r>
            <a:r>
              <a:rPr lang="en-US" sz="3200" dirty="0" err="1" smtClean="0"/>
              <a:t>yaitu</a:t>
            </a:r>
            <a:endParaRPr lang="en-US" sz="3200" dirty="0" smtClean="0"/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AutoNum type="arabicPeriod"/>
              <a:defRPr/>
            </a:pPr>
            <a:r>
              <a:rPr lang="en-US" sz="3200" dirty="0" err="1" smtClean="0"/>
              <a:t>Berulangnya</a:t>
            </a:r>
            <a:r>
              <a:rPr lang="en-US" sz="3200" dirty="0" smtClean="0"/>
              <a:t> </a:t>
            </a:r>
            <a:r>
              <a:rPr lang="en-US" sz="3200" dirty="0" err="1" smtClean="0"/>
              <a:t>kejang</a:t>
            </a:r>
            <a:r>
              <a:rPr lang="en-US" sz="3200" dirty="0" smtClean="0"/>
              <a:t> </a:t>
            </a:r>
            <a:r>
              <a:rPr lang="en-US" sz="3200" dirty="0" err="1" smtClean="0"/>
              <a:t>demam</a:t>
            </a:r>
            <a:r>
              <a:rPr lang="en-US" sz="3200" dirty="0" smtClean="0"/>
              <a:t> (50% </a:t>
            </a:r>
            <a:r>
              <a:rPr lang="en-US" sz="3200" dirty="0" err="1" smtClean="0"/>
              <a:t>biasanya</a:t>
            </a:r>
            <a:r>
              <a:rPr lang="en-US" sz="3200" dirty="0" smtClean="0"/>
              <a:t> </a:t>
            </a:r>
            <a:r>
              <a:rPr lang="en-US" sz="3200" dirty="0" err="1" smtClean="0"/>
              <a:t>pada</a:t>
            </a:r>
            <a:r>
              <a:rPr lang="en-US" sz="3200" dirty="0" smtClean="0"/>
              <a:t> </a:t>
            </a:r>
            <a:r>
              <a:rPr lang="en-US" sz="3200" dirty="0" err="1" smtClean="0"/>
              <a:t>tahun</a:t>
            </a:r>
            <a:r>
              <a:rPr lang="en-US" sz="3200" dirty="0" smtClean="0"/>
              <a:t> </a:t>
            </a:r>
            <a:r>
              <a:rPr lang="en-US" sz="3200" dirty="0" err="1" smtClean="0"/>
              <a:t>pertama</a:t>
            </a:r>
            <a:r>
              <a:rPr lang="en-US" sz="3200" dirty="0" smtClean="0"/>
              <a:t>)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AutoNum type="arabicPeriod"/>
              <a:defRPr/>
            </a:pPr>
            <a:endParaRPr lang="en-US" sz="3200" dirty="0" smtClean="0"/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AutoNum type="arabicPeriod"/>
              <a:defRPr/>
            </a:pPr>
            <a:r>
              <a:rPr lang="en-US" sz="3200" dirty="0" err="1" smtClean="0"/>
              <a:t>Epilepsi</a:t>
            </a:r>
            <a:r>
              <a:rPr lang="en-US" sz="3200" dirty="0" smtClean="0"/>
              <a:t> (2-4%)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AutoNum type="arabicPeriod"/>
              <a:defRPr/>
            </a:pPr>
            <a:endParaRPr lang="en-US" sz="2800" dirty="0" smtClean="0"/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AutoNum type="arabicPeriod"/>
              <a:defRPr/>
            </a:pPr>
            <a:endParaRPr lang="en-US" sz="2800" dirty="0" smtClean="0"/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AutoNum type="arabicPeriod"/>
              <a:defRPr/>
            </a:pPr>
            <a:endParaRPr lang="en-US" sz="2800" dirty="0" smtClean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667512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 smtClean="0">
                <a:latin typeface="Constantia" pitchFamily="18" charset="0"/>
              </a:rPr>
              <a:t>Prognosis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1447800"/>
            <a:ext cx="7543800" cy="5105400"/>
          </a:xfrm>
        </p:spPr>
        <p:txBody>
          <a:bodyPr>
            <a:normAutofit/>
          </a:bodyPr>
          <a:lstStyle/>
          <a:p>
            <a:pPr marL="609600" indent="-609600" eaLnBrk="1" hangingPunct="1">
              <a:lnSpc>
                <a:spcPct val="90000"/>
              </a:lnSpc>
              <a:buNone/>
              <a:defRPr/>
            </a:pPr>
            <a:endParaRPr lang="en-US" sz="2800" dirty="0" smtClean="0"/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3200" dirty="0" err="1" smtClean="0"/>
              <a:t>Prediktor</a:t>
            </a:r>
            <a:r>
              <a:rPr lang="en-US" sz="3200" dirty="0" smtClean="0"/>
              <a:t> </a:t>
            </a:r>
            <a:r>
              <a:rPr lang="en-US" sz="3200" dirty="0" err="1" smtClean="0"/>
              <a:t>berulangnya</a:t>
            </a:r>
            <a:r>
              <a:rPr lang="en-US" sz="3200" dirty="0" smtClean="0"/>
              <a:t> </a:t>
            </a:r>
            <a:r>
              <a:rPr lang="en-US" sz="3200" dirty="0" err="1" smtClean="0"/>
              <a:t>kejang</a:t>
            </a:r>
            <a:r>
              <a:rPr lang="en-US" sz="3200" dirty="0" smtClean="0"/>
              <a:t>: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AutoNum type="arabicPeriod"/>
              <a:defRPr/>
            </a:pPr>
            <a:r>
              <a:rPr lang="en-US" sz="2800" dirty="0" err="1" smtClean="0"/>
              <a:t>Usia</a:t>
            </a:r>
            <a:r>
              <a:rPr lang="en-US" sz="2800" dirty="0" smtClean="0"/>
              <a:t> &lt;12 </a:t>
            </a:r>
            <a:r>
              <a:rPr lang="en-US" sz="2800" dirty="0" err="1" smtClean="0"/>
              <a:t>bulan</a:t>
            </a:r>
            <a:endParaRPr lang="en-US" sz="2800" dirty="0" smtClean="0"/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AutoNum type="arabicPeriod"/>
              <a:defRPr/>
            </a:pPr>
            <a:r>
              <a:rPr lang="en-US" sz="2800" dirty="0" err="1" smtClean="0"/>
              <a:t>Riwayat</a:t>
            </a:r>
            <a:r>
              <a:rPr lang="en-US" sz="2800" dirty="0" smtClean="0"/>
              <a:t> </a:t>
            </a:r>
            <a:r>
              <a:rPr lang="en-US" sz="2800" dirty="0" err="1" smtClean="0"/>
              <a:t>keluarga</a:t>
            </a:r>
            <a:r>
              <a:rPr lang="en-US" sz="2800" dirty="0" smtClean="0"/>
              <a:t> </a:t>
            </a:r>
            <a:r>
              <a:rPr lang="en-US" sz="2800" dirty="0" err="1" smtClean="0"/>
              <a:t>kejang</a:t>
            </a:r>
            <a:r>
              <a:rPr lang="en-US" sz="2800" dirty="0" smtClean="0"/>
              <a:t> </a:t>
            </a:r>
            <a:r>
              <a:rPr lang="en-US" sz="2800" dirty="0" err="1" smtClean="0"/>
              <a:t>demam</a:t>
            </a:r>
            <a:endParaRPr lang="en-US" sz="2800" dirty="0" smtClean="0"/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  <a:defRPr/>
            </a:pPr>
            <a:r>
              <a:rPr lang="en-US" sz="2800" dirty="0" err="1" smtClean="0"/>
              <a:t>Suhu</a:t>
            </a:r>
            <a:r>
              <a:rPr lang="en-US" sz="2800" dirty="0" smtClean="0"/>
              <a:t> </a:t>
            </a:r>
            <a:r>
              <a:rPr lang="en-US" sz="2800" dirty="0" err="1" smtClean="0"/>
              <a:t>saat</a:t>
            </a:r>
            <a:r>
              <a:rPr lang="en-US" sz="2800" dirty="0" smtClean="0"/>
              <a:t> </a:t>
            </a:r>
            <a:r>
              <a:rPr lang="en-US" sz="2800" dirty="0" err="1" smtClean="0"/>
              <a:t>kejang</a:t>
            </a:r>
            <a:r>
              <a:rPr lang="en-US" sz="2800" dirty="0" smtClean="0"/>
              <a:t>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terlalu</a:t>
            </a:r>
            <a:r>
              <a:rPr lang="en-US" sz="2800" dirty="0" smtClean="0"/>
              <a:t> </a:t>
            </a:r>
            <a:r>
              <a:rPr lang="en-US" sz="2800" dirty="0" err="1" smtClean="0"/>
              <a:t>tinggi</a:t>
            </a:r>
            <a:r>
              <a:rPr lang="en-US" sz="2800" dirty="0" smtClean="0"/>
              <a:t> &amp; </a:t>
            </a:r>
            <a:r>
              <a:rPr lang="en-US" sz="2800" dirty="0" err="1" smtClean="0"/>
              <a:t>durasi</a:t>
            </a:r>
            <a:r>
              <a:rPr lang="en-US" sz="2800" dirty="0" smtClean="0"/>
              <a:t> yang </a:t>
            </a:r>
            <a:r>
              <a:rPr lang="en-US" sz="2800" dirty="0" err="1" smtClean="0"/>
              <a:t>singkat</a:t>
            </a:r>
            <a:endParaRPr lang="en-US" sz="2800" dirty="0" smtClean="0"/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AutoNum type="arabicPeriod"/>
              <a:defRPr/>
            </a:pPr>
            <a:endParaRPr lang="en-US" sz="2800" dirty="0" smtClean="0"/>
          </a:p>
          <a:p>
            <a:pPr>
              <a:buClr>
                <a:srgbClr val="FF0000"/>
              </a:buClr>
              <a:defRPr/>
            </a:pPr>
            <a:r>
              <a:rPr lang="en-US" sz="2800" dirty="0" err="1" smtClean="0"/>
              <a:t>Bila</a:t>
            </a:r>
            <a:r>
              <a:rPr lang="en-US" sz="2800" dirty="0" smtClean="0"/>
              <a:t> </a:t>
            </a:r>
            <a:r>
              <a:rPr lang="en-US" sz="2800" dirty="0" err="1" smtClean="0"/>
              <a:t>semua</a:t>
            </a:r>
            <a:r>
              <a:rPr lang="en-US" sz="2800" dirty="0" smtClean="0"/>
              <a:t> </a:t>
            </a:r>
            <a:r>
              <a:rPr lang="en-US" sz="2800" dirty="0" err="1" smtClean="0"/>
              <a:t>faktor</a:t>
            </a:r>
            <a:r>
              <a:rPr lang="en-US" sz="2800" dirty="0" smtClean="0"/>
              <a:t> </a:t>
            </a:r>
            <a:r>
              <a:rPr lang="en-US" sz="2800" dirty="0" err="1" smtClean="0"/>
              <a:t>risiko</a:t>
            </a:r>
            <a:r>
              <a:rPr lang="en-US" sz="2800" dirty="0" smtClean="0"/>
              <a:t> </a:t>
            </a:r>
            <a:r>
              <a:rPr lang="en-US" sz="2800" dirty="0" err="1" smtClean="0"/>
              <a:t>ada</a:t>
            </a:r>
            <a:r>
              <a:rPr lang="en-US" sz="2800" dirty="0" smtClean="0"/>
              <a:t> </a:t>
            </a:r>
            <a:r>
              <a:rPr lang="en-US" sz="2800" dirty="0" err="1" smtClean="0"/>
              <a:t>kemungkinan</a:t>
            </a:r>
            <a:r>
              <a:rPr lang="en-US" sz="2800" dirty="0" smtClean="0"/>
              <a:t> </a:t>
            </a:r>
            <a:r>
              <a:rPr lang="en-US" sz="2800" dirty="0" err="1" smtClean="0"/>
              <a:t>berulang</a:t>
            </a:r>
            <a:r>
              <a:rPr lang="en-US" sz="2800" dirty="0" smtClean="0"/>
              <a:t> 80 %, </a:t>
            </a:r>
            <a:r>
              <a:rPr lang="en-US" sz="2800" dirty="0" err="1" smtClean="0"/>
              <a:t>satu</a:t>
            </a:r>
            <a:r>
              <a:rPr lang="en-US" sz="2800" dirty="0" smtClean="0"/>
              <a:t> </a:t>
            </a:r>
            <a:r>
              <a:rPr lang="en-US" sz="2800" dirty="0" err="1" smtClean="0"/>
              <a:t>faktor</a:t>
            </a:r>
            <a:r>
              <a:rPr lang="en-US" sz="2800" dirty="0" smtClean="0"/>
              <a:t> 10 – 15%</a:t>
            </a:r>
          </a:p>
          <a:p>
            <a:pPr>
              <a:buClr>
                <a:srgbClr val="FF0000"/>
              </a:buClr>
              <a:buNone/>
              <a:defRPr/>
            </a:pPr>
            <a:r>
              <a:rPr lang="en-US" sz="1600" i="1" dirty="0" smtClean="0">
                <a:solidFill>
                  <a:srgbClr val="00FF00"/>
                </a:solidFill>
              </a:rPr>
              <a:t>						(Berg </a:t>
            </a:r>
            <a:r>
              <a:rPr lang="en-US" sz="1600" i="1" dirty="0" err="1" smtClean="0">
                <a:solidFill>
                  <a:srgbClr val="00FF00"/>
                </a:solidFill>
              </a:rPr>
              <a:t>dkk</a:t>
            </a:r>
            <a:r>
              <a:rPr lang="en-US" sz="1600" i="1" dirty="0" smtClean="0">
                <a:solidFill>
                  <a:srgbClr val="00FF00"/>
                </a:solidFill>
              </a:rPr>
              <a:t>, 1992; Knudsen,1996)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AutoNum type="arabicPeriod"/>
              <a:defRPr/>
            </a:pPr>
            <a:endParaRPr lang="en-US" sz="2800" dirty="0" smtClean="0"/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AutoNum type="arabicPeriod"/>
              <a:defRPr/>
            </a:pPr>
            <a:endParaRPr lang="en-US" sz="2800" dirty="0" smtClean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itle 63489"/>
          <p:cNvSpPr>
            <a:spLocks noGrp="1"/>
          </p:cNvSpPr>
          <p:nvPr>
            <p:ph type="title"/>
          </p:nvPr>
        </p:nvSpPr>
        <p:spPr>
          <a:xfrm>
            <a:off x="685800" y="-171450"/>
            <a:ext cx="8458200" cy="1609725"/>
          </a:xfrm>
          <a:ln/>
        </p:spPr>
        <p:txBody>
          <a:bodyPr wrap="square" anchor="ctr"/>
          <a:lstStyle/>
          <a:p>
            <a:r>
              <a:rPr lang="en-US" altLang="en-US" dirty="0">
                <a:latin typeface="Constantia" pitchFamily="18" charset="0"/>
              </a:rPr>
              <a:t>Faktor risiko </a:t>
            </a:r>
            <a:r>
              <a:rPr lang="en-US" altLang="en-US" dirty="0" err="1">
                <a:latin typeface="Constantia" pitchFamily="18" charset="0"/>
              </a:rPr>
              <a:t>berulangnya</a:t>
            </a:r>
            <a:r>
              <a:rPr lang="en-US" altLang="en-US" dirty="0">
                <a:latin typeface="Constantia" pitchFamily="18" charset="0"/>
              </a:rPr>
              <a:t> </a:t>
            </a:r>
            <a:r>
              <a:rPr lang="en-US" altLang="en-US" dirty="0" smtClean="0">
                <a:latin typeface="Constantia" pitchFamily="18" charset="0"/>
              </a:rPr>
              <a:t>KD</a:t>
            </a:r>
            <a:endParaRPr lang="en-US" altLang="en-US" dirty="0">
              <a:latin typeface="Constantia" pitchFamily="18" charset="0"/>
            </a:endParaRPr>
          </a:p>
        </p:txBody>
      </p:sp>
      <p:sp>
        <p:nvSpPr>
          <p:cNvPr id="63491" name="Content Placeholder 63490"/>
          <p:cNvSpPr>
            <a:spLocks noGrp="1"/>
          </p:cNvSpPr>
          <p:nvPr>
            <p:ph type="body" idx="1"/>
          </p:nvPr>
        </p:nvSpPr>
        <p:spPr>
          <a:xfrm>
            <a:off x="685800" y="1196975"/>
            <a:ext cx="7772400" cy="4975225"/>
          </a:xfrm>
          <a:ln/>
        </p:spPr>
        <p:txBody>
          <a:bodyPr wrap="square" lIns="91440" tIns="45720" rIns="91440" bIns="45720" anchor="t" anchorCtr="0"/>
          <a:lstStyle/>
          <a:p>
            <a:pPr>
              <a:buFont typeface="Wingdings" charset="2"/>
              <a:buNone/>
            </a:pPr>
            <a:r>
              <a:rPr lang="en-US" altLang="en-US" dirty="0">
                <a:ea typeface="Times New Roman" charset="0"/>
              </a:rPr>
              <a:t>Risiko berulangnya KD : </a:t>
            </a:r>
          </a:p>
          <a:p>
            <a:r>
              <a:rPr lang="en-US" altLang="en-US" dirty="0">
                <a:ea typeface="Times New Roman" charset="0"/>
              </a:rPr>
              <a:t>Secara keseluruhan 30-35% </a:t>
            </a:r>
          </a:p>
          <a:p>
            <a:r>
              <a:rPr lang="en-US" altLang="en-US" dirty="0">
                <a:ea typeface="Times New Roman" charset="0"/>
              </a:rPr>
              <a:t>50-65% awitan kejang I usia &lt; 12 bulan, </a:t>
            </a:r>
          </a:p>
          <a:p>
            <a:r>
              <a:rPr lang="en-US" altLang="en-US" dirty="0">
                <a:ea typeface="Times New Roman" charset="0"/>
              </a:rPr>
              <a:t>&lt; 20% awitan kejang I </a:t>
            </a:r>
            <a:r>
              <a:rPr lang="en-US" altLang="en-US" dirty="0" err="1">
                <a:ea typeface="Times New Roman" charset="0"/>
              </a:rPr>
              <a:t>usia</a:t>
            </a:r>
            <a:r>
              <a:rPr lang="en-US" altLang="en-US" dirty="0">
                <a:ea typeface="Times New Roman" charset="0"/>
              </a:rPr>
              <a:t> </a:t>
            </a:r>
            <a:r>
              <a:rPr lang="id-ID" altLang="en-US">
                <a:ea typeface="Times New Roman" charset="0"/>
              </a:rPr>
              <a:t>&gt;</a:t>
            </a:r>
            <a:r>
              <a:rPr lang="en-US" altLang="en-US" smtClean="0">
                <a:ea typeface="Times New Roman" charset="0"/>
              </a:rPr>
              <a:t> </a:t>
            </a:r>
            <a:r>
              <a:rPr lang="en-US" altLang="en-US" dirty="0">
                <a:ea typeface="Times New Roman" charset="0"/>
              </a:rPr>
              <a:t>12 bulan </a:t>
            </a:r>
          </a:p>
          <a:p>
            <a:pPr>
              <a:buFont typeface="Wingdings" charset="2"/>
              <a:buNone/>
            </a:pPr>
            <a:endParaRPr dirty="0"/>
          </a:p>
          <a:p>
            <a:pPr>
              <a:buFont typeface="Wingdings" charset="2"/>
              <a:buNone/>
            </a:pPr>
            <a:r>
              <a:rPr lang="en-US" altLang="en-US" dirty="0">
                <a:ea typeface="Times New Roman" charset="0"/>
              </a:rPr>
              <a:t>Mayoritas (50-75%) rekurensi terjadi pada 1 tahun pertama setelah awitan kejang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+mn-lt"/>
              </a:rPr>
              <a:t>Prognosis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46482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buClr>
                <a:srgbClr val="FF0000"/>
              </a:buClr>
            </a:pPr>
            <a:r>
              <a:rPr lang="en-US" dirty="0" err="1" smtClean="0">
                <a:latin typeface="Constantia" pitchFamily="18" charset="0"/>
              </a:rPr>
              <a:t>Risiko</a:t>
            </a:r>
            <a:r>
              <a:rPr lang="en-US" dirty="0" smtClean="0">
                <a:latin typeface="Constantia" pitchFamily="18" charset="0"/>
              </a:rPr>
              <a:t>  </a:t>
            </a:r>
            <a:r>
              <a:rPr lang="en-US" dirty="0" err="1" smtClean="0">
                <a:latin typeface="Constantia" pitchFamily="18" charset="0"/>
              </a:rPr>
              <a:t>epilepsi</a:t>
            </a:r>
            <a:r>
              <a:rPr lang="en-US" dirty="0" smtClean="0">
                <a:latin typeface="Constantia" pitchFamily="18" charset="0"/>
              </a:rPr>
              <a:t> KDS  1–2%, KDK 5–10%</a:t>
            </a:r>
            <a:r>
              <a:rPr lang="en-US" sz="1600" i="1" dirty="0" smtClean="0">
                <a:solidFill>
                  <a:srgbClr val="00FF00"/>
                </a:solidFill>
                <a:latin typeface="Constantia" pitchFamily="18" charset="0"/>
              </a:rPr>
              <a:t>                                                                                                 (</a:t>
            </a:r>
            <a:r>
              <a:rPr lang="en-US" sz="1600" i="1" dirty="0" err="1" smtClean="0">
                <a:solidFill>
                  <a:srgbClr val="00FF00"/>
                </a:solidFill>
                <a:latin typeface="Constantia" pitchFamily="18" charset="0"/>
              </a:rPr>
              <a:t>Millichap</a:t>
            </a:r>
            <a:r>
              <a:rPr lang="en-US" sz="1600" i="1" dirty="0" smtClean="0">
                <a:solidFill>
                  <a:srgbClr val="00FF00"/>
                </a:solidFill>
                <a:latin typeface="Constantia" pitchFamily="18" charset="0"/>
              </a:rPr>
              <a:t> </a:t>
            </a:r>
            <a:r>
              <a:rPr lang="en-US" sz="1600" i="1" dirty="0" err="1" smtClean="0">
                <a:solidFill>
                  <a:srgbClr val="00FF00"/>
                </a:solidFill>
                <a:latin typeface="Constantia" pitchFamily="18" charset="0"/>
              </a:rPr>
              <a:t>dan</a:t>
            </a:r>
            <a:r>
              <a:rPr lang="en-US" sz="1600" i="1" dirty="0" smtClean="0">
                <a:solidFill>
                  <a:srgbClr val="00FF00"/>
                </a:solidFill>
                <a:latin typeface="Constantia" pitchFamily="18" charset="0"/>
              </a:rPr>
              <a:t> </a:t>
            </a:r>
            <a:r>
              <a:rPr lang="en-US" sz="1600" i="1" dirty="0" err="1" smtClean="0">
                <a:solidFill>
                  <a:srgbClr val="00FF00"/>
                </a:solidFill>
                <a:latin typeface="Constantia" pitchFamily="18" charset="0"/>
              </a:rPr>
              <a:t>Millichap</a:t>
            </a:r>
            <a:r>
              <a:rPr lang="en-US" sz="1600" i="1" dirty="0" smtClean="0">
                <a:solidFill>
                  <a:srgbClr val="00FF00"/>
                </a:solidFill>
                <a:latin typeface="Constantia" pitchFamily="18" charset="0"/>
              </a:rPr>
              <a:t> 2015)</a:t>
            </a:r>
          </a:p>
          <a:p>
            <a:pPr eaLnBrk="1" hangingPunct="1">
              <a:lnSpc>
                <a:spcPct val="90000"/>
              </a:lnSpc>
              <a:buClr>
                <a:srgbClr val="FF0000"/>
              </a:buClr>
              <a:buFont typeface="Wingdings 2" pitchFamily="18" charset="2"/>
              <a:buNone/>
            </a:pPr>
            <a:r>
              <a:rPr lang="en-US" sz="1600" dirty="0" smtClean="0">
                <a:latin typeface="Constantia" pitchFamily="18" charset="0"/>
              </a:rPr>
              <a:t>                                               </a:t>
            </a:r>
          </a:p>
          <a:p>
            <a:pPr eaLnBrk="1" hangingPunct="1">
              <a:lnSpc>
                <a:spcPct val="90000"/>
              </a:lnSpc>
              <a:buClr>
                <a:srgbClr val="FF0000"/>
              </a:buClr>
            </a:pPr>
            <a:r>
              <a:rPr lang="en-US" dirty="0" err="1" smtClean="0">
                <a:latin typeface="Constantia" pitchFamily="18" charset="0"/>
              </a:rPr>
              <a:t>Faktor</a:t>
            </a:r>
            <a:r>
              <a:rPr lang="en-US" dirty="0" smtClean="0">
                <a:latin typeface="Constantia" pitchFamily="18" charset="0"/>
              </a:rPr>
              <a:t> </a:t>
            </a:r>
            <a:r>
              <a:rPr lang="en-US" dirty="0" err="1" smtClean="0">
                <a:latin typeface="Constantia" pitchFamily="18" charset="0"/>
              </a:rPr>
              <a:t>risiko</a:t>
            </a:r>
            <a:r>
              <a:rPr lang="en-US" dirty="0" smtClean="0">
                <a:latin typeface="Constantia" pitchFamily="18" charset="0"/>
              </a:rPr>
              <a:t> </a:t>
            </a:r>
            <a:r>
              <a:rPr lang="en-US" dirty="0" err="1" smtClean="0">
                <a:latin typeface="Constantia" pitchFamily="18" charset="0"/>
              </a:rPr>
              <a:t>definitif</a:t>
            </a:r>
            <a:r>
              <a:rPr lang="en-US" dirty="0" smtClean="0">
                <a:latin typeface="Constantia" pitchFamily="18" charset="0"/>
              </a:rPr>
              <a:t> </a:t>
            </a:r>
            <a:r>
              <a:rPr lang="en-US" dirty="0" err="1" smtClean="0">
                <a:latin typeface="Constantia" pitchFamily="18" charset="0"/>
              </a:rPr>
              <a:t>menjadi</a:t>
            </a:r>
            <a:r>
              <a:rPr lang="en-US" dirty="0" smtClean="0">
                <a:latin typeface="Constantia" pitchFamily="18" charset="0"/>
              </a:rPr>
              <a:t> </a:t>
            </a:r>
            <a:r>
              <a:rPr lang="en-US" dirty="0" err="1" smtClean="0">
                <a:latin typeface="Constantia" pitchFamily="18" charset="0"/>
              </a:rPr>
              <a:t>epilepsi</a:t>
            </a:r>
            <a:endParaRPr lang="en-US" dirty="0" smtClean="0">
              <a:latin typeface="Constantia" pitchFamily="18" charset="0"/>
            </a:endParaRPr>
          </a:p>
          <a:p>
            <a:pPr lvl="1" eaLnBrk="1" hangingPunct="1">
              <a:lnSpc>
                <a:spcPct val="90000"/>
              </a:lnSpc>
              <a:buClr>
                <a:srgbClr val="00FF00"/>
              </a:buClr>
            </a:pPr>
            <a:r>
              <a:rPr lang="en-US" dirty="0" err="1" smtClean="0">
                <a:latin typeface="Constantia" pitchFamily="18" charset="0"/>
              </a:rPr>
              <a:t>Gangguan</a:t>
            </a:r>
            <a:r>
              <a:rPr lang="en-US" dirty="0" smtClean="0">
                <a:latin typeface="Constantia" pitchFamily="18" charset="0"/>
              </a:rPr>
              <a:t>  </a:t>
            </a:r>
            <a:r>
              <a:rPr lang="en-US" dirty="0" err="1" smtClean="0">
                <a:latin typeface="Constantia" pitchFamily="18" charset="0"/>
              </a:rPr>
              <a:t>neurologis</a:t>
            </a:r>
            <a:r>
              <a:rPr lang="en-US" dirty="0" smtClean="0">
                <a:latin typeface="Constantia" pitchFamily="18" charset="0"/>
              </a:rPr>
              <a:t> </a:t>
            </a:r>
            <a:r>
              <a:rPr lang="en-US" dirty="0" err="1" smtClean="0">
                <a:latin typeface="Constantia" pitchFamily="18" charset="0"/>
              </a:rPr>
              <a:t>nyata</a:t>
            </a:r>
            <a:r>
              <a:rPr lang="en-US" dirty="0" smtClean="0">
                <a:latin typeface="Constantia" pitchFamily="18" charset="0"/>
              </a:rPr>
              <a:t> </a:t>
            </a:r>
            <a:r>
              <a:rPr lang="en-US" dirty="0" err="1" smtClean="0">
                <a:latin typeface="Constantia" pitchFamily="18" charset="0"/>
              </a:rPr>
              <a:t>sebelum</a:t>
            </a:r>
            <a:r>
              <a:rPr lang="en-US" dirty="0" smtClean="0">
                <a:latin typeface="Constantia" pitchFamily="18" charset="0"/>
              </a:rPr>
              <a:t>/</a:t>
            </a:r>
            <a:r>
              <a:rPr lang="en-US" dirty="0" err="1" smtClean="0">
                <a:latin typeface="Constantia" pitchFamily="18" charset="0"/>
              </a:rPr>
              <a:t>sesudah</a:t>
            </a:r>
            <a:r>
              <a:rPr lang="en-US" dirty="0" smtClean="0">
                <a:latin typeface="Constantia" pitchFamily="18" charset="0"/>
              </a:rPr>
              <a:t> </a:t>
            </a:r>
            <a:r>
              <a:rPr lang="en-US" dirty="0" err="1" smtClean="0">
                <a:latin typeface="Constantia" pitchFamily="18" charset="0"/>
              </a:rPr>
              <a:t>kejang</a:t>
            </a:r>
            <a:r>
              <a:rPr lang="en-US" dirty="0" smtClean="0">
                <a:latin typeface="Constantia" pitchFamily="18" charset="0"/>
              </a:rPr>
              <a:t> </a:t>
            </a:r>
            <a:r>
              <a:rPr lang="en-US" dirty="0" err="1" smtClean="0">
                <a:latin typeface="Constantia" pitchFamily="18" charset="0"/>
              </a:rPr>
              <a:t>kejang</a:t>
            </a:r>
            <a:endParaRPr lang="en-US" dirty="0" smtClean="0">
              <a:latin typeface="Constantia" pitchFamily="18" charset="0"/>
            </a:endParaRPr>
          </a:p>
          <a:p>
            <a:pPr lvl="1" eaLnBrk="1" hangingPunct="1">
              <a:lnSpc>
                <a:spcPct val="90000"/>
              </a:lnSpc>
              <a:buClr>
                <a:srgbClr val="00FF00"/>
              </a:buClr>
            </a:pPr>
            <a:r>
              <a:rPr lang="en-US" dirty="0" err="1" smtClean="0">
                <a:latin typeface="Constantia" pitchFamily="18" charset="0"/>
              </a:rPr>
              <a:t>Kejang</a:t>
            </a:r>
            <a:r>
              <a:rPr lang="en-US" dirty="0" smtClean="0">
                <a:latin typeface="Constantia" pitchFamily="18" charset="0"/>
              </a:rPr>
              <a:t> </a:t>
            </a:r>
            <a:r>
              <a:rPr lang="en-US" dirty="0" err="1" smtClean="0">
                <a:latin typeface="Constantia" pitchFamily="18" charset="0"/>
              </a:rPr>
              <a:t>demam</a:t>
            </a:r>
            <a:r>
              <a:rPr lang="en-US" dirty="0" smtClean="0">
                <a:latin typeface="Constantia" pitchFamily="18" charset="0"/>
              </a:rPr>
              <a:t> </a:t>
            </a:r>
            <a:r>
              <a:rPr lang="en-US" dirty="0" err="1" smtClean="0">
                <a:latin typeface="Constantia" pitchFamily="18" charset="0"/>
              </a:rPr>
              <a:t>kompleks</a:t>
            </a:r>
            <a:endParaRPr lang="en-US" dirty="0" smtClean="0">
              <a:latin typeface="Constantia" pitchFamily="18" charset="0"/>
            </a:endParaRPr>
          </a:p>
          <a:p>
            <a:pPr lvl="1" eaLnBrk="1" hangingPunct="1">
              <a:lnSpc>
                <a:spcPct val="90000"/>
              </a:lnSpc>
              <a:buClr>
                <a:srgbClr val="00FF00"/>
              </a:buClr>
            </a:pPr>
            <a:r>
              <a:rPr lang="en-US" dirty="0" err="1" smtClean="0">
                <a:latin typeface="Constantia" pitchFamily="18" charset="0"/>
              </a:rPr>
              <a:t>Riwayat</a:t>
            </a:r>
            <a:r>
              <a:rPr lang="en-US" dirty="0" smtClean="0">
                <a:latin typeface="Constantia" pitchFamily="18" charset="0"/>
              </a:rPr>
              <a:t> </a:t>
            </a:r>
            <a:r>
              <a:rPr lang="en-US" dirty="0" err="1" smtClean="0">
                <a:latin typeface="Constantia" pitchFamily="18" charset="0"/>
              </a:rPr>
              <a:t>epilepsi</a:t>
            </a:r>
            <a:r>
              <a:rPr lang="en-US" dirty="0" smtClean="0">
                <a:latin typeface="Constantia" pitchFamily="18" charset="0"/>
              </a:rPr>
              <a:t> pd OT/</a:t>
            </a:r>
            <a:r>
              <a:rPr lang="en-US" dirty="0" err="1" smtClean="0">
                <a:latin typeface="Constantia" pitchFamily="18" charset="0"/>
              </a:rPr>
              <a:t>saudara</a:t>
            </a:r>
            <a:r>
              <a:rPr lang="en-US" dirty="0" smtClean="0">
                <a:latin typeface="Constantia" pitchFamily="18" charset="0"/>
              </a:rPr>
              <a:t> </a:t>
            </a:r>
            <a:r>
              <a:rPr lang="en-US" dirty="0" err="1" smtClean="0">
                <a:latin typeface="Constantia" pitchFamily="18" charset="0"/>
              </a:rPr>
              <a:t>kandung</a:t>
            </a:r>
            <a:r>
              <a:rPr lang="en-US" dirty="0" smtClean="0">
                <a:latin typeface="Constantia" pitchFamily="18" charset="0"/>
              </a:rPr>
              <a:t> , </a:t>
            </a:r>
            <a:r>
              <a:rPr lang="en-US" dirty="0" err="1" smtClean="0">
                <a:latin typeface="Constantia" pitchFamily="18" charset="0"/>
              </a:rPr>
              <a:t>mungkin</a:t>
            </a:r>
            <a:r>
              <a:rPr lang="en-US" dirty="0" smtClean="0">
                <a:latin typeface="Constantia" pitchFamily="18" charset="0"/>
              </a:rPr>
              <a:t> </a:t>
            </a:r>
            <a:r>
              <a:rPr lang="en-US" dirty="0" err="1" smtClean="0">
                <a:latin typeface="Constantia" pitchFamily="18" charset="0"/>
              </a:rPr>
              <a:t>berhubungan</a:t>
            </a:r>
            <a:r>
              <a:rPr lang="en-US" dirty="0" smtClean="0">
                <a:latin typeface="Constantia" pitchFamily="18" charset="0"/>
              </a:rPr>
              <a:t> </a:t>
            </a:r>
            <a:r>
              <a:rPr lang="en-US" dirty="0" err="1" smtClean="0">
                <a:latin typeface="Constantia" pitchFamily="18" charset="0"/>
              </a:rPr>
              <a:t>dengan</a:t>
            </a:r>
            <a:r>
              <a:rPr lang="en-US" dirty="0" smtClean="0">
                <a:latin typeface="Constantia" pitchFamily="18" charset="0"/>
              </a:rPr>
              <a:t> GEFS+                                                                                                                                                                         </a:t>
            </a:r>
          </a:p>
          <a:p>
            <a:pPr lvl="1" eaLnBrk="1" hangingPunct="1">
              <a:lnSpc>
                <a:spcPct val="90000"/>
              </a:lnSpc>
              <a:buClr>
                <a:srgbClr val="00FF00"/>
              </a:buClr>
            </a:pPr>
            <a:r>
              <a:rPr lang="en-US" dirty="0" smtClean="0">
                <a:latin typeface="Constantia" pitchFamily="18" charset="0"/>
              </a:rPr>
              <a:t>FS+</a:t>
            </a:r>
          </a:p>
          <a:p>
            <a:pPr lvl="1" eaLnBrk="1" hangingPunct="1">
              <a:lnSpc>
                <a:spcPct val="90000"/>
              </a:lnSpc>
              <a:buClr>
                <a:srgbClr val="00FF00"/>
              </a:buClr>
            </a:pPr>
            <a:r>
              <a:rPr lang="en-US" dirty="0" err="1" smtClean="0">
                <a:latin typeface="Constantia" pitchFamily="18" charset="0"/>
              </a:rPr>
              <a:t>Riwayat</a:t>
            </a:r>
            <a:r>
              <a:rPr lang="en-US" dirty="0" smtClean="0">
                <a:latin typeface="Constantia" pitchFamily="18" charset="0"/>
              </a:rPr>
              <a:t>  KD yang </a:t>
            </a:r>
            <a:r>
              <a:rPr lang="en-US" dirty="0" err="1" smtClean="0">
                <a:latin typeface="Constantia" pitchFamily="18" charset="0"/>
              </a:rPr>
              <a:t>sangat</a:t>
            </a:r>
            <a:r>
              <a:rPr lang="en-US" dirty="0" smtClean="0">
                <a:latin typeface="Constantia" pitchFamily="18" charset="0"/>
              </a:rPr>
              <a:t> </a:t>
            </a:r>
            <a:r>
              <a:rPr lang="en-US" dirty="0" err="1" smtClean="0">
                <a:latin typeface="Constantia" pitchFamily="18" charset="0"/>
              </a:rPr>
              <a:t>sering</a:t>
            </a:r>
            <a:r>
              <a:rPr lang="en-US" dirty="0" smtClean="0">
                <a:latin typeface="Constantia" pitchFamily="18" charset="0"/>
              </a:rPr>
              <a:t> </a:t>
            </a:r>
            <a:r>
              <a:rPr lang="en-US" dirty="0" err="1" smtClean="0">
                <a:latin typeface="Constantia" pitchFamily="18" charset="0"/>
              </a:rPr>
              <a:t>berulang</a:t>
            </a:r>
            <a:endParaRPr lang="en-US" dirty="0" smtClean="0">
              <a:latin typeface="Constantia" pitchFamily="18" charset="0"/>
            </a:endParaRPr>
          </a:p>
          <a:p>
            <a:pPr lvl="1" eaLnBrk="1" hangingPunct="1">
              <a:lnSpc>
                <a:spcPct val="90000"/>
              </a:lnSpc>
              <a:buClr>
                <a:srgbClr val="00FF00"/>
              </a:buClr>
              <a:buFont typeface="Wingdings 2" pitchFamily="18" charset="2"/>
              <a:buNone/>
            </a:pPr>
            <a:r>
              <a:rPr lang="en-US" dirty="0" err="1" smtClean="0">
                <a:latin typeface="Constantia" pitchFamily="18" charset="0"/>
              </a:rPr>
              <a:t>Tanpa</a:t>
            </a:r>
            <a:r>
              <a:rPr lang="en-US" dirty="0" smtClean="0">
                <a:latin typeface="Constantia" pitchFamily="18" charset="0"/>
              </a:rPr>
              <a:t> f </a:t>
            </a:r>
            <a:r>
              <a:rPr lang="en-US" dirty="0" err="1" smtClean="0">
                <a:latin typeface="Constantia" pitchFamily="18" charset="0"/>
              </a:rPr>
              <a:t>risiko</a:t>
            </a:r>
            <a:r>
              <a:rPr lang="en-US" dirty="0" smtClean="0">
                <a:latin typeface="Constantia" pitchFamily="18" charset="0"/>
              </a:rPr>
              <a:t> </a:t>
            </a:r>
            <a:r>
              <a:rPr lang="en-US" dirty="0" err="1" smtClean="0">
                <a:latin typeface="Constantia" pitchFamily="18" charset="0"/>
              </a:rPr>
              <a:t>epilepsi</a:t>
            </a:r>
            <a:r>
              <a:rPr lang="en-US" dirty="0" smtClean="0">
                <a:latin typeface="Constantia" pitchFamily="18" charset="0"/>
              </a:rPr>
              <a:t> 2%, 1 f </a:t>
            </a:r>
            <a:r>
              <a:rPr lang="en-US" dirty="0" err="1" smtClean="0">
                <a:latin typeface="Constantia" pitchFamily="18" charset="0"/>
              </a:rPr>
              <a:t>risiko</a:t>
            </a:r>
            <a:r>
              <a:rPr lang="en-US" dirty="0" smtClean="0">
                <a:latin typeface="Constantia" pitchFamily="18" charset="0"/>
              </a:rPr>
              <a:t> 3%, 2 </a:t>
            </a:r>
            <a:r>
              <a:rPr lang="en-US" dirty="0" err="1" smtClean="0">
                <a:latin typeface="Constantia" pitchFamily="18" charset="0"/>
              </a:rPr>
              <a:t>atau</a:t>
            </a:r>
            <a:r>
              <a:rPr lang="en-US" dirty="0" smtClean="0">
                <a:latin typeface="Constantia" pitchFamily="18" charset="0"/>
              </a:rPr>
              <a:t> 3 f </a:t>
            </a:r>
            <a:r>
              <a:rPr lang="en-US" dirty="0" err="1" smtClean="0">
                <a:latin typeface="Constantia" pitchFamily="18" charset="0"/>
              </a:rPr>
              <a:t>risiko</a:t>
            </a:r>
            <a:r>
              <a:rPr lang="en-US" dirty="0" smtClean="0">
                <a:latin typeface="Constantia" pitchFamily="18" charset="0"/>
              </a:rPr>
              <a:t> 13%</a:t>
            </a:r>
            <a:r>
              <a:rPr lang="en-US" sz="1600" i="1" dirty="0" smtClean="0">
                <a:solidFill>
                  <a:srgbClr val="00FF00"/>
                </a:solidFill>
                <a:latin typeface="Constantia" pitchFamily="18" charset="0"/>
              </a:rPr>
              <a:t>   (Nelson </a:t>
            </a:r>
            <a:r>
              <a:rPr lang="en-US" sz="1600" i="1" dirty="0" err="1" smtClean="0">
                <a:solidFill>
                  <a:srgbClr val="00FF00"/>
                </a:solidFill>
                <a:latin typeface="Constantia" pitchFamily="18" charset="0"/>
              </a:rPr>
              <a:t>dan</a:t>
            </a:r>
            <a:r>
              <a:rPr lang="en-US" sz="1600" i="1" dirty="0" smtClean="0">
                <a:solidFill>
                  <a:srgbClr val="00FF00"/>
                </a:solidFill>
                <a:latin typeface="Constantia" pitchFamily="18" charset="0"/>
              </a:rPr>
              <a:t> </a:t>
            </a:r>
            <a:r>
              <a:rPr lang="en-US" sz="1600" i="1" dirty="0" err="1" smtClean="0">
                <a:solidFill>
                  <a:srgbClr val="00FF00"/>
                </a:solidFill>
                <a:latin typeface="Constantia" pitchFamily="18" charset="0"/>
              </a:rPr>
              <a:t>Ellenberg</a:t>
            </a:r>
            <a:r>
              <a:rPr lang="en-US" sz="1600" i="1" dirty="0" smtClean="0">
                <a:solidFill>
                  <a:srgbClr val="00FF00"/>
                </a:solidFill>
                <a:latin typeface="Constantia" pitchFamily="18" charset="0"/>
              </a:rPr>
              <a:t>, 1976) </a:t>
            </a:r>
            <a:endParaRPr lang="en-US" sz="1600" dirty="0" smtClean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Content Placeholder 2"/>
          <p:cNvSpPr>
            <a:spLocks noGrp="1"/>
          </p:cNvSpPr>
          <p:nvPr>
            <p:ph idx="1"/>
          </p:nvPr>
        </p:nvSpPr>
        <p:spPr>
          <a:xfrm>
            <a:off x="685800" y="392113"/>
            <a:ext cx="7772400" cy="5780087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endParaRPr lang="en-US" sz="3200" b="1" dirty="0" smtClean="0"/>
          </a:p>
          <a:p>
            <a:pPr eaLnBrk="1" hangingPunct="1">
              <a:buFont typeface="Wingdings 2" pitchFamily="18" charset="2"/>
              <a:buNone/>
            </a:pPr>
            <a:r>
              <a:rPr lang="en-US" sz="4000" b="1" dirty="0" err="1" smtClean="0"/>
              <a:t>Edukasi</a:t>
            </a:r>
            <a:r>
              <a:rPr lang="en-US" sz="4000" b="1" dirty="0" smtClean="0"/>
              <a:t>  </a:t>
            </a:r>
            <a:r>
              <a:rPr lang="en-US" sz="4000" b="1" dirty="0" err="1" smtClean="0"/>
              <a:t>pada</a:t>
            </a:r>
            <a:r>
              <a:rPr lang="en-US" sz="4000" b="1" dirty="0" smtClean="0"/>
              <a:t>  </a:t>
            </a:r>
            <a:r>
              <a:rPr lang="en-US" sz="4000" b="1" dirty="0" err="1" smtClean="0"/>
              <a:t>orang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tua</a:t>
            </a:r>
            <a:r>
              <a:rPr lang="en-US" sz="4000" b="1" dirty="0" smtClean="0"/>
              <a:t> :</a:t>
            </a:r>
          </a:p>
          <a:p>
            <a:pPr eaLnBrk="1" hangingPunct="1">
              <a:buFont typeface="Wingdings 2" pitchFamily="18" charset="2"/>
              <a:buNone/>
            </a:pPr>
            <a:endParaRPr lang="en-US" dirty="0" smtClean="0"/>
          </a:p>
          <a:p>
            <a:pPr eaLnBrk="1" hangingPunct="1"/>
            <a:r>
              <a:rPr lang="en-US" dirty="0" err="1" smtClean="0"/>
              <a:t>Meyakinkan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kejang</a:t>
            </a:r>
            <a:r>
              <a:rPr lang="en-US" dirty="0" smtClean="0"/>
              <a:t> </a:t>
            </a:r>
            <a:r>
              <a:rPr lang="en-US" dirty="0" err="1" smtClean="0"/>
              <a:t>demam</a:t>
            </a:r>
            <a:r>
              <a:rPr lang="en-US" dirty="0" smtClean="0"/>
              <a:t> </a:t>
            </a:r>
            <a:r>
              <a:rPr lang="en-US" dirty="0" err="1" smtClean="0"/>
              <a:t>umumnya</a:t>
            </a:r>
            <a:r>
              <a:rPr lang="en-US" dirty="0" smtClean="0"/>
              <a:t> </a:t>
            </a:r>
            <a:r>
              <a:rPr lang="en-US" b="1" i="1" dirty="0" smtClean="0"/>
              <a:t>benign</a:t>
            </a:r>
            <a:endParaRPr lang="en-US" b="1" dirty="0" smtClean="0"/>
          </a:p>
          <a:p>
            <a:pPr eaLnBrk="1" hangingPunct="1"/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penanganan</a:t>
            </a:r>
            <a:r>
              <a:rPr lang="en-US" dirty="0" smtClean="0"/>
              <a:t> </a:t>
            </a:r>
            <a:r>
              <a:rPr lang="en-US" dirty="0" err="1" smtClean="0"/>
              <a:t>kejang</a:t>
            </a:r>
            <a:endParaRPr lang="en-US" dirty="0" smtClean="0"/>
          </a:p>
          <a:p>
            <a:pPr eaLnBrk="1" hangingPunct="1"/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kemungkinan</a:t>
            </a:r>
            <a:r>
              <a:rPr lang="en-US" dirty="0" smtClean="0"/>
              <a:t> </a:t>
            </a:r>
            <a:r>
              <a:rPr lang="en-US" dirty="0" err="1" smtClean="0"/>
              <a:t>kejang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endParaRPr lang="en-US" dirty="0" smtClean="0"/>
          </a:p>
          <a:p>
            <a:pPr eaLnBrk="1" hangingPunct="1"/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terapi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mengurangi</a:t>
            </a:r>
            <a:r>
              <a:rPr lang="en-US" dirty="0" smtClean="0"/>
              <a:t> </a:t>
            </a:r>
            <a:r>
              <a:rPr lang="en-US" dirty="0" err="1" smtClean="0"/>
              <a:t>kejadian</a:t>
            </a:r>
            <a:r>
              <a:rPr lang="en-US" dirty="0" smtClean="0"/>
              <a:t> </a:t>
            </a:r>
            <a:r>
              <a:rPr lang="en-US" dirty="0" err="1" smtClean="0"/>
              <a:t>epilepsi</a:t>
            </a:r>
            <a:endParaRPr lang="en-US" dirty="0" smtClean="0"/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b="1" dirty="0" smtClean="0"/>
              <a:t>MEMBEDAKAN KEJANG DAN BUKAN KEJANG </a:t>
            </a:r>
          </a:p>
        </p:txBody>
      </p:sp>
      <p:graphicFrame>
        <p:nvGraphicFramePr>
          <p:cNvPr id="295939" name="Group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611688"/>
        </p:xfrm>
        <a:graphic>
          <a:graphicData uri="http://schemas.openxmlformats.org/drawingml/2006/table">
            <a:tbl>
              <a:tblPr/>
              <a:tblGrid>
                <a:gridCol w="2743200"/>
                <a:gridCol w="2743200"/>
                <a:gridCol w="2743200"/>
              </a:tblGrid>
              <a:tr h="10636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KEJANG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	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BUKAN KEJANG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480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Onset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Kesadaran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Gerakan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ekstremits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Sianosis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Gerakan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abn.mata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Lama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serangan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Lidah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tergigit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/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luka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lain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Dpt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diprovokasi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Ictal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EEG abnormal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tiba-tiba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terganggu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sinkron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sering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selalu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detik-menit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sering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Jarang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selalu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gradual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tidak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terganggu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asinkron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jarang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jarang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beberapa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menit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Sangat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jarang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Hampir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selalu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Hampir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tidak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pernah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5" y="-214313"/>
            <a:ext cx="8229600" cy="1139826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  <a:latin typeface="Constantia" pitchFamily="18" charset="0"/>
              </a:rPr>
              <a:t>Tip</a:t>
            </a:r>
            <a:r>
              <a:rPr lang="en-US" altLang="en-US" dirty="0" smtClean="0">
                <a:solidFill>
                  <a:schemeClr val="tx1"/>
                </a:solidFill>
                <a:latin typeface="Constantia" pitchFamily="18" charset="0"/>
              </a:rPr>
              <a:t>’</a:t>
            </a:r>
            <a:r>
              <a:rPr lang="en-US" dirty="0" smtClean="0">
                <a:solidFill>
                  <a:schemeClr val="tx1"/>
                </a:solidFill>
                <a:latin typeface="Constantia" pitchFamily="18" charset="0"/>
              </a:rPr>
              <a:t>s </a:t>
            </a:r>
            <a:r>
              <a:rPr lang="en-US" dirty="0" err="1" smtClean="0">
                <a:solidFill>
                  <a:schemeClr val="tx1"/>
                </a:solidFill>
                <a:latin typeface="Constantia" pitchFamily="18" charset="0"/>
              </a:rPr>
              <a:t>untuk</a:t>
            </a:r>
            <a:r>
              <a:rPr lang="en-US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onstantia" pitchFamily="18" charset="0"/>
              </a:rPr>
              <a:t>orang</a:t>
            </a:r>
            <a:r>
              <a:rPr lang="en-US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onstantia" pitchFamily="18" charset="0"/>
              </a:rPr>
              <a:t>tua</a:t>
            </a:r>
            <a:endParaRPr lang="en-US" dirty="0" smtClean="0">
              <a:solidFill>
                <a:schemeClr val="tx1"/>
              </a:solidFill>
              <a:latin typeface="Constantia" pitchFamily="18" charset="0"/>
            </a:endParaRPr>
          </a:p>
        </p:txBody>
      </p:sp>
      <p:sp>
        <p:nvSpPr>
          <p:cNvPr id="3482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752600"/>
            <a:ext cx="9144000" cy="4627563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3200" dirty="0" err="1" smtClean="0"/>
              <a:t>Orangtua</a:t>
            </a:r>
            <a:r>
              <a:rPr lang="en-US" sz="3200" dirty="0" smtClean="0"/>
              <a:t> </a:t>
            </a:r>
            <a:r>
              <a:rPr lang="en-US" sz="3200" dirty="0" err="1" smtClean="0"/>
              <a:t>harus</a:t>
            </a:r>
            <a:r>
              <a:rPr lang="en-US" sz="3200" dirty="0" smtClean="0"/>
              <a:t> </a:t>
            </a:r>
            <a:r>
              <a:rPr lang="en-US" sz="3200" dirty="0" err="1" smtClean="0"/>
              <a:t>mengetahui</a:t>
            </a:r>
            <a:r>
              <a:rPr lang="en-US" sz="3200" dirty="0" smtClean="0"/>
              <a:t> </a:t>
            </a:r>
            <a:r>
              <a:rPr lang="en-US" sz="3200" dirty="0" err="1" smtClean="0"/>
              <a:t>pada</a:t>
            </a:r>
            <a:r>
              <a:rPr lang="en-US" sz="3200" dirty="0" smtClean="0"/>
              <a:t> </a:t>
            </a:r>
            <a:r>
              <a:rPr lang="en-US" sz="3200" dirty="0" err="1" smtClean="0"/>
              <a:t>suhu</a:t>
            </a:r>
            <a:r>
              <a:rPr lang="en-US" sz="3200" dirty="0" smtClean="0"/>
              <a:t> </a:t>
            </a:r>
            <a:r>
              <a:rPr lang="en-US" sz="3200" dirty="0" err="1" smtClean="0"/>
              <a:t>berapa</a:t>
            </a:r>
            <a:r>
              <a:rPr lang="en-US" sz="3200" dirty="0" smtClean="0"/>
              <a:t> </a:t>
            </a:r>
            <a:r>
              <a:rPr lang="en-US" sz="3200" dirty="0" err="1" smtClean="0"/>
              <a:t>anak</a:t>
            </a:r>
            <a:r>
              <a:rPr lang="en-US" sz="3200" dirty="0" smtClean="0"/>
              <a:t> </a:t>
            </a:r>
            <a:r>
              <a:rPr lang="en-US" sz="3200" dirty="0" err="1" smtClean="0"/>
              <a:t>mengalami</a:t>
            </a:r>
            <a:r>
              <a:rPr lang="en-US" sz="3200" dirty="0" smtClean="0"/>
              <a:t> </a:t>
            </a:r>
            <a:r>
              <a:rPr lang="en-US" sz="3200" dirty="0" err="1" smtClean="0"/>
              <a:t>kejang</a:t>
            </a:r>
            <a:endParaRPr lang="en-US" sz="3200" dirty="0" smtClean="0"/>
          </a:p>
          <a:p>
            <a:pPr eaLnBrk="1" hangingPunct="1">
              <a:lnSpc>
                <a:spcPct val="90000"/>
              </a:lnSpc>
            </a:pPr>
            <a:endParaRPr lang="en-US" sz="3200" dirty="0" smtClean="0"/>
          </a:p>
          <a:p>
            <a:pPr eaLnBrk="1" hangingPunct="1">
              <a:lnSpc>
                <a:spcPct val="90000"/>
              </a:lnSpc>
            </a:pPr>
            <a:r>
              <a:rPr lang="en-US" sz="3200" dirty="0" err="1" smtClean="0"/>
              <a:t>Sediakan</a:t>
            </a:r>
            <a:r>
              <a:rPr lang="en-US" sz="3200" dirty="0" smtClean="0"/>
              <a:t> </a:t>
            </a:r>
            <a:r>
              <a:rPr lang="en-US" sz="3200" dirty="0" err="1" smtClean="0"/>
              <a:t>termometer</a:t>
            </a:r>
            <a:r>
              <a:rPr lang="en-US" sz="3200" dirty="0" smtClean="0"/>
              <a:t> – </a:t>
            </a:r>
            <a:r>
              <a:rPr lang="en-US" sz="3200" dirty="0" err="1" smtClean="0"/>
              <a:t>ukur</a:t>
            </a:r>
            <a:r>
              <a:rPr lang="en-US" sz="3200" dirty="0" smtClean="0"/>
              <a:t> </a:t>
            </a:r>
            <a:r>
              <a:rPr lang="en-US" sz="3200" dirty="0" err="1" smtClean="0"/>
              <a:t>suhu</a:t>
            </a:r>
            <a:r>
              <a:rPr lang="en-US" sz="3200" dirty="0" smtClean="0"/>
              <a:t> </a:t>
            </a:r>
            <a:r>
              <a:rPr lang="en-US" sz="3200" dirty="0" err="1" smtClean="0"/>
              <a:t>tubuh</a:t>
            </a:r>
            <a:r>
              <a:rPr lang="en-US" sz="3200" dirty="0" smtClean="0"/>
              <a:t> </a:t>
            </a:r>
            <a:r>
              <a:rPr lang="en-US" sz="3200" dirty="0" err="1" smtClean="0"/>
              <a:t>setiap</a:t>
            </a:r>
            <a:r>
              <a:rPr lang="en-US" sz="3200" dirty="0" smtClean="0"/>
              <a:t> </a:t>
            </a:r>
            <a:r>
              <a:rPr lang="en-US" sz="3200" dirty="0" err="1" smtClean="0"/>
              <a:t>anak</a:t>
            </a:r>
            <a:r>
              <a:rPr lang="en-US" sz="3200" dirty="0" smtClean="0"/>
              <a:t> </a:t>
            </a:r>
            <a:r>
              <a:rPr lang="en-US" sz="3200" dirty="0" err="1" smtClean="0"/>
              <a:t>demam</a:t>
            </a:r>
            <a:endParaRPr lang="en-US" sz="3200" dirty="0" smtClean="0"/>
          </a:p>
          <a:p>
            <a:pPr eaLnBrk="1" hangingPunct="1">
              <a:lnSpc>
                <a:spcPct val="90000"/>
              </a:lnSpc>
            </a:pPr>
            <a:endParaRPr lang="en-US" sz="3200" dirty="0" smtClean="0"/>
          </a:p>
          <a:p>
            <a:pPr eaLnBrk="1" hangingPunct="1">
              <a:lnSpc>
                <a:spcPct val="90000"/>
              </a:lnSpc>
            </a:pPr>
            <a:r>
              <a:rPr lang="en-US" sz="3200" dirty="0" err="1" smtClean="0"/>
              <a:t>Sediakan</a:t>
            </a:r>
            <a:r>
              <a:rPr lang="en-US" sz="3200" dirty="0" smtClean="0"/>
              <a:t> diazepam oral (</a:t>
            </a:r>
            <a:r>
              <a:rPr lang="en-US" sz="3200" dirty="0" err="1" smtClean="0"/>
              <a:t>puyer</a:t>
            </a:r>
            <a:r>
              <a:rPr lang="en-US" sz="3200" dirty="0" smtClean="0"/>
              <a:t>, </a:t>
            </a:r>
            <a:r>
              <a:rPr lang="en-US" sz="3200" dirty="0" err="1" smtClean="0"/>
              <a:t>sirup</a:t>
            </a:r>
            <a:r>
              <a:rPr lang="en-US" sz="3200" dirty="0" smtClean="0"/>
              <a:t>). </a:t>
            </a:r>
            <a:r>
              <a:rPr lang="en-US" sz="3200" dirty="0" err="1" smtClean="0"/>
              <a:t>Berikan</a:t>
            </a:r>
            <a:r>
              <a:rPr lang="en-US" sz="3200" dirty="0" smtClean="0"/>
              <a:t> </a:t>
            </a:r>
            <a:r>
              <a:rPr lang="en-US" sz="3200" dirty="0" err="1" smtClean="0"/>
              <a:t>pada</a:t>
            </a:r>
            <a:r>
              <a:rPr lang="en-US" sz="3200" dirty="0" smtClean="0"/>
              <a:t> </a:t>
            </a:r>
            <a:r>
              <a:rPr lang="en-US" sz="3200" dirty="0" err="1" smtClean="0"/>
              <a:t>suhu</a:t>
            </a:r>
            <a:r>
              <a:rPr lang="en-US" sz="3200" dirty="0" smtClean="0"/>
              <a:t> </a:t>
            </a:r>
            <a:r>
              <a:rPr lang="en-US" sz="3200" dirty="0" err="1" smtClean="0"/>
              <a:t>di</a:t>
            </a:r>
            <a:r>
              <a:rPr lang="en-US" sz="3200" dirty="0" smtClean="0"/>
              <a:t> </a:t>
            </a:r>
            <a:r>
              <a:rPr lang="en-US" sz="3200" dirty="0" err="1" smtClean="0"/>
              <a:t>atas</a:t>
            </a:r>
            <a:r>
              <a:rPr lang="en-US" sz="3200" dirty="0" smtClean="0"/>
              <a:t> 38,5</a:t>
            </a:r>
            <a:r>
              <a:rPr lang="en-US" sz="3200" baseline="30000" dirty="0" smtClean="0"/>
              <a:t>o</a:t>
            </a:r>
            <a:r>
              <a:rPr lang="en-US" sz="3200" dirty="0" smtClean="0"/>
              <a:t>C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5" y="-214313"/>
            <a:ext cx="8229600" cy="1139826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chemeClr val="tx1"/>
                </a:solidFill>
                <a:latin typeface="+mn-lt"/>
              </a:rPr>
              <a:t>Tip</a:t>
            </a:r>
            <a:r>
              <a:rPr lang="en-US" altLang="en-US" b="1" dirty="0" smtClean="0">
                <a:solidFill>
                  <a:schemeClr val="tx1"/>
                </a:solidFill>
                <a:latin typeface="+mn-lt"/>
              </a:rPr>
              <a:t>’</a:t>
            </a:r>
            <a:r>
              <a:rPr lang="en-US" b="1" dirty="0" smtClean="0">
                <a:solidFill>
                  <a:schemeClr val="tx1"/>
                </a:solidFill>
                <a:latin typeface="+mn-lt"/>
              </a:rPr>
              <a:t>s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</a:rPr>
              <a:t>untuk</a:t>
            </a:r>
            <a:r>
              <a:rPr lang="en-US" b="1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</a:rPr>
              <a:t>orang</a:t>
            </a:r>
            <a:r>
              <a:rPr lang="en-US" b="1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</a:rPr>
              <a:t>tua</a:t>
            </a:r>
            <a:endParaRPr lang="en-US" b="1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482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95400"/>
            <a:ext cx="9144000" cy="5084763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3200" dirty="0" err="1" smtClean="0"/>
              <a:t>Sediakan</a:t>
            </a:r>
            <a:r>
              <a:rPr lang="en-US" sz="3200" dirty="0" smtClean="0"/>
              <a:t> diazepam </a:t>
            </a:r>
            <a:r>
              <a:rPr lang="en-US" sz="3200" dirty="0" err="1" smtClean="0"/>
              <a:t>rektal</a:t>
            </a:r>
            <a:r>
              <a:rPr lang="en-US" sz="3200" dirty="0" smtClean="0"/>
              <a:t>. </a:t>
            </a:r>
            <a:r>
              <a:rPr lang="en-US" sz="3200" dirty="0" err="1" smtClean="0"/>
              <a:t>Berikan</a:t>
            </a:r>
            <a:r>
              <a:rPr lang="en-US" sz="3200" dirty="0" smtClean="0"/>
              <a:t> </a:t>
            </a:r>
            <a:r>
              <a:rPr lang="en-US" sz="3200" dirty="0" err="1" smtClean="0"/>
              <a:t>bila</a:t>
            </a:r>
            <a:r>
              <a:rPr lang="en-US" sz="3200" dirty="0" smtClean="0"/>
              <a:t> </a:t>
            </a:r>
            <a:r>
              <a:rPr lang="en-US" sz="3200" dirty="0" err="1" smtClean="0"/>
              <a:t>suhu</a:t>
            </a:r>
            <a:r>
              <a:rPr lang="en-US" sz="3200" dirty="0" smtClean="0"/>
              <a:t> &gt; 39</a:t>
            </a:r>
            <a:r>
              <a:rPr lang="en-US" sz="3200" baseline="30000" dirty="0" smtClean="0"/>
              <a:t>o</a:t>
            </a:r>
            <a:r>
              <a:rPr lang="en-US" sz="3200" dirty="0" smtClean="0"/>
              <a:t>C </a:t>
            </a:r>
            <a:r>
              <a:rPr lang="en-US" sz="3200" dirty="0" err="1" smtClean="0"/>
              <a:t>atau</a:t>
            </a:r>
            <a:r>
              <a:rPr lang="en-US" sz="3200" dirty="0" smtClean="0"/>
              <a:t> </a:t>
            </a:r>
            <a:r>
              <a:rPr lang="en-US" sz="3200" dirty="0" err="1" smtClean="0"/>
              <a:t>anak</a:t>
            </a:r>
            <a:r>
              <a:rPr lang="en-US" sz="3200" dirty="0" smtClean="0"/>
              <a:t> </a:t>
            </a:r>
            <a:r>
              <a:rPr lang="en-US" sz="3200" dirty="0" err="1" smtClean="0"/>
              <a:t>kejang</a:t>
            </a:r>
            <a:endParaRPr lang="en-US" sz="3200" dirty="0" smtClean="0"/>
          </a:p>
          <a:p>
            <a:pPr eaLnBrk="1" hangingPunct="1">
              <a:lnSpc>
                <a:spcPct val="90000"/>
              </a:lnSpc>
            </a:pPr>
            <a:r>
              <a:rPr lang="en-US" sz="3200" dirty="0" err="1" smtClean="0"/>
              <a:t>Bila</a:t>
            </a:r>
            <a:r>
              <a:rPr lang="en-US" sz="3200" dirty="0" smtClean="0"/>
              <a:t> </a:t>
            </a:r>
            <a:r>
              <a:rPr lang="en-US" sz="3200" dirty="0" err="1" smtClean="0"/>
              <a:t>anak</a:t>
            </a:r>
            <a:r>
              <a:rPr lang="en-US" sz="3200" dirty="0" smtClean="0"/>
              <a:t> </a:t>
            </a:r>
            <a:r>
              <a:rPr lang="en-US" sz="3200" dirty="0" err="1" smtClean="0"/>
              <a:t>kejang</a:t>
            </a:r>
            <a:r>
              <a:rPr lang="en-US" sz="3200" dirty="0" smtClean="0"/>
              <a:t>: </a:t>
            </a:r>
            <a:r>
              <a:rPr lang="en-US" sz="3200" dirty="0" err="1" smtClean="0"/>
              <a:t>Tetap</a:t>
            </a:r>
            <a:r>
              <a:rPr lang="en-US" sz="3200" dirty="0" smtClean="0"/>
              <a:t> </a:t>
            </a:r>
            <a:r>
              <a:rPr lang="en-US" sz="3200" dirty="0" err="1" smtClean="0"/>
              <a:t>tenang</a:t>
            </a:r>
            <a:r>
              <a:rPr lang="en-US" sz="3200" dirty="0" smtClean="0"/>
              <a:t>, </a:t>
            </a:r>
            <a:r>
              <a:rPr lang="en-US" sz="3200" dirty="0" err="1" smtClean="0"/>
              <a:t>miringkan</a:t>
            </a:r>
            <a:r>
              <a:rPr lang="en-US" sz="3200" dirty="0" smtClean="0"/>
              <a:t> </a:t>
            </a:r>
            <a:r>
              <a:rPr lang="en-US" sz="3200" dirty="0" err="1" smtClean="0"/>
              <a:t>posisi</a:t>
            </a:r>
            <a:r>
              <a:rPr lang="en-US" sz="3200" dirty="0" smtClean="0"/>
              <a:t> </a:t>
            </a:r>
            <a:r>
              <a:rPr lang="en-US" sz="3200" dirty="0" err="1" smtClean="0"/>
              <a:t>anak</a:t>
            </a:r>
            <a:r>
              <a:rPr lang="en-US" sz="3200" dirty="0" smtClean="0"/>
              <a:t>, </a:t>
            </a:r>
            <a:r>
              <a:rPr lang="en-US" sz="3200" dirty="0" err="1" smtClean="0"/>
              <a:t>longgarkan</a:t>
            </a:r>
            <a:r>
              <a:rPr lang="en-US" sz="3200" dirty="0" smtClean="0"/>
              <a:t> </a:t>
            </a:r>
            <a:r>
              <a:rPr lang="en-US" sz="3200" dirty="0" err="1" smtClean="0"/>
              <a:t>pakaian</a:t>
            </a:r>
            <a:r>
              <a:rPr lang="en-US" sz="3200" dirty="0" smtClean="0"/>
              <a:t>, </a:t>
            </a:r>
            <a:r>
              <a:rPr lang="en-US" sz="3200" dirty="0" err="1" smtClean="0"/>
              <a:t>perhatikan</a:t>
            </a:r>
            <a:r>
              <a:rPr lang="en-US" sz="3200" dirty="0" smtClean="0"/>
              <a:t> </a:t>
            </a:r>
            <a:r>
              <a:rPr lang="en-US" sz="3200" dirty="0" err="1" smtClean="0"/>
              <a:t>jalan</a:t>
            </a:r>
            <a:r>
              <a:rPr lang="en-US" sz="3200" dirty="0" smtClean="0"/>
              <a:t> </a:t>
            </a:r>
            <a:r>
              <a:rPr lang="en-US" sz="3200" dirty="0" err="1" smtClean="0"/>
              <a:t>napas</a:t>
            </a:r>
            <a:r>
              <a:rPr lang="en-US" sz="3200" dirty="0" smtClean="0"/>
              <a:t>, </a:t>
            </a:r>
            <a:r>
              <a:rPr lang="en-US" sz="3200" dirty="0" err="1" smtClean="0"/>
              <a:t>jangan</a:t>
            </a:r>
            <a:r>
              <a:rPr lang="en-US" sz="3200" dirty="0" smtClean="0"/>
              <a:t> </a:t>
            </a:r>
            <a:r>
              <a:rPr lang="en-US" sz="3200" dirty="0" err="1" smtClean="0"/>
              <a:t>memasukkan</a:t>
            </a:r>
            <a:r>
              <a:rPr lang="en-US" sz="3200" dirty="0" smtClean="0"/>
              <a:t> </a:t>
            </a:r>
            <a:r>
              <a:rPr lang="en-US" sz="3200" dirty="0" err="1" smtClean="0"/>
              <a:t>apapun</a:t>
            </a:r>
            <a:r>
              <a:rPr lang="en-US" sz="3200" dirty="0" smtClean="0"/>
              <a:t> </a:t>
            </a:r>
            <a:r>
              <a:rPr lang="en-US" sz="3200" dirty="0" err="1" smtClean="0"/>
              <a:t>kedalam</a:t>
            </a:r>
            <a:r>
              <a:rPr lang="en-US" sz="3200" dirty="0" smtClean="0"/>
              <a:t> </a:t>
            </a:r>
            <a:r>
              <a:rPr lang="en-US" sz="3200" dirty="0" err="1" smtClean="0"/>
              <a:t>mulut</a:t>
            </a:r>
            <a:r>
              <a:rPr lang="en-US" sz="3200" dirty="0" smtClean="0"/>
              <a:t>, </a:t>
            </a:r>
            <a:r>
              <a:rPr lang="en-US" sz="3200" dirty="0" err="1" smtClean="0"/>
              <a:t>berikan</a:t>
            </a:r>
            <a:r>
              <a:rPr lang="en-US" sz="3200" dirty="0" smtClean="0"/>
              <a:t> diazepam </a:t>
            </a:r>
            <a:r>
              <a:rPr lang="en-US" sz="3200" dirty="0" err="1" smtClean="0"/>
              <a:t>rektal</a:t>
            </a:r>
            <a:r>
              <a:rPr lang="en-US" sz="3200" dirty="0" smtClean="0"/>
              <a:t> </a:t>
            </a:r>
          </a:p>
          <a:p>
            <a:pPr>
              <a:lnSpc>
                <a:spcPct val="90000"/>
              </a:lnSpc>
            </a:pPr>
            <a:r>
              <a:rPr lang="en-US" sz="3200" dirty="0" smtClean="0"/>
              <a:t>Diazepam </a:t>
            </a:r>
            <a:r>
              <a:rPr lang="en-US" sz="3200" dirty="0" err="1" smtClean="0"/>
              <a:t>rektal</a:t>
            </a:r>
            <a:r>
              <a:rPr lang="en-US" sz="3200" dirty="0" smtClean="0"/>
              <a:t> </a:t>
            </a:r>
            <a:r>
              <a:rPr lang="en-US" sz="3200" dirty="0" err="1" smtClean="0"/>
              <a:t>hanya</a:t>
            </a:r>
            <a:r>
              <a:rPr lang="en-US" sz="3200" dirty="0" smtClean="0"/>
              <a:t> </a:t>
            </a:r>
            <a:r>
              <a:rPr lang="en-US" sz="3200" dirty="0" err="1" smtClean="0"/>
              <a:t>boleh</a:t>
            </a:r>
            <a:r>
              <a:rPr lang="en-US" sz="3200" dirty="0" smtClean="0"/>
              <a:t> 2x, </a:t>
            </a:r>
            <a:r>
              <a:rPr lang="en-US" sz="3200" dirty="0" smtClean="0">
                <a:cs typeface="Calibri"/>
              </a:rPr>
              <a:t>→ </a:t>
            </a:r>
            <a:r>
              <a:rPr lang="en-US" sz="3200" dirty="0" err="1" smtClean="0">
                <a:cs typeface="Calibri"/>
              </a:rPr>
              <a:t>ke</a:t>
            </a:r>
            <a:r>
              <a:rPr lang="en-US" sz="3200" dirty="0" smtClean="0">
                <a:cs typeface="Calibri"/>
              </a:rPr>
              <a:t> RS</a:t>
            </a:r>
            <a:endParaRPr lang="en-US" sz="3200" dirty="0" smtClean="0"/>
          </a:p>
          <a:p>
            <a:pPr eaLnBrk="1" hangingPunct="1">
              <a:lnSpc>
                <a:spcPct val="90000"/>
              </a:lnSpc>
            </a:pPr>
            <a:endParaRPr lang="en-US" sz="3200" dirty="0" smtClean="0"/>
          </a:p>
          <a:p>
            <a:pPr eaLnBrk="1" hangingPunct="1">
              <a:lnSpc>
                <a:spcPct val="90000"/>
              </a:lnSpc>
            </a:pPr>
            <a:r>
              <a:rPr lang="en-US" sz="3200" dirty="0" err="1" smtClean="0"/>
              <a:t>Temani</a:t>
            </a:r>
            <a:r>
              <a:rPr lang="en-US" sz="3200" dirty="0" smtClean="0"/>
              <a:t> </a:t>
            </a:r>
            <a:r>
              <a:rPr lang="en-US" sz="3200" dirty="0" err="1" smtClean="0"/>
              <a:t>anak</a:t>
            </a:r>
            <a:r>
              <a:rPr lang="en-US" sz="3200" dirty="0" smtClean="0"/>
              <a:t> </a:t>
            </a:r>
            <a:r>
              <a:rPr lang="en-US" sz="3200" dirty="0" err="1" smtClean="0"/>
              <a:t>sewaktu</a:t>
            </a:r>
            <a:r>
              <a:rPr lang="en-US" sz="3200" dirty="0" smtClean="0"/>
              <a:t> </a:t>
            </a:r>
            <a:r>
              <a:rPr lang="en-US" sz="3200" dirty="0" err="1" smtClean="0"/>
              <a:t>kejang</a:t>
            </a:r>
            <a:r>
              <a:rPr lang="en-US" sz="3200" dirty="0" smtClean="0"/>
              <a:t>, 10 </a:t>
            </a:r>
            <a:r>
              <a:rPr lang="en-US" sz="3200" dirty="0" err="1" smtClean="0"/>
              <a:t>menit</a:t>
            </a:r>
            <a:r>
              <a:rPr lang="en-US" sz="3200" dirty="0" smtClean="0"/>
              <a:t> </a:t>
            </a:r>
            <a:r>
              <a:rPr lang="en-US" sz="3200" dirty="0" err="1" smtClean="0"/>
              <a:t>setelah</a:t>
            </a:r>
            <a:r>
              <a:rPr lang="en-US" sz="3200" dirty="0" smtClean="0"/>
              <a:t> </a:t>
            </a:r>
            <a:r>
              <a:rPr lang="en-US" sz="3200" dirty="0" err="1" smtClean="0"/>
              <a:t>kejang</a:t>
            </a:r>
            <a:endParaRPr lang="en-US" sz="3200" dirty="0" smtClean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Content Placeholder 58369"/>
          <p:cNvSpPr>
            <a:spLocks noGrp="1"/>
          </p:cNvSpPr>
          <p:nvPr>
            <p:ph type="body" idx="1"/>
          </p:nvPr>
        </p:nvSpPr>
        <p:spPr>
          <a:xfrm>
            <a:off x="685800" y="1371600"/>
            <a:ext cx="7772400" cy="4800600"/>
          </a:xfrm>
          <a:ln/>
        </p:spPr>
        <p:txBody>
          <a:bodyPr wrap="square" lIns="91440" tIns="45720" rIns="91440" bIns="45720" anchor="t" anchorCtr="0"/>
          <a:lstStyle/>
          <a:p>
            <a:r>
              <a:rPr lang="en-US" altLang="en-US" dirty="0" err="1" smtClean="0">
                <a:latin typeface="Constantia" pitchFamily="18" charset="0"/>
                <a:ea typeface="Times New Roman" charset="0"/>
              </a:rPr>
              <a:t>Sulit</a:t>
            </a:r>
            <a:r>
              <a:rPr lang="en-US" altLang="en-US" dirty="0" smtClean="0">
                <a:latin typeface="Constantia" pitchFamily="18" charset="0"/>
                <a:ea typeface="Times New Roman" charset="0"/>
              </a:rPr>
              <a:t>/</a:t>
            </a:r>
            <a:r>
              <a:rPr lang="en-US" altLang="en-US" dirty="0" err="1" smtClean="0">
                <a:latin typeface="Constantia" pitchFamily="18" charset="0"/>
                <a:ea typeface="Times New Roman" charset="0"/>
              </a:rPr>
              <a:t>sangat</a:t>
            </a:r>
            <a:r>
              <a:rPr lang="en-US" altLang="en-US" dirty="0" smtClean="0">
                <a:latin typeface="Constantia" pitchFamily="18" charset="0"/>
                <a:ea typeface="Times New Roman" charset="0"/>
              </a:rPr>
              <a:t> </a:t>
            </a:r>
            <a:r>
              <a:rPr lang="en-US" altLang="en-US" dirty="0">
                <a:latin typeface="Constantia" pitchFamily="18" charset="0"/>
                <a:ea typeface="Times New Roman" charset="0"/>
              </a:rPr>
              <a:t>sulit.</a:t>
            </a:r>
          </a:p>
          <a:p>
            <a:r>
              <a:rPr lang="en-US" altLang="en-US" dirty="0">
                <a:latin typeface="Constantia" pitchFamily="18" charset="0"/>
                <a:ea typeface="Times New Roman" charset="0"/>
              </a:rPr>
              <a:t>Kekhawatiran orang tua sulit menerapkan rekomendasi yang dipaparkan oleh AAP (American Academy of Pediatric).</a:t>
            </a:r>
          </a:p>
          <a:p>
            <a:r>
              <a:rPr lang="en-US" altLang="en-US" dirty="0">
                <a:latin typeface="Constantia" pitchFamily="18" charset="0"/>
                <a:ea typeface="Times New Roman" charset="0"/>
              </a:rPr>
              <a:t>Profilaksis intermiten dengan diazepam</a:t>
            </a:r>
          </a:p>
          <a:p>
            <a:r>
              <a:rPr lang="en-US" altLang="en-US" dirty="0">
                <a:latin typeface="Constantia" pitchFamily="18" charset="0"/>
                <a:ea typeface="Times New Roman" charset="0"/>
              </a:rPr>
              <a:t>Profilaksis kontinyu hanya diberikan, jika :</a:t>
            </a:r>
          </a:p>
          <a:p>
            <a:pPr>
              <a:buFont typeface="Wingdings" charset="2"/>
              <a:buChar char="q"/>
            </a:pPr>
            <a:r>
              <a:rPr lang="en-US" altLang="en-US" dirty="0">
                <a:latin typeface="Constantia" pitchFamily="18" charset="0"/>
                <a:ea typeface="Times New Roman" charset="0"/>
              </a:rPr>
              <a:t> orang tua sangat khawatir</a:t>
            </a:r>
          </a:p>
          <a:p>
            <a:pPr>
              <a:buFont typeface="Wingdings" charset="2"/>
              <a:buChar char="q"/>
            </a:pPr>
            <a:r>
              <a:rPr lang="en-US" altLang="en-US" dirty="0">
                <a:latin typeface="Constantia" pitchFamily="18" charset="0"/>
                <a:ea typeface="Times New Roman" charset="0"/>
              </a:rPr>
              <a:t> Profilaksis intermiten gagal</a:t>
            </a:r>
          </a:p>
          <a:p>
            <a:pPr>
              <a:buFont typeface="Wingdings" charset="2"/>
              <a:buChar char="q"/>
            </a:pPr>
            <a:r>
              <a:rPr lang="en-US" altLang="en-US" dirty="0">
                <a:latin typeface="Constantia" pitchFamily="18" charset="0"/>
                <a:ea typeface="Times New Roman" charset="0"/>
              </a:rPr>
              <a:t> episode kejang demam sering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609600"/>
            <a:ext cx="7543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EDUKASI  UNTUK  ORANG TUA </a:t>
            </a:r>
            <a:endParaRPr lang="en-US" sz="3600" b="1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5A014A0-6C3E-4150-A206-AFD7B233503E}" type="datetime1">
              <a:rPr lang="en-US"/>
              <a:pPr>
                <a:defRPr/>
              </a:pPr>
              <a:t>7/14/2018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C8A874-44B6-4A06-BEC2-5E616AE03D41}" type="slidenum">
              <a:rPr lang="en-US"/>
              <a:pPr>
                <a:defRPr/>
              </a:pPr>
              <a:t>43</a:t>
            </a:fld>
            <a:endParaRPr lang="en-US"/>
          </a:p>
        </p:txBody>
      </p:sp>
      <p:sp>
        <p:nvSpPr>
          <p:cNvPr id="2201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295399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b="1" dirty="0" smtClean="0">
                <a:solidFill>
                  <a:schemeClr val="tx1"/>
                </a:solidFill>
              </a:rPr>
              <a:t/>
            </a:r>
            <a:br>
              <a:rPr lang="en-US" b="1" dirty="0" smtClean="0">
                <a:solidFill>
                  <a:schemeClr val="tx1"/>
                </a:solidFill>
              </a:rPr>
            </a:br>
            <a:r>
              <a:rPr lang="en-US" b="1" dirty="0" smtClean="0">
                <a:solidFill>
                  <a:schemeClr val="tx1"/>
                </a:solidFill>
              </a:rPr>
              <a:t/>
            </a:r>
            <a:br>
              <a:rPr lang="en-US" b="1" dirty="0" smtClean="0">
                <a:solidFill>
                  <a:schemeClr val="tx1"/>
                </a:solidFill>
              </a:rPr>
            </a:br>
            <a:r>
              <a:rPr lang="en-US" b="1" dirty="0" smtClean="0">
                <a:solidFill>
                  <a:schemeClr val="tx1"/>
                </a:solidFill>
              </a:rPr>
              <a:t/>
            </a:r>
            <a:br>
              <a:rPr lang="en-US" b="1" dirty="0" smtClean="0">
                <a:solidFill>
                  <a:schemeClr val="tx1"/>
                </a:solidFill>
              </a:rPr>
            </a:br>
            <a:r>
              <a:rPr lang="en-US" b="1" dirty="0" err="1" smtClean="0">
                <a:solidFill>
                  <a:schemeClr val="tx1"/>
                </a:solidFill>
              </a:rPr>
              <a:t>Simpulan</a:t>
            </a:r>
            <a:r>
              <a:rPr lang="en-US" b="1" dirty="0" smtClean="0">
                <a:solidFill>
                  <a:schemeClr val="tx1"/>
                </a:solidFill>
              </a:rPr>
              <a:t/>
            </a:r>
            <a:br>
              <a:rPr lang="en-US" b="1" dirty="0" smtClean="0">
                <a:solidFill>
                  <a:schemeClr val="tx1"/>
                </a:solidFill>
              </a:rPr>
            </a:br>
            <a:endParaRPr lang="en-US" b="1" dirty="0" smtClean="0">
              <a:solidFill>
                <a:schemeClr val="tx1"/>
              </a:solidFill>
            </a:endParaRPr>
          </a:p>
        </p:txBody>
      </p:sp>
      <p:sp>
        <p:nvSpPr>
          <p:cNvPr id="220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600200"/>
            <a:ext cx="8964612" cy="485298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rgbClr val="FF0000"/>
              </a:buClr>
              <a:defRPr/>
            </a:pPr>
            <a:r>
              <a:rPr lang="en-US" dirty="0" err="1" smtClean="0"/>
              <a:t>Kejang</a:t>
            </a:r>
            <a:r>
              <a:rPr lang="en-US" dirty="0" smtClean="0"/>
              <a:t> ? ,</a:t>
            </a:r>
            <a:r>
              <a:rPr lang="en-US" dirty="0" err="1" smtClean="0"/>
              <a:t>emergensi</a:t>
            </a:r>
            <a:r>
              <a:rPr lang="en-US" dirty="0" smtClean="0"/>
              <a:t>, </a:t>
            </a:r>
            <a:r>
              <a:rPr lang="en-US" dirty="0" err="1" smtClean="0"/>
              <a:t>sering</a:t>
            </a:r>
            <a:r>
              <a:rPr lang="en-US" dirty="0" smtClean="0"/>
              <a:t> 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endParaRPr lang="en-US" dirty="0" smtClean="0"/>
          </a:p>
          <a:p>
            <a:pPr eaLnBrk="1" hangingPunct="1">
              <a:lnSpc>
                <a:spcPct val="90000"/>
              </a:lnSpc>
              <a:buClr>
                <a:srgbClr val="FF0000"/>
              </a:buClr>
              <a:defRPr/>
            </a:pPr>
            <a:r>
              <a:rPr lang="en-US" dirty="0" smtClean="0"/>
              <a:t>KD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kejang</a:t>
            </a:r>
            <a:r>
              <a:rPr lang="en-US" dirty="0" smtClean="0"/>
              <a:t> </a:t>
            </a:r>
            <a:r>
              <a:rPr lang="en-US" dirty="0" err="1" smtClean="0"/>
              <a:t>akibat</a:t>
            </a:r>
            <a:r>
              <a:rPr lang="en-US" dirty="0" smtClean="0"/>
              <a:t> </a:t>
            </a:r>
            <a:r>
              <a:rPr lang="en-US" dirty="0" err="1" smtClean="0"/>
              <a:t>demam</a:t>
            </a:r>
            <a:r>
              <a:rPr lang="en-US" dirty="0" smtClean="0"/>
              <a:t> ok </a:t>
            </a:r>
            <a:r>
              <a:rPr lang="en-US" b="1" dirty="0" err="1" smtClean="0"/>
              <a:t>proses</a:t>
            </a:r>
            <a:r>
              <a:rPr lang="en-US" b="1" dirty="0" smtClean="0"/>
              <a:t> </a:t>
            </a:r>
            <a:r>
              <a:rPr lang="en-US" b="1" dirty="0" err="1" smtClean="0"/>
              <a:t>ekstrakranium</a:t>
            </a:r>
            <a:endParaRPr lang="en-US" b="1" dirty="0" smtClean="0"/>
          </a:p>
          <a:p>
            <a:pPr eaLnBrk="1" hangingPunct="1">
              <a:lnSpc>
                <a:spcPct val="90000"/>
              </a:lnSpc>
              <a:buClr>
                <a:srgbClr val="FF0000"/>
              </a:buClr>
              <a:defRPr/>
            </a:pPr>
            <a:r>
              <a:rPr lang="en-US" dirty="0" err="1" smtClean="0"/>
              <a:t>Pemeriksaan</a:t>
            </a:r>
            <a:r>
              <a:rPr lang="en-US" dirty="0" smtClean="0"/>
              <a:t> </a:t>
            </a:r>
            <a:r>
              <a:rPr lang="en-US" dirty="0" err="1" smtClean="0"/>
              <a:t>penunjang</a:t>
            </a:r>
            <a:r>
              <a:rPr lang="en-US" dirty="0" smtClean="0"/>
              <a:t> </a:t>
            </a:r>
            <a:r>
              <a:rPr lang="en-US" b="1" dirty="0" err="1" smtClean="0"/>
              <a:t>sesuai</a:t>
            </a:r>
            <a:r>
              <a:rPr lang="en-US" b="1" dirty="0" smtClean="0"/>
              <a:t> </a:t>
            </a:r>
            <a:r>
              <a:rPr lang="en-US" b="1" dirty="0" err="1" smtClean="0"/>
              <a:t>indikasi</a:t>
            </a:r>
            <a:endParaRPr lang="en-US" b="1" dirty="0" smtClean="0"/>
          </a:p>
          <a:p>
            <a:pPr lvl="1" eaLnBrk="1" hangingPunct="1">
              <a:lnSpc>
                <a:spcPct val="90000"/>
              </a:lnSpc>
              <a:buClr>
                <a:srgbClr val="00FF00"/>
              </a:buClr>
              <a:defRPr/>
            </a:pPr>
            <a:r>
              <a:rPr lang="en-US" dirty="0" err="1" smtClean="0"/>
              <a:t>Laboratorium</a:t>
            </a:r>
            <a:r>
              <a:rPr lang="en-US" dirty="0" smtClean="0"/>
              <a:t>, LP, EEG</a:t>
            </a:r>
          </a:p>
          <a:p>
            <a:pPr eaLnBrk="1" hangingPunct="1">
              <a:lnSpc>
                <a:spcPct val="90000"/>
              </a:lnSpc>
              <a:buClr>
                <a:srgbClr val="FF0000"/>
              </a:buClr>
              <a:defRPr/>
            </a:pPr>
            <a:r>
              <a:rPr lang="en-US" dirty="0" err="1" smtClean="0"/>
              <a:t>Pengobatan</a:t>
            </a:r>
            <a:endParaRPr lang="en-US" dirty="0" smtClean="0"/>
          </a:p>
          <a:p>
            <a:pPr lvl="1" eaLnBrk="1" hangingPunct="1">
              <a:lnSpc>
                <a:spcPct val="90000"/>
              </a:lnSpc>
              <a:buClr>
                <a:srgbClr val="00FF00"/>
              </a:buClr>
              <a:defRPr/>
            </a:pPr>
            <a:r>
              <a:rPr lang="en-US" dirty="0" err="1" smtClean="0"/>
              <a:t>Antipiretik</a:t>
            </a:r>
            <a:r>
              <a:rPr lang="en-US" dirty="0" smtClean="0"/>
              <a:t>, diazepam oral, diazepam </a:t>
            </a:r>
            <a:r>
              <a:rPr lang="en-US" dirty="0" err="1" smtClean="0"/>
              <a:t>rektal</a:t>
            </a:r>
            <a:r>
              <a:rPr lang="en-US" dirty="0" smtClean="0"/>
              <a:t> (</a:t>
            </a:r>
            <a:r>
              <a:rPr lang="en-US" dirty="0" err="1" smtClean="0"/>
              <a:t>intermitten</a:t>
            </a:r>
            <a:r>
              <a:rPr lang="en-US" dirty="0" smtClean="0"/>
              <a:t>)</a:t>
            </a:r>
          </a:p>
          <a:p>
            <a:pPr lvl="1" eaLnBrk="1" hangingPunct="1">
              <a:lnSpc>
                <a:spcPct val="90000"/>
              </a:lnSpc>
              <a:buClr>
                <a:srgbClr val="00FF00"/>
              </a:buClr>
              <a:defRPr/>
            </a:pPr>
            <a:r>
              <a:rPr lang="en-US" dirty="0" err="1" smtClean="0"/>
              <a:t>Asam</a:t>
            </a:r>
            <a:r>
              <a:rPr lang="en-US" dirty="0" smtClean="0"/>
              <a:t> </a:t>
            </a:r>
            <a:r>
              <a:rPr lang="en-US" dirty="0" err="1" smtClean="0"/>
              <a:t>valproat</a:t>
            </a:r>
            <a:r>
              <a:rPr lang="en-US" dirty="0" smtClean="0"/>
              <a:t> </a:t>
            </a:r>
            <a:r>
              <a:rPr lang="en-US" dirty="0" err="1" smtClean="0"/>
              <a:t>selama</a:t>
            </a:r>
            <a:r>
              <a:rPr lang="en-US" dirty="0" smtClean="0"/>
              <a:t> 1 </a:t>
            </a:r>
            <a:r>
              <a:rPr lang="en-US" dirty="0" err="1" smtClean="0"/>
              <a:t>tahun</a:t>
            </a:r>
            <a:r>
              <a:rPr lang="en-US" dirty="0" smtClean="0"/>
              <a:t> (</a:t>
            </a:r>
            <a:r>
              <a:rPr lang="en-US" dirty="0" err="1" smtClean="0"/>
              <a:t>rumatan</a:t>
            </a:r>
            <a:r>
              <a:rPr lang="en-US" dirty="0" smtClean="0"/>
              <a:t>)</a:t>
            </a:r>
          </a:p>
          <a:p>
            <a:pPr eaLnBrk="1" hangingPunct="1">
              <a:lnSpc>
                <a:spcPct val="90000"/>
              </a:lnSpc>
              <a:buClr>
                <a:srgbClr val="FF0000"/>
              </a:buClr>
              <a:defRPr/>
            </a:pPr>
            <a:r>
              <a:rPr lang="en-US" dirty="0" err="1" smtClean="0"/>
              <a:t>Edukasi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tua</a:t>
            </a:r>
            <a:r>
              <a:rPr lang="en-US" dirty="0" smtClean="0"/>
              <a:t> – </a:t>
            </a:r>
            <a:r>
              <a:rPr lang="en-US" dirty="0" err="1" smtClean="0"/>
              <a:t>ukur</a:t>
            </a:r>
            <a:r>
              <a:rPr lang="en-US" dirty="0" smtClean="0"/>
              <a:t> </a:t>
            </a:r>
            <a:r>
              <a:rPr lang="en-US" dirty="0" err="1" smtClean="0"/>
              <a:t>suhu</a:t>
            </a:r>
            <a:r>
              <a:rPr lang="en-US" dirty="0" smtClean="0"/>
              <a:t>,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pemberian</a:t>
            </a:r>
            <a:r>
              <a:rPr lang="en-US" dirty="0" smtClean="0"/>
              <a:t> </a:t>
            </a:r>
            <a:r>
              <a:rPr lang="en-US" dirty="0" err="1" smtClean="0"/>
              <a:t>obat</a:t>
            </a:r>
            <a:r>
              <a:rPr lang="en-US" dirty="0" smtClean="0"/>
              <a:t> 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penanganan</a:t>
            </a:r>
            <a:r>
              <a:rPr lang="en-US" dirty="0" smtClean="0"/>
              <a:t> </a:t>
            </a:r>
            <a:r>
              <a:rPr lang="en-US" dirty="0" err="1" smtClean="0"/>
              <a:t>kejang</a:t>
            </a:r>
            <a:endParaRPr lang="en-US" dirty="0" smtClean="0"/>
          </a:p>
          <a:p>
            <a:pPr lvl="1" eaLnBrk="1" hangingPunct="1">
              <a:lnSpc>
                <a:spcPct val="90000"/>
              </a:lnSpc>
              <a:buClr>
                <a:srgbClr val="00FF00"/>
              </a:buClr>
              <a:buFontTx/>
              <a:buChar char="o"/>
              <a:defRPr/>
            </a:pPr>
            <a:endParaRPr lang="en-US" sz="3200" dirty="0" smtClean="0"/>
          </a:p>
          <a:p>
            <a:pPr eaLnBrk="1" hangingPunct="1">
              <a:lnSpc>
                <a:spcPct val="90000"/>
              </a:lnSpc>
              <a:buClr>
                <a:srgbClr val="FF0000"/>
              </a:buClr>
              <a:defRPr/>
            </a:pPr>
            <a:endParaRPr lang="en-US" sz="2800" dirty="0" smtClean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2" descr="4kid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38" y="1928813"/>
            <a:ext cx="4786312" cy="4929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3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00688" y="714375"/>
            <a:ext cx="3286125" cy="328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64" name="WordArt 4"/>
          <p:cNvSpPr>
            <a:spLocks noChangeArrowheads="1" noChangeShapeType="1" noTextEdit="1"/>
          </p:cNvSpPr>
          <p:nvPr/>
        </p:nvSpPr>
        <p:spPr bwMode="auto">
          <a:xfrm>
            <a:off x="5715000" y="5029200"/>
            <a:ext cx="2971800" cy="16002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-940"/>
              </a:avLst>
            </a:prstTxWarp>
          </a:bodyPr>
          <a:lstStyle/>
          <a:p>
            <a:pPr algn="ctr"/>
            <a:r>
              <a:rPr lang="en-US" sz="3600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THANK YOU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686800" cy="55927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200" b="1" dirty="0" err="1" smtClean="0"/>
              <a:t>Definisi</a:t>
            </a:r>
            <a:endParaRPr lang="en-US" sz="3200" b="1" dirty="0" smtClean="0"/>
          </a:p>
          <a:p>
            <a:pPr>
              <a:buNone/>
            </a:pPr>
            <a:r>
              <a:rPr lang="en-US" sz="2800" dirty="0" err="1" smtClean="0"/>
              <a:t>Kejang</a:t>
            </a:r>
            <a:r>
              <a:rPr lang="en-US" sz="2800" dirty="0" smtClean="0"/>
              <a:t>  </a:t>
            </a:r>
            <a:r>
              <a:rPr lang="en-US" sz="2800" dirty="0" err="1" smtClean="0"/>
              <a:t>adalah</a:t>
            </a:r>
            <a:r>
              <a:rPr lang="en-US" sz="2800" dirty="0" smtClean="0"/>
              <a:t> </a:t>
            </a:r>
            <a:r>
              <a:rPr lang="en-US" sz="2800" dirty="0" err="1" smtClean="0"/>
              <a:t>suatu</a:t>
            </a:r>
            <a:r>
              <a:rPr lang="en-US" sz="2800" dirty="0" smtClean="0"/>
              <a:t> </a:t>
            </a:r>
            <a:r>
              <a:rPr lang="en-US" sz="2800" dirty="0" err="1" smtClean="0"/>
              <a:t>lepas</a:t>
            </a:r>
            <a:r>
              <a:rPr lang="en-US" sz="2800" dirty="0" smtClean="0"/>
              <a:t> </a:t>
            </a:r>
            <a:r>
              <a:rPr lang="en-US" sz="2800" dirty="0" err="1" smtClean="0"/>
              <a:t>muatan</a:t>
            </a:r>
            <a:r>
              <a:rPr lang="en-US" sz="2800" dirty="0" smtClean="0"/>
              <a:t> </a:t>
            </a:r>
            <a:r>
              <a:rPr lang="en-US" sz="2800" dirty="0" err="1" smtClean="0"/>
              <a:t>listrik</a:t>
            </a:r>
            <a:r>
              <a:rPr lang="en-US" sz="2800" dirty="0" smtClean="0"/>
              <a:t> </a:t>
            </a:r>
            <a:r>
              <a:rPr lang="en-US" sz="2800" dirty="0" err="1" smtClean="0"/>
              <a:t>berlebih</a:t>
            </a:r>
            <a:r>
              <a:rPr lang="en-US" sz="2800" dirty="0" smtClean="0"/>
              <a:t> </a:t>
            </a:r>
          </a:p>
          <a:p>
            <a:pPr>
              <a:buNone/>
            </a:pP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hipersinkron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sel-sel</a:t>
            </a:r>
            <a:r>
              <a:rPr lang="en-US" sz="2800" dirty="0" smtClean="0"/>
              <a:t> neuron </a:t>
            </a:r>
            <a:r>
              <a:rPr lang="en-US" sz="2800" dirty="0" err="1" smtClean="0"/>
              <a:t>di</a:t>
            </a:r>
            <a:r>
              <a:rPr lang="en-US" sz="2800" dirty="0" smtClean="0"/>
              <a:t> </a:t>
            </a:r>
            <a:r>
              <a:rPr lang="en-US" sz="2800" dirty="0" err="1" smtClean="0"/>
              <a:t>otak</a:t>
            </a:r>
            <a:endParaRPr lang="en-US" sz="2800" dirty="0" smtClean="0"/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sz="3200" b="1" dirty="0" err="1" smtClean="0"/>
              <a:t>Manifestasi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klinis</a:t>
            </a:r>
            <a:r>
              <a:rPr lang="en-US" sz="3200" b="1" dirty="0" smtClean="0"/>
              <a:t> </a:t>
            </a:r>
            <a:r>
              <a:rPr lang="en-US" sz="3200" dirty="0" smtClean="0"/>
              <a:t>: </a:t>
            </a:r>
          </a:p>
          <a:p>
            <a:pPr>
              <a:buNone/>
            </a:pPr>
            <a:r>
              <a:rPr lang="en-US" dirty="0" err="1" smtClean="0"/>
              <a:t>konvulsi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non </a:t>
            </a:r>
            <a:r>
              <a:rPr lang="en-US" dirty="0" err="1" smtClean="0"/>
              <a:t>konvulsi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Berlangsung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intermiten</a:t>
            </a:r>
            <a:r>
              <a:rPr lang="en-US" dirty="0" smtClean="0"/>
              <a:t> + </a:t>
            </a:r>
            <a:r>
              <a:rPr lang="en-US" dirty="0" err="1" smtClean="0"/>
              <a:t>gangguan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err="1" smtClean="0"/>
              <a:t>kesadaran</a:t>
            </a:r>
            <a:r>
              <a:rPr lang="en-US" dirty="0" smtClean="0"/>
              <a:t>, </a:t>
            </a:r>
            <a:r>
              <a:rPr lang="en-US" dirty="0" err="1" smtClean="0"/>
              <a:t>tingkah</a:t>
            </a:r>
            <a:r>
              <a:rPr lang="en-US" dirty="0" smtClean="0"/>
              <a:t> </a:t>
            </a:r>
            <a:r>
              <a:rPr lang="en-US" dirty="0" err="1" smtClean="0"/>
              <a:t>laku</a:t>
            </a:r>
            <a:r>
              <a:rPr lang="en-US" dirty="0" smtClean="0"/>
              <a:t>, </a:t>
            </a:r>
            <a:r>
              <a:rPr lang="en-US" dirty="0" err="1" smtClean="0"/>
              <a:t>emosi</a:t>
            </a:r>
            <a:r>
              <a:rPr lang="en-US" dirty="0" smtClean="0"/>
              <a:t>, </a:t>
            </a:r>
            <a:r>
              <a:rPr lang="en-US" dirty="0" err="1" smtClean="0"/>
              <a:t>motorik</a:t>
            </a:r>
            <a:r>
              <a:rPr lang="en-US" dirty="0" smtClean="0"/>
              <a:t>, </a:t>
            </a:r>
            <a:r>
              <a:rPr lang="en-US" dirty="0" err="1" smtClean="0"/>
              <a:t>sensorik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otonom</a:t>
            </a:r>
            <a:r>
              <a:rPr lang="en-US" dirty="0" smtClean="0"/>
              <a:t> yang </a:t>
            </a:r>
            <a:r>
              <a:rPr lang="en-US" dirty="0" err="1" smtClean="0"/>
              <a:t>disebabkan</a:t>
            </a:r>
            <a:r>
              <a:rPr lang="en-US" dirty="0" smtClean="0"/>
              <a:t>  </a:t>
            </a:r>
            <a:r>
              <a:rPr lang="en-US" dirty="0" err="1" smtClean="0"/>
              <a:t>lepasnya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err="1" smtClean="0"/>
              <a:t>muatan</a:t>
            </a:r>
            <a:r>
              <a:rPr lang="en-US" dirty="0" smtClean="0"/>
              <a:t> </a:t>
            </a:r>
            <a:r>
              <a:rPr lang="en-US" dirty="0" err="1" smtClean="0"/>
              <a:t>listrik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neuron </a:t>
            </a:r>
            <a:r>
              <a:rPr lang="en-US" dirty="0" err="1" smtClean="0"/>
              <a:t>otak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en-US" b="1" dirty="0" err="1" smtClean="0">
                <a:latin typeface="Constantia" pitchFamily="18" charset="0"/>
              </a:rPr>
              <a:t>Etiologi</a:t>
            </a:r>
            <a:endParaRPr lang="en-US" b="1" dirty="0">
              <a:latin typeface="Constant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686800" cy="4906963"/>
          </a:xfrm>
        </p:spPr>
        <p:txBody>
          <a:bodyPr>
            <a:normAutofit/>
          </a:bodyPr>
          <a:lstStyle/>
          <a:p>
            <a:r>
              <a:rPr lang="en-US" dirty="0" err="1" smtClean="0"/>
              <a:t>Kejang</a:t>
            </a:r>
            <a:r>
              <a:rPr lang="en-US" dirty="0" smtClean="0"/>
              <a:t>  </a:t>
            </a:r>
            <a:r>
              <a:rPr lang="en-US" dirty="0" err="1" smtClean="0"/>
              <a:t>Demam</a:t>
            </a:r>
            <a:endParaRPr lang="en-US" dirty="0" smtClean="0"/>
          </a:p>
          <a:p>
            <a:r>
              <a:rPr lang="en-US" dirty="0" err="1" smtClean="0"/>
              <a:t>Infeksi</a:t>
            </a:r>
            <a:r>
              <a:rPr lang="en-US" dirty="0" smtClean="0"/>
              <a:t>  (meningitis, </a:t>
            </a:r>
            <a:r>
              <a:rPr lang="en-US" dirty="0" err="1" smtClean="0"/>
              <a:t>ensefalitis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Gangguan</a:t>
            </a:r>
            <a:r>
              <a:rPr lang="en-US" dirty="0" smtClean="0"/>
              <a:t>  </a:t>
            </a:r>
            <a:r>
              <a:rPr lang="en-US" dirty="0" err="1" smtClean="0"/>
              <a:t>metabolik</a:t>
            </a:r>
            <a:r>
              <a:rPr lang="en-US" dirty="0" smtClean="0"/>
              <a:t> (</a:t>
            </a:r>
            <a:r>
              <a:rPr lang="en-US" dirty="0" err="1" smtClean="0"/>
              <a:t>hipoglikemia</a:t>
            </a:r>
            <a:r>
              <a:rPr lang="en-US" dirty="0" smtClean="0"/>
              <a:t>, </a:t>
            </a:r>
            <a:r>
              <a:rPr lang="en-US" dirty="0" err="1" smtClean="0"/>
              <a:t>hiponatremia</a:t>
            </a:r>
            <a:r>
              <a:rPr lang="en-US" dirty="0" smtClean="0"/>
              <a:t>, </a:t>
            </a:r>
            <a:r>
              <a:rPr lang="en-US" dirty="0" err="1" smtClean="0"/>
              <a:t>hipoksemia</a:t>
            </a:r>
            <a:r>
              <a:rPr lang="en-US" dirty="0" smtClean="0"/>
              <a:t>, </a:t>
            </a:r>
            <a:r>
              <a:rPr lang="en-US" dirty="0" err="1" smtClean="0"/>
              <a:t>ggn</a:t>
            </a:r>
            <a:r>
              <a:rPr lang="en-US" dirty="0" smtClean="0"/>
              <a:t> </a:t>
            </a:r>
            <a:r>
              <a:rPr lang="en-US" dirty="0" err="1" smtClean="0"/>
              <a:t>elektrolit</a:t>
            </a:r>
            <a:r>
              <a:rPr lang="en-US" dirty="0" smtClean="0"/>
              <a:t>, </a:t>
            </a:r>
            <a:r>
              <a:rPr lang="en-US" dirty="0" err="1" smtClean="0"/>
              <a:t>defisiensi</a:t>
            </a:r>
            <a:r>
              <a:rPr lang="en-US" dirty="0" smtClean="0"/>
              <a:t> </a:t>
            </a:r>
            <a:r>
              <a:rPr lang="en-US" dirty="0" err="1" smtClean="0"/>
              <a:t>piridoksin</a:t>
            </a:r>
            <a:r>
              <a:rPr lang="en-US" dirty="0" smtClean="0"/>
              <a:t>, </a:t>
            </a:r>
            <a:r>
              <a:rPr lang="en-US" dirty="0" err="1" smtClean="0"/>
              <a:t>gagal</a:t>
            </a:r>
            <a:r>
              <a:rPr lang="en-US" dirty="0" smtClean="0"/>
              <a:t> </a:t>
            </a:r>
            <a:r>
              <a:rPr lang="en-US" dirty="0" err="1" smtClean="0"/>
              <a:t>ginjal</a:t>
            </a:r>
            <a:r>
              <a:rPr lang="en-US" dirty="0" smtClean="0"/>
              <a:t>, </a:t>
            </a:r>
            <a:r>
              <a:rPr lang="en-US" dirty="0" err="1" smtClean="0"/>
              <a:t>gagal</a:t>
            </a:r>
            <a:r>
              <a:rPr lang="en-US" dirty="0" smtClean="0"/>
              <a:t> </a:t>
            </a:r>
            <a:r>
              <a:rPr lang="en-US" dirty="0" err="1" smtClean="0"/>
              <a:t>hati</a:t>
            </a:r>
            <a:r>
              <a:rPr lang="en-US" dirty="0" smtClean="0"/>
              <a:t>, </a:t>
            </a:r>
            <a:r>
              <a:rPr lang="en-US" dirty="0" err="1" smtClean="0"/>
              <a:t>ggn</a:t>
            </a:r>
            <a:r>
              <a:rPr lang="en-US" dirty="0" smtClean="0"/>
              <a:t> </a:t>
            </a:r>
            <a:r>
              <a:rPr lang="en-US" dirty="0" err="1" smtClean="0"/>
              <a:t>metabolik</a:t>
            </a:r>
            <a:r>
              <a:rPr lang="en-US" dirty="0" smtClean="0"/>
              <a:t> </a:t>
            </a:r>
            <a:r>
              <a:rPr lang="en-US" dirty="0" err="1" smtClean="0"/>
              <a:t>bawaan</a:t>
            </a:r>
            <a:endParaRPr lang="en-US" dirty="0" smtClean="0"/>
          </a:p>
          <a:p>
            <a:r>
              <a:rPr lang="en-US" dirty="0" smtClean="0"/>
              <a:t>Trauma </a:t>
            </a:r>
            <a:r>
              <a:rPr lang="en-US" dirty="0" err="1" smtClean="0"/>
              <a:t>kepala</a:t>
            </a:r>
            <a:endParaRPr lang="en-US" dirty="0" smtClean="0"/>
          </a:p>
          <a:p>
            <a:r>
              <a:rPr lang="en-US" dirty="0" err="1" smtClean="0"/>
              <a:t>Keracunan</a:t>
            </a:r>
            <a:r>
              <a:rPr lang="en-US" dirty="0" smtClean="0"/>
              <a:t> (</a:t>
            </a:r>
            <a:r>
              <a:rPr lang="en-US" dirty="0" err="1" smtClean="0"/>
              <a:t>alkohol</a:t>
            </a:r>
            <a:r>
              <a:rPr lang="en-US" dirty="0" smtClean="0"/>
              <a:t>, </a:t>
            </a:r>
            <a:r>
              <a:rPr lang="en-US" dirty="0" err="1" smtClean="0"/>
              <a:t>teofilin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Penghentian</a:t>
            </a:r>
            <a:r>
              <a:rPr lang="en-US" dirty="0" smtClean="0"/>
              <a:t> </a:t>
            </a:r>
            <a:r>
              <a:rPr lang="en-US" dirty="0" err="1" smtClean="0"/>
              <a:t>obat</a:t>
            </a:r>
            <a:r>
              <a:rPr lang="en-US" dirty="0" smtClean="0"/>
              <a:t> anti </a:t>
            </a:r>
            <a:r>
              <a:rPr lang="en-US" dirty="0" err="1" smtClean="0"/>
              <a:t>epilepsi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tiba2</a:t>
            </a:r>
          </a:p>
          <a:p>
            <a:r>
              <a:rPr lang="en-US" dirty="0" smtClean="0"/>
              <a:t>Lain2: </a:t>
            </a:r>
            <a:r>
              <a:rPr lang="en-US" dirty="0" err="1" smtClean="0"/>
              <a:t>ensefalopati</a:t>
            </a:r>
            <a:r>
              <a:rPr lang="en-US" dirty="0" smtClean="0"/>
              <a:t>  </a:t>
            </a:r>
            <a:r>
              <a:rPr lang="en-US" dirty="0" err="1" smtClean="0"/>
              <a:t>hipertensi</a:t>
            </a:r>
            <a:r>
              <a:rPr lang="en-US" dirty="0" smtClean="0"/>
              <a:t>, tumor </a:t>
            </a:r>
            <a:r>
              <a:rPr lang="en-US" dirty="0" err="1" smtClean="0"/>
              <a:t>otak</a:t>
            </a:r>
            <a:r>
              <a:rPr lang="en-US" dirty="0" smtClean="0"/>
              <a:t>, </a:t>
            </a:r>
            <a:r>
              <a:rPr lang="en-US" dirty="0" err="1" smtClean="0"/>
              <a:t>perdaraham</a:t>
            </a:r>
            <a:r>
              <a:rPr lang="en-US" dirty="0" smtClean="0"/>
              <a:t> </a:t>
            </a:r>
            <a:r>
              <a:rPr lang="en-US" dirty="0" err="1" smtClean="0"/>
              <a:t>intrakranial</a:t>
            </a:r>
            <a:r>
              <a:rPr lang="en-US" dirty="0" smtClean="0"/>
              <a:t>, </a:t>
            </a:r>
            <a:r>
              <a:rPr lang="en-US" dirty="0" err="1" smtClean="0"/>
              <a:t>idiopatik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0"/>
            <a:ext cx="7543800" cy="9144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4000" b="1" dirty="0" err="1" smtClean="0">
                <a:latin typeface="Constantia" pitchFamily="18" charset="0"/>
              </a:rPr>
              <a:t>Etiologi</a:t>
            </a:r>
            <a:endParaRPr lang="en-US" sz="4000" b="1" dirty="0" smtClean="0">
              <a:latin typeface="Constantia" pitchFamily="18" charset="0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1371600"/>
            <a:ext cx="7543800" cy="51816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3200" dirty="0" err="1" smtClean="0"/>
              <a:t>Terdapat</a:t>
            </a:r>
            <a:r>
              <a:rPr lang="en-US" sz="3200" dirty="0" smtClean="0"/>
              <a:t> </a:t>
            </a:r>
            <a:r>
              <a:rPr lang="en-US" sz="3200" dirty="0" err="1" smtClean="0"/>
              <a:t>interaksi</a:t>
            </a:r>
            <a:r>
              <a:rPr lang="en-US" sz="3200" dirty="0" smtClean="0"/>
              <a:t> 3 </a:t>
            </a:r>
            <a:r>
              <a:rPr lang="en-US" sz="3200" dirty="0" err="1" smtClean="0"/>
              <a:t>faktor</a:t>
            </a:r>
            <a:r>
              <a:rPr lang="en-US" sz="3200" dirty="0" smtClean="0"/>
              <a:t> :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3200" dirty="0" smtClean="0"/>
              <a:t>    1. </a:t>
            </a:r>
            <a:r>
              <a:rPr lang="en-US" sz="3200" dirty="0" err="1" smtClean="0"/>
              <a:t>imaturitas</a:t>
            </a:r>
            <a:r>
              <a:rPr lang="en-US" sz="3200" dirty="0" smtClean="0"/>
              <a:t> </a:t>
            </a:r>
            <a:r>
              <a:rPr lang="en-US" sz="3200" dirty="0" err="1" smtClean="0"/>
              <a:t>otak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termoregulator</a:t>
            </a:r>
            <a:endParaRPr lang="en-US" sz="3200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3200" dirty="0" smtClean="0"/>
              <a:t>    2. </a:t>
            </a:r>
            <a:r>
              <a:rPr lang="en-US" sz="3200" dirty="0" err="1" smtClean="0"/>
              <a:t>Demam</a:t>
            </a:r>
            <a:r>
              <a:rPr lang="en-US" sz="3200" dirty="0" smtClean="0"/>
              <a:t> ----&gt; </a:t>
            </a:r>
            <a:r>
              <a:rPr lang="en-US" sz="3200" dirty="0" err="1" smtClean="0"/>
              <a:t>kebutuhan</a:t>
            </a:r>
            <a:r>
              <a:rPr lang="en-US" sz="3200" dirty="0" smtClean="0"/>
              <a:t> O2 me –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3200" dirty="0" smtClean="0"/>
              <a:t>        </a:t>
            </a:r>
            <a:r>
              <a:rPr lang="en-US" sz="3200" dirty="0" err="1" smtClean="0"/>
              <a:t>ningkat</a:t>
            </a:r>
            <a:endParaRPr lang="en-US" sz="3200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3200" dirty="0" smtClean="0"/>
              <a:t>    3. </a:t>
            </a:r>
            <a:r>
              <a:rPr lang="en-US" sz="3200" dirty="0" err="1" smtClean="0"/>
              <a:t>Predisposisi</a:t>
            </a:r>
            <a:r>
              <a:rPr lang="en-US" sz="3200" dirty="0" smtClean="0"/>
              <a:t> </a:t>
            </a:r>
            <a:r>
              <a:rPr lang="en-US" sz="3200" dirty="0" err="1" smtClean="0"/>
              <a:t>genetik</a:t>
            </a:r>
            <a:endParaRPr lang="en-US" sz="3200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3200" dirty="0" smtClean="0"/>
              <a:t>       ( </a:t>
            </a:r>
            <a:r>
              <a:rPr lang="en-US" sz="3200" dirty="0" err="1" smtClean="0"/>
              <a:t>poligenik</a:t>
            </a:r>
            <a:r>
              <a:rPr lang="en-US" sz="3200" dirty="0" smtClean="0"/>
              <a:t>, </a:t>
            </a:r>
            <a:r>
              <a:rPr lang="en-US" sz="3200" dirty="0" err="1" smtClean="0"/>
              <a:t>autosomal</a:t>
            </a:r>
            <a:r>
              <a:rPr lang="en-US" sz="3200" dirty="0" smtClean="0"/>
              <a:t> </a:t>
            </a:r>
            <a:r>
              <a:rPr lang="en-US" sz="3200" dirty="0" err="1" smtClean="0"/>
              <a:t>dominan</a:t>
            </a:r>
            <a:r>
              <a:rPr lang="en-US" sz="3200" dirty="0" smtClean="0"/>
              <a:t> )     	</a:t>
            </a:r>
            <a:r>
              <a:rPr lang="en-US" sz="3200" dirty="0" err="1" smtClean="0"/>
              <a:t>riwayat</a:t>
            </a:r>
            <a:r>
              <a:rPr lang="en-US" sz="3200" dirty="0" smtClean="0"/>
              <a:t> KD </a:t>
            </a:r>
            <a:r>
              <a:rPr lang="en-US" sz="3200" dirty="0" err="1" smtClean="0"/>
              <a:t>di</a:t>
            </a:r>
            <a:r>
              <a:rPr lang="en-US" sz="3200" dirty="0" smtClean="0"/>
              <a:t> </a:t>
            </a:r>
            <a:r>
              <a:rPr lang="en-US" sz="3200" dirty="0" err="1" smtClean="0"/>
              <a:t>keluarga</a:t>
            </a:r>
            <a:r>
              <a:rPr lang="en-US" sz="3200" dirty="0" smtClean="0"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Constantia" pitchFamily="18" charset="0"/>
              </a:rPr>
              <a:t>Klasifikasi</a:t>
            </a:r>
            <a:r>
              <a:rPr lang="en-US" dirty="0" smtClean="0">
                <a:latin typeface="Constantia" pitchFamily="18" charset="0"/>
              </a:rPr>
              <a:t> </a:t>
            </a:r>
            <a:r>
              <a:rPr lang="en-US" dirty="0" err="1" smtClean="0">
                <a:latin typeface="Constantia" pitchFamily="18" charset="0"/>
              </a:rPr>
              <a:t>kejang</a:t>
            </a:r>
            <a:r>
              <a:rPr lang="en-US" dirty="0" smtClean="0">
                <a:latin typeface="Constantia" pitchFamily="18" charset="0"/>
              </a:rPr>
              <a:t>  ILAE 1981</a:t>
            </a:r>
            <a:br>
              <a:rPr lang="en-US" dirty="0" smtClean="0">
                <a:latin typeface="Constantia" pitchFamily="18" charset="0"/>
              </a:rPr>
            </a:br>
            <a:endParaRPr lang="en-US" dirty="0">
              <a:latin typeface="Constant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1. </a:t>
            </a:r>
            <a:r>
              <a:rPr lang="en-US" dirty="0" err="1" smtClean="0"/>
              <a:t>Kejang</a:t>
            </a:r>
            <a:r>
              <a:rPr lang="en-US" dirty="0" smtClean="0"/>
              <a:t> </a:t>
            </a:r>
            <a:r>
              <a:rPr lang="en-US" dirty="0" err="1" smtClean="0"/>
              <a:t>parsial</a:t>
            </a:r>
            <a:r>
              <a:rPr lang="en-US" dirty="0" smtClean="0"/>
              <a:t> (</a:t>
            </a:r>
            <a:r>
              <a:rPr lang="en-US" dirty="0" err="1" smtClean="0"/>
              <a:t>fokal</a:t>
            </a:r>
            <a:r>
              <a:rPr lang="en-US" dirty="0" smtClean="0"/>
              <a:t>, </a:t>
            </a:r>
            <a:r>
              <a:rPr lang="en-US" dirty="0" err="1" smtClean="0"/>
              <a:t>lokal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          - </a:t>
            </a:r>
            <a:r>
              <a:rPr lang="en-US" dirty="0" err="1" smtClean="0"/>
              <a:t>Kejang</a:t>
            </a:r>
            <a:r>
              <a:rPr lang="en-US" dirty="0" smtClean="0"/>
              <a:t> </a:t>
            </a:r>
            <a:r>
              <a:rPr lang="en-US" dirty="0" err="1" smtClean="0"/>
              <a:t>fokal</a:t>
            </a:r>
            <a:r>
              <a:rPr lang="en-US" dirty="0" smtClean="0"/>
              <a:t> </a:t>
            </a:r>
            <a:r>
              <a:rPr lang="en-US" dirty="0" err="1" smtClean="0"/>
              <a:t>sederhana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- </a:t>
            </a:r>
            <a:r>
              <a:rPr lang="en-US" dirty="0" err="1" smtClean="0"/>
              <a:t>Kejang</a:t>
            </a:r>
            <a:r>
              <a:rPr lang="en-US" dirty="0" smtClean="0"/>
              <a:t> </a:t>
            </a:r>
            <a:r>
              <a:rPr lang="en-US" dirty="0" err="1" smtClean="0"/>
              <a:t>parsial</a:t>
            </a:r>
            <a:r>
              <a:rPr lang="en-US" dirty="0" smtClean="0"/>
              <a:t> </a:t>
            </a:r>
            <a:r>
              <a:rPr lang="en-US" dirty="0" err="1" smtClean="0"/>
              <a:t>kompleks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- </a:t>
            </a:r>
            <a:r>
              <a:rPr lang="en-US" dirty="0" err="1" smtClean="0"/>
              <a:t>Kejang</a:t>
            </a:r>
            <a:r>
              <a:rPr lang="en-US" dirty="0" smtClean="0"/>
              <a:t> </a:t>
            </a:r>
            <a:r>
              <a:rPr lang="en-US" dirty="0" err="1" smtClean="0"/>
              <a:t>parsial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 </a:t>
            </a:r>
            <a:r>
              <a:rPr lang="en-US" dirty="0" err="1" smtClean="0"/>
              <a:t>umum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2. </a:t>
            </a:r>
            <a:r>
              <a:rPr lang="en-US" dirty="0" err="1" smtClean="0"/>
              <a:t>Kejang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(</a:t>
            </a:r>
            <a:r>
              <a:rPr lang="en-US" dirty="0" err="1" smtClean="0"/>
              <a:t>Absens</a:t>
            </a:r>
            <a:r>
              <a:rPr lang="en-US" dirty="0" smtClean="0"/>
              <a:t>, </a:t>
            </a:r>
            <a:r>
              <a:rPr lang="en-US" dirty="0" err="1" smtClean="0"/>
              <a:t>Mioklonik</a:t>
            </a:r>
            <a:r>
              <a:rPr lang="en-US" dirty="0" smtClean="0"/>
              <a:t>, </a:t>
            </a:r>
            <a:r>
              <a:rPr lang="en-US" dirty="0" err="1" smtClean="0"/>
              <a:t>Klonik</a:t>
            </a:r>
            <a:r>
              <a:rPr lang="en-US" dirty="0" smtClean="0"/>
              <a:t>&lt; </a:t>
            </a:r>
            <a:r>
              <a:rPr lang="en-US" dirty="0" err="1" smtClean="0"/>
              <a:t>tonik</a:t>
            </a:r>
            <a:r>
              <a:rPr lang="en-US" dirty="0" smtClean="0"/>
              <a:t>, </a:t>
            </a:r>
            <a:r>
              <a:rPr lang="en-US" dirty="0" err="1" smtClean="0"/>
              <a:t>Tonik-klonik</a:t>
            </a:r>
            <a:r>
              <a:rPr lang="en-US" dirty="0" smtClean="0"/>
              <a:t>, </a:t>
            </a:r>
            <a:r>
              <a:rPr lang="en-US" dirty="0" err="1" smtClean="0"/>
              <a:t>Atonik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3.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diklasifikasi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KEJANG DEMAM (KD) / </a:t>
            </a:r>
            <a:r>
              <a:rPr lang="en-US" sz="4400" i="1" dirty="0" smtClean="0"/>
              <a:t>FEBRILE SEIZURE/FEBRILE CONVULSION</a:t>
            </a:r>
            <a:endParaRPr lang="en-US" sz="4400" i="1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526</TotalTime>
  <Words>2039</Words>
  <Application>Microsoft Office PowerPoint</Application>
  <PresentationFormat>On-screen Show (4:3)</PresentationFormat>
  <Paragraphs>388</Paragraphs>
  <Slides>44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57" baseType="lpstr">
      <vt:lpstr>ＭＳ Ｐゴシック</vt:lpstr>
      <vt:lpstr>Arial</vt:lpstr>
      <vt:lpstr>Calibri</vt:lpstr>
      <vt:lpstr>Comic Sans MS</vt:lpstr>
      <vt:lpstr>Constantia</vt:lpstr>
      <vt:lpstr>Gill Sans MT</vt:lpstr>
      <vt:lpstr>Impact</vt:lpstr>
      <vt:lpstr>Mangal</vt:lpstr>
      <vt:lpstr>Rockwell Condensed</vt:lpstr>
      <vt:lpstr>Times New Roman</vt:lpstr>
      <vt:lpstr>Wingdings</vt:lpstr>
      <vt:lpstr>Wingdings 2</vt:lpstr>
      <vt:lpstr>Flow</vt:lpstr>
      <vt:lpstr>Dr.  Yoke A, dr., Sp.A</vt:lpstr>
      <vt:lpstr>KEJANG  &amp; KEJANG DEMAM PADA ANAK</vt:lpstr>
      <vt:lpstr>Emergensi evaluasi kejang!</vt:lpstr>
      <vt:lpstr>MEMBEDAKAN KEJANG DAN BUKAN KEJANG </vt:lpstr>
      <vt:lpstr>PowerPoint Presentation</vt:lpstr>
      <vt:lpstr>Etiologi</vt:lpstr>
      <vt:lpstr>Etiologi</vt:lpstr>
      <vt:lpstr>Klasifikasi kejang  ILAE 1981 </vt:lpstr>
      <vt:lpstr>PowerPoint Presentation</vt:lpstr>
      <vt:lpstr>Definitions and terminology</vt:lpstr>
      <vt:lpstr>Definisi</vt:lpstr>
      <vt:lpstr>KEJANG DEMAM </vt:lpstr>
      <vt:lpstr>Epidemiologi </vt:lpstr>
      <vt:lpstr>Klasifikasi </vt:lpstr>
      <vt:lpstr>Manifestasi Klinis </vt:lpstr>
      <vt:lpstr>PowerPoint Presentation</vt:lpstr>
      <vt:lpstr>Diagnosis</vt:lpstr>
      <vt:lpstr>Anamnesis</vt:lpstr>
      <vt:lpstr>PowerPoint Presentation</vt:lpstr>
      <vt:lpstr>PowerPoint Presentation</vt:lpstr>
      <vt:lpstr>Pemeriksaan penunjang</vt:lpstr>
      <vt:lpstr>Pungsi lumbal</vt:lpstr>
      <vt:lpstr>Lanjutan</vt:lpstr>
      <vt:lpstr>PowerPoint Presentation</vt:lpstr>
      <vt:lpstr>PowerPoint Presentation</vt:lpstr>
      <vt:lpstr>Penatalaksaan yang terbaru...</vt:lpstr>
      <vt:lpstr>PowerPoint Presentation</vt:lpstr>
      <vt:lpstr>PowerPoint Presentation</vt:lpstr>
      <vt:lpstr>Tatalaksana Akut</vt:lpstr>
      <vt:lpstr>Penatalaksanaan </vt:lpstr>
      <vt:lpstr>Rekomendasi Profilaksis</vt:lpstr>
      <vt:lpstr>PowerPoint Presentation</vt:lpstr>
      <vt:lpstr>PowerPoint Presentation</vt:lpstr>
      <vt:lpstr>Pengobatan antikonvulsan rumat (terus menerus )</vt:lpstr>
      <vt:lpstr>Prognosis</vt:lpstr>
      <vt:lpstr>Prognosis</vt:lpstr>
      <vt:lpstr>Faktor risiko berulangnya KD</vt:lpstr>
      <vt:lpstr>Prognosis</vt:lpstr>
      <vt:lpstr>PowerPoint Presentation</vt:lpstr>
      <vt:lpstr>Tip’s untuk orang tua</vt:lpstr>
      <vt:lpstr>Tip’s untuk orang tua</vt:lpstr>
      <vt:lpstr>PowerPoint Presentation</vt:lpstr>
      <vt:lpstr>   Simpulan </vt:lpstr>
      <vt:lpstr>PowerPoint Presentation</vt:lpstr>
    </vt:vector>
  </TitlesOfParts>
  <Company>Grizli777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Intel</dc:creator>
  <cp:lastModifiedBy>Samuel Pasaribu</cp:lastModifiedBy>
  <cp:revision>26</cp:revision>
  <dcterms:created xsi:type="dcterms:W3CDTF">2018-07-08T10:39:23Z</dcterms:created>
  <dcterms:modified xsi:type="dcterms:W3CDTF">2018-07-14T02:34:05Z</dcterms:modified>
</cp:coreProperties>
</file>