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32"/>
  </p:notesMasterIdLst>
  <p:sldIdLst>
    <p:sldId id="256" r:id="rId2"/>
    <p:sldId id="258" r:id="rId3"/>
    <p:sldId id="329" r:id="rId4"/>
    <p:sldId id="333" r:id="rId5"/>
    <p:sldId id="362" r:id="rId6"/>
    <p:sldId id="331" r:id="rId7"/>
    <p:sldId id="327" r:id="rId8"/>
    <p:sldId id="260" r:id="rId9"/>
    <p:sldId id="364" r:id="rId10"/>
    <p:sldId id="361" r:id="rId11"/>
    <p:sldId id="363" r:id="rId12"/>
    <p:sldId id="335" r:id="rId13"/>
    <p:sldId id="365" r:id="rId14"/>
    <p:sldId id="332" r:id="rId15"/>
    <p:sldId id="342" r:id="rId16"/>
    <p:sldId id="339" r:id="rId17"/>
    <p:sldId id="367" r:id="rId18"/>
    <p:sldId id="366" r:id="rId19"/>
    <p:sldId id="368" r:id="rId20"/>
    <p:sldId id="370" r:id="rId21"/>
    <p:sldId id="371" r:id="rId22"/>
    <p:sldId id="372" r:id="rId23"/>
    <p:sldId id="377" r:id="rId24"/>
    <p:sldId id="375" r:id="rId25"/>
    <p:sldId id="376" r:id="rId26"/>
    <p:sldId id="378" r:id="rId27"/>
    <p:sldId id="360" r:id="rId28"/>
    <p:sldId id="259" r:id="rId29"/>
    <p:sldId id="379" r:id="rId30"/>
    <p:sldId id="374" r:id="rId31"/>
  </p:sldIdLst>
  <p:sldSz cx="9144000" cy="6858000" type="screen4x3"/>
  <p:notesSz cx="12057063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03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2" autoAdjust="0"/>
    <p:restoredTop sz="94660"/>
  </p:normalViewPr>
  <p:slideViewPr>
    <p:cSldViewPr snapToGrid="0">
      <p:cViewPr varScale="1">
        <p:scale>
          <a:sx n="97" d="100"/>
          <a:sy n="97" d="100"/>
        </p:scale>
        <p:origin x="17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5224727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829546" y="1"/>
            <a:ext cx="5224727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04F92-E791-4581-938F-09C10E3DC215}" type="datetimeFigureOut">
              <a:rPr lang="en-US" smtClean="0"/>
              <a:t>7/15/18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84688" y="857250"/>
            <a:ext cx="3087687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05707" y="3300412"/>
            <a:ext cx="964565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5224727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829546" y="6513910"/>
            <a:ext cx="5224727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D09D4-02ED-4C00-923F-88808E9ED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0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/>
          <p:nvPr/>
        </p:nvSpPr>
        <p:spPr>
          <a:xfrm>
            <a:off x="6829545" y="6513909"/>
            <a:ext cx="5224726" cy="34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4313238" y="514350"/>
            <a:ext cx="3430587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1205707" y="3257550"/>
            <a:ext cx="9645650" cy="308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SzPct val="250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009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/>
          <p:nvPr/>
        </p:nvSpPr>
        <p:spPr>
          <a:xfrm>
            <a:off x="6829545" y="6513909"/>
            <a:ext cx="5224726" cy="34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4313238" y="514350"/>
            <a:ext cx="3430587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3" name="Shape 543"/>
          <p:cNvSpPr txBox="1">
            <a:spLocks noGrp="1"/>
          </p:cNvSpPr>
          <p:nvPr>
            <p:ph type="body" idx="1"/>
          </p:nvPr>
        </p:nvSpPr>
        <p:spPr>
          <a:xfrm>
            <a:off x="1205707" y="3257550"/>
            <a:ext cx="9645650" cy="308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SzPct val="250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43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 txBox="1"/>
          <p:nvPr/>
        </p:nvSpPr>
        <p:spPr>
          <a:xfrm>
            <a:off x="6829545" y="6513909"/>
            <a:ext cx="5224726" cy="34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Shape 705"/>
          <p:cNvSpPr>
            <a:spLocks noGrp="1" noRot="1" noChangeAspect="1"/>
          </p:cNvSpPr>
          <p:nvPr>
            <p:ph type="sldImg" idx="2"/>
          </p:nvPr>
        </p:nvSpPr>
        <p:spPr>
          <a:xfrm>
            <a:off x="4313238" y="514350"/>
            <a:ext cx="3430587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6" name="Shape 706"/>
          <p:cNvSpPr txBox="1">
            <a:spLocks noGrp="1"/>
          </p:cNvSpPr>
          <p:nvPr>
            <p:ph type="body" idx="1"/>
          </p:nvPr>
        </p:nvSpPr>
        <p:spPr>
          <a:xfrm>
            <a:off x="1205707" y="3257550"/>
            <a:ext cx="9645650" cy="308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Char char="•"/>
            </a:pPr>
            <a:r>
              <a:rPr lang="en-US" sz="3200" b="0" i="0" u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Arial"/>
                <a:cs typeface="Arial"/>
                <a:sym typeface="Arial"/>
              </a:rPr>
              <a:t>Glue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 b="0" i="0" u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Arial"/>
                <a:cs typeface="Arial"/>
                <a:sym typeface="Arial"/>
              </a:rPr>
              <a:t>Injury occurs only as a result of hard particles that form after drying</a:t>
            </a: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lang="en-US" dirty="0"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 b="0" i="0" u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Arial"/>
                <a:cs typeface="Arial"/>
                <a:sym typeface="Arial"/>
              </a:rPr>
              <a:t>Treatment:</a:t>
            </a:r>
          </a:p>
          <a:p>
            <a:pPr marL="0" lvl="0" indent="0" algn="l" rtl="0">
              <a:spcBef>
                <a:spcPts val="0"/>
              </a:spcBef>
              <a:buSzPct val="250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724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/>
        </p:nvSpPr>
        <p:spPr>
          <a:xfrm>
            <a:off x="6829545" y="6513909"/>
            <a:ext cx="5224726" cy="34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4313238" y="514350"/>
            <a:ext cx="3430587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1205707" y="3257550"/>
            <a:ext cx="9645650" cy="308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SzPct val="250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841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/>
          <p:nvPr/>
        </p:nvSpPr>
        <p:spPr>
          <a:xfrm>
            <a:off x="6829545" y="6513909"/>
            <a:ext cx="5224726" cy="34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4313238" y="514350"/>
            <a:ext cx="3430587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1205707" y="3257550"/>
            <a:ext cx="9645650" cy="308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SzPct val="250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960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/>
          <p:nvPr/>
        </p:nvSpPr>
        <p:spPr>
          <a:xfrm>
            <a:off x="6829545" y="6513909"/>
            <a:ext cx="5224726" cy="34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4313238" y="514350"/>
            <a:ext cx="3430587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1205707" y="3257550"/>
            <a:ext cx="9645650" cy="308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SzPct val="25000"/>
              <a:buNone/>
            </a:pPr>
            <a:r>
              <a:rPr lang="en-US" dirty="0" err="1"/>
              <a:t>Penyebab</a:t>
            </a:r>
            <a:r>
              <a:rPr lang="en-US" baseline="0" dirty="0"/>
              <a:t> corneal abrasion: dry eye, corpus </a:t>
            </a:r>
            <a:r>
              <a:rPr lang="en-US" baseline="0" dirty="0" err="1"/>
              <a:t>alienum</a:t>
            </a:r>
            <a:r>
              <a:rPr lang="en-US" baseline="0" dirty="0"/>
              <a:t> </a:t>
            </a:r>
            <a:r>
              <a:rPr lang="en-US" baseline="0" dirty="0" err="1"/>
              <a:t>palpebra</a:t>
            </a:r>
            <a:r>
              <a:rPr lang="en-US" baseline="0" dirty="0"/>
              <a:t> sup, </a:t>
            </a:r>
            <a:r>
              <a:rPr lang="en-US" baseline="0" dirty="0" err="1"/>
              <a:t>etc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7441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/>
          <p:nvPr/>
        </p:nvSpPr>
        <p:spPr>
          <a:xfrm>
            <a:off x="6829545" y="6513909"/>
            <a:ext cx="5224726" cy="34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4313238" y="514350"/>
            <a:ext cx="3430587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1205707" y="3257550"/>
            <a:ext cx="9645650" cy="308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SzPct val="25000"/>
              <a:buNone/>
            </a:pPr>
            <a:r>
              <a:rPr lang="en-US" dirty="0" err="1"/>
              <a:t>Penyebab</a:t>
            </a:r>
            <a:r>
              <a:rPr lang="en-US" baseline="0" dirty="0"/>
              <a:t> corneal abrasion: dry eye, corpus </a:t>
            </a:r>
            <a:r>
              <a:rPr lang="en-US" baseline="0" dirty="0" err="1"/>
              <a:t>alienum</a:t>
            </a:r>
            <a:r>
              <a:rPr lang="en-US" baseline="0" dirty="0"/>
              <a:t> </a:t>
            </a:r>
            <a:r>
              <a:rPr lang="en-US" baseline="0" dirty="0" err="1"/>
              <a:t>palpebra</a:t>
            </a:r>
            <a:r>
              <a:rPr lang="en-US" baseline="0" dirty="0"/>
              <a:t> sup, </a:t>
            </a:r>
            <a:r>
              <a:rPr lang="en-US" baseline="0" dirty="0" err="1"/>
              <a:t>etc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2910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/>
          <p:nvPr/>
        </p:nvSpPr>
        <p:spPr>
          <a:xfrm>
            <a:off x="6829545" y="6513909"/>
            <a:ext cx="5224726" cy="34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4313238" y="514350"/>
            <a:ext cx="3430587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1205707" y="3257550"/>
            <a:ext cx="9645650" cy="308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SzPct val="250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355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/>
          <p:nvPr/>
        </p:nvSpPr>
        <p:spPr>
          <a:xfrm>
            <a:off x="6829545" y="6513909"/>
            <a:ext cx="5224726" cy="34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4313238" y="514350"/>
            <a:ext cx="3430587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1205707" y="3257550"/>
            <a:ext cx="9645650" cy="308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SzPct val="250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1591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/>
          <p:nvPr/>
        </p:nvSpPr>
        <p:spPr>
          <a:xfrm>
            <a:off x="6829545" y="6513909"/>
            <a:ext cx="5224726" cy="34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4313238" y="514350"/>
            <a:ext cx="3430587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1205707" y="3257550"/>
            <a:ext cx="9645650" cy="308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Dilatation</a:t>
            </a:r>
            <a:r>
              <a:rPr lang="en-US" baseline="0" dirty="0"/>
              <a:t> irrigation of </a:t>
            </a:r>
            <a:r>
              <a:rPr lang="en-US" baseline="0" dirty="0" err="1"/>
              <a:t>canalicular</a:t>
            </a:r>
            <a:r>
              <a:rPr lang="en-US" baseline="0" dirty="0"/>
              <a:t> system: </a:t>
            </a:r>
            <a:r>
              <a:rPr lang="en-US" baseline="0" dirty="0" err="1"/>
              <a:t>dengan</a:t>
            </a:r>
            <a:r>
              <a:rPr lang="en-US" baseline="0" dirty="0"/>
              <a:t> </a:t>
            </a:r>
            <a:r>
              <a:rPr lang="en-US" baseline="0" dirty="0" err="1"/>
              <a:t>selang</a:t>
            </a:r>
            <a:r>
              <a:rPr lang="en-US" baseline="0" dirty="0"/>
              <a:t> </a:t>
            </a:r>
            <a:r>
              <a:rPr lang="en-US" baseline="0" dirty="0" err="1"/>
              <a:t>silikon</a:t>
            </a:r>
            <a:r>
              <a:rPr lang="en-US" baseline="0" dirty="0"/>
              <a:t> </a:t>
            </a:r>
            <a:r>
              <a:rPr lang="en-US" baseline="0" dirty="0" err="1"/>
              <a:t>sekitar</a:t>
            </a:r>
            <a:r>
              <a:rPr lang="en-US" baseline="0" dirty="0"/>
              <a:t> 2 </a:t>
            </a:r>
            <a:r>
              <a:rPr lang="en-US" baseline="0" dirty="0" err="1"/>
              <a:t>minggu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7482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/>
          <p:nvPr/>
        </p:nvSpPr>
        <p:spPr>
          <a:xfrm>
            <a:off x="6829545" y="6513909"/>
            <a:ext cx="5224726" cy="34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12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4313238" y="514350"/>
            <a:ext cx="3430587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1205707" y="3257550"/>
            <a:ext cx="9645650" cy="308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Orbital and medial</a:t>
            </a:r>
            <a:r>
              <a:rPr lang="en-US" baseline="0" dirty="0"/>
              <a:t> wall adjacent to sinus air spaces, </a:t>
            </a:r>
            <a:r>
              <a:rPr lang="en-US" baseline="0" dirty="0" err="1"/>
              <a:t>esp</a:t>
            </a:r>
            <a:r>
              <a:rPr lang="en-US" baseline="0" dirty="0"/>
              <a:t> vulnerable to hydrostatic and mechanical forces</a:t>
            </a:r>
          </a:p>
          <a:p>
            <a:pPr marL="0" lvl="0" indent="0" algn="l" rtl="0">
              <a:spcBef>
                <a:spcPts val="0"/>
              </a:spcBef>
              <a:buSzPct val="25000"/>
              <a:buNone/>
            </a:pPr>
            <a:r>
              <a:rPr lang="en-US" baseline="0" dirty="0"/>
              <a:t>V2</a:t>
            </a:r>
          </a:p>
          <a:p>
            <a:pPr marL="0" lvl="0" indent="0" algn="l" rtl="0">
              <a:spcBef>
                <a:spcPts val="0"/>
              </a:spcBef>
              <a:buSzPct val="25000"/>
              <a:buNone/>
            </a:pPr>
            <a:r>
              <a:rPr lang="en-US" baseline="0" dirty="0"/>
              <a:t>Orb cut axial n coronal</a:t>
            </a:r>
          </a:p>
          <a:p>
            <a:pPr marL="0" lvl="0" indent="0" algn="l" rtl="0">
              <a:spcBef>
                <a:spcPts val="0"/>
              </a:spcBef>
              <a:buSzPct val="25000"/>
              <a:buNone/>
            </a:pPr>
            <a:r>
              <a:rPr lang="en-US" baseline="0" dirty="0" err="1"/>
              <a:t>Oculocardiac</a:t>
            </a:r>
            <a:r>
              <a:rPr lang="en-US" baseline="0" dirty="0"/>
              <a:t> reflex , due to entrapment. Pt nausea </a:t>
            </a:r>
            <a:r>
              <a:rPr lang="en-US" baseline="0" dirty="0" err="1"/>
              <a:t>bradikardi</a:t>
            </a:r>
            <a:r>
              <a:rPr lang="en-US" baseline="0" dirty="0"/>
              <a:t> to </a:t>
            </a:r>
            <a:r>
              <a:rPr lang="en-US" baseline="0" dirty="0" err="1"/>
              <a:t>asistol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3695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765D-3F08-4F47-94D1-2E11C058314A}" type="datetime1">
              <a:rPr lang="en-US" smtClean="0"/>
              <a:t>7/15/18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229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67D1-FD21-4A76-9354-31E586BDC42F}" type="datetime1">
              <a:rPr lang="en-US" smtClean="0"/>
              <a:t>7/15/18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45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EF2F-5DF0-4B4B-A4C0-98778AAF9428}" type="datetime1">
              <a:rPr lang="en-US" smtClean="0"/>
              <a:t>7/15/18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8426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395-877F-4B6D-B5B5-8C76E6EE4C87}" type="datetime1">
              <a:rPr lang="en-US" smtClean="0"/>
              <a:t>7/15/18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66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B010-462A-48F8-AE12-11D294B39393}" type="datetime1">
              <a:rPr lang="en-US" smtClean="0"/>
              <a:t>7/15/18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8242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26E1-5292-429F-99A5-C18ED2BBF72A}" type="datetime1">
              <a:rPr lang="en-US" smtClean="0"/>
              <a:t>7/15/18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52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81A7-7A36-401A-AAA5-A23C9F9FB00C}" type="datetime1">
              <a:rPr lang="en-US" smtClean="0"/>
              <a:t>7/15/18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213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20A1-0E98-4E39-9426-EBFCC11F8216}" type="datetime1">
              <a:rPr lang="en-US" smtClean="0"/>
              <a:t>7/15/18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333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BDC0-B330-49F7-B4A1-A2910AA159A2}" type="datetime1">
              <a:rPr lang="en-US" smtClean="0"/>
              <a:t>7/15/18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8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A5D7-DAB9-4D1E-8A50-B7ACDD7BC782}" type="datetime1">
              <a:rPr lang="en-US" smtClean="0"/>
              <a:t>7/15/18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178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74E2-9EB1-44BF-9F18-48D6CC2297F1}" type="datetime1">
              <a:rPr lang="en-US" smtClean="0"/>
              <a:t>7/15/18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7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07A4-8B1F-437B-AC70-3D3F3F3BE8D7}" type="datetime1">
              <a:rPr lang="en-US" smtClean="0"/>
              <a:t>7/15/18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347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75126-CA95-4511-9E8E-1E4F8CA994AD}" type="datetime1">
              <a:rPr lang="en-US" smtClean="0"/>
              <a:t>7/15/18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54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716F-849F-4AFD-A7F4-7F8B55D5369E}" type="datetime1">
              <a:rPr lang="en-US" smtClean="0"/>
              <a:t>7/15/18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29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42D3-1DBB-4C34-8682-ADAD7CBCC7ED}" type="datetime1">
              <a:rPr lang="en-US" smtClean="0"/>
              <a:t>7/15/18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7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B178-11E7-4373-B5E0-1050622013B5}" type="datetime1">
              <a:rPr lang="en-US" smtClean="0"/>
              <a:t>7/15/18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343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ADC21-D902-4465-89A0-4523250B4D63}" type="datetime1">
              <a:rPr lang="en-US" smtClean="0"/>
              <a:t>7/15/18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70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9.png"/><Relationship Id="rId7" Type="http://schemas.openxmlformats.org/officeDocument/2006/relationships/image" Target="../media/image3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9C8A2-6939-4C34-98B5-2A59CD6A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424" y="2120039"/>
            <a:ext cx="7457881" cy="1304038"/>
          </a:xfrm>
        </p:spPr>
        <p:txBody>
          <a:bodyPr>
            <a:noAutofit/>
          </a:bodyPr>
          <a:lstStyle/>
          <a:p>
            <a:pPr algn="ctr"/>
            <a:r>
              <a:rPr lang="en-US" sz="4700" b="1" dirty="0"/>
              <a:t>Traumatic Ocular Emergencies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DA2C88-2852-44E7-8F69-220E91A30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3567" y="3922097"/>
            <a:ext cx="5808106" cy="1126283"/>
          </a:xfrm>
        </p:spPr>
        <p:txBody>
          <a:bodyPr>
            <a:normAutofit/>
          </a:bodyPr>
          <a:lstStyle/>
          <a:p>
            <a:pPr algn="ctr"/>
            <a:r>
              <a:rPr lang="en-US" sz="2600" b="1" dirty="0" err="1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Ine</a:t>
            </a:r>
            <a:r>
              <a:rPr lang="en-US" sz="2600" b="1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US" sz="2600" b="1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Renata Musa</a:t>
            </a:r>
            <a:endParaRPr lang="en-US" sz="2600" b="1" dirty="0">
              <a:solidFill>
                <a:schemeClr val="tx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CF995E-BE08-4E5A-9C04-375BA0BC86E5}"/>
              </a:ext>
            </a:extLst>
          </p:cNvPr>
          <p:cNvCxnSpPr>
            <a:cxnSpLocks/>
          </p:cNvCxnSpPr>
          <p:nvPr/>
        </p:nvCxnSpPr>
        <p:spPr>
          <a:xfrm>
            <a:off x="2033567" y="3636681"/>
            <a:ext cx="6096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57FB41F-6CED-41B6-A92E-279DD598BC05}"/>
              </a:ext>
            </a:extLst>
          </p:cNvPr>
          <p:cNvSpPr/>
          <p:nvPr/>
        </p:nvSpPr>
        <p:spPr>
          <a:xfrm>
            <a:off x="2033567" y="451550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Adobe Hebrew" panose="02040503050201020203" pitchFamily="18" charset="-79"/>
                <a:cs typeface="Adobe Hebrew" panose="02040503050201020203" pitchFamily="18" charset="-79"/>
              </a:rPr>
              <a:t>Ophthalmology Department</a:t>
            </a:r>
          </a:p>
          <a:p>
            <a:pPr algn="ctr"/>
            <a:r>
              <a:rPr lang="en-US" sz="2000" b="1" dirty="0">
                <a:latin typeface="Adobe Hebrew" panose="02040503050201020203" pitchFamily="18" charset="-79"/>
                <a:cs typeface="Adobe Hebrew" panose="02040503050201020203" pitchFamily="18" charset="-79"/>
              </a:rPr>
              <a:t>Faculty of Medicine </a:t>
            </a:r>
            <a:r>
              <a:rPr lang="en-US" sz="2000" b="1" dirty="0" err="1">
                <a:latin typeface="Adobe Hebrew" panose="02040503050201020203" pitchFamily="18" charset="-79"/>
                <a:cs typeface="Adobe Hebrew" panose="02040503050201020203" pitchFamily="18" charset="-79"/>
              </a:rPr>
              <a:t>Padjadjaran University</a:t>
            </a:r>
            <a:endParaRPr lang="en-US" sz="2000" b="1" dirty="0">
              <a:latin typeface="Adobe Hebrew" panose="02040503050201020203" pitchFamily="18" charset="-79"/>
              <a:cs typeface="Adobe Hebrew" panose="02040503050201020203" pitchFamily="18" charset="-79"/>
            </a:endParaRPr>
          </a:p>
          <a:p>
            <a:pPr algn="ctr"/>
            <a:r>
              <a:rPr lang="en-US" sz="2000" b="1" dirty="0">
                <a:latin typeface="Adobe Hebrew" panose="02040503050201020203" pitchFamily="18" charset="-79"/>
                <a:cs typeface="Adobe Hebrew" panose="02040503050201020203" pitchFamily="18" charset="-79"/>
              </a:rPr>
              <a:t>National Eye Center </a:t>
            </a:r>
            <a:r>
              <a:rPr lang="en-US" sz="2000" b="1" dirty="0" err="1">
                <a:latin typeface="Adobe Hebrew" panose="02040503050201020203" pitchFamily="18" charset="-79"/>
                <a:cs typeface="Adobe Hebrew" panose="02040503050201020203" pitchFamily="18" charset="-79"/>
              </a:rPr>
              <a:t>Cicendo</a:t>
            </a:r>
            <a:r>
              <a:rPr lang="en-US" sz="2000" b="1" dirty="0">
                <a:latin typeface="Adobe Hebrew" panose="02040503050201020203" pitchFamily="18" charset="-79"/>
                <a:cs typeface="Adobe Hebrew" panose="02040503050201020203" pitchFamily="18" charset="-79"/>
              </a:rPr>
              <a:t> Eye Hospital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7A491E-6874-4840-964F-92BB30E6863E}"/>
              </a:ext>
            </a:extLst>
          </p:cNvPr>
          <p:cNvSpPr/>
          <p:nvPr/>
        </p:nvSpPr>
        <p:spPr>
          <a:xfrm>
            <a:off x="2033567" y="594833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200" b="1" dirty="0">
                <a:latin typeface="Adobe Hebrew" panose="02040503050201020203" pitchFamily="18" charset="-79"/>
                <a:cs typeface="Adobe Hebrew" panose="02040503050201020203" pitchFamily="18" charset="-79"/>
              </a:rPr>
              <a:t>Bandung, July 2018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4CBAF7-CF8A-4CD8-BFA4-1CBD0CEC7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423" y="249384"/>
            <a:ext cx="1870882" cy="13040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902C47-49B1-4A48-A0AE-02A617936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243" y="269012"/>
            <a:ext cx="1325242" cy="1304038"/>
          </a:xfrm>
          <a:prstGeom prst="rect">
            <a:avLst/>
          </a:prstGeom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EBEE8FE6-7B24-4861-B117-B14283B88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880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Shape 473" descr="Corneal F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1213" y="3911706"/>
            <a:ext cx="2937161" cy="270391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74" name="Shape 474" descr="Corneal FB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7181" y="3911706"/>
            <a:ext cx="3258092" cy="270391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Shape 417">
            <a:extLst>
              <a:ext uri="{FF2B5EF4-FFF2-40B4-BE49-F238E27FC236}">
                <a16:creationId xmlns:a16="http://schemas.microsoft.com/office/drawing/2014/main" id="{1ED7D98A-83E9-4145-8F8F-1431FEFAA12C}"/>
              </a:ext>
            </a:extLst>
          </p:cNvPr>
          <p:cNvSpPr txBox="1">
            <a:spLocks/>
          </p:cNvSpPr>
          <p:nvPr/>
        </p:nvSpPr>
        <p:spPr>
          <a:xfrm>
            <a:off x="1841213" y="671608"/>
            <a:ext cx="5797296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Corneal Foreign Bodies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81E29F-AFC7-444F-B4BE-3E37BDF23E33}"/>
              </a:ext>
            </a:extLst>
          </p:cNvPr>
          <p:cNvSpPr/>
          <p:nvPr/>
        </p:nvSpPr>
        <p:spPr>
          <a:xfrm>
            <a:off x="2105890" y="1483503"/>
            <a:ext cx="6525491" cy="2059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Signs: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Metallic FB associated rust ring (forms within 48 hours) or infiltrate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± anterior uveitis.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A4D299-5E8A-4F34-8C0E-5ACE98330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315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57" descr="eye spud"/>
          <p:cNvPicPr preferRelativeResize="0"/>
          <p:nvPr/>
        </p:nvPicPr>
        <p:blipFill rotWithShape="1">
          <a:blip r:embed="rId3">
            <a:alphaModFix/>
          </a:blip>
          <a:srcRect l="25382" t="1699" r="34516"/>
          <a:stretch/>
        </p:blipFill>
        <p:spPr>
          <a:xfrm>
            <a:off x="7430691" y="3110390"/>
            <a:ext cx="846535" cy="2893219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5" name="Shape 417">
            <a:extLst>
              <a:ext uri="{FF2B5EF4-FFF2-40B4-BE49-F238E27FC236}">
                <a16:creationId xmlns:a16="http://schemas.microsoft.com/office/drawing/2014/main" id="{D96316FD-E07C-4301-B79C-C7425D483492}"/>
              </a:ext>
            </a:extLst>
          </p:cNvPr>
          <p:cNvSpPr txBox="1">
            <a:spLocks/>
          </p:cNvSpPr>
          <p:nvPr/>
        </p:nvSpPr>
        <p:spPr>
          <a:xfrm>
            <a:off x="1841213" y="671608"/>
            <a:ext cx="5797296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Corneal Foreign Bodies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3A9BBD-4ADA-4740-860C-E3ECAE3870F9}"/>
              </a:ext>
            </a:extLst>
          </p:cNvPr>
          <p:cNvSpPr/>
          <p:nvPr/>
        </p:nvSpPr>
        <p:spPr>
          <a:xfrm>
            <a:off x="2105890" y="1483503"/>
            <a:ext cx="6379154" cy="1551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May be removed with Fine needle tip or eye burr after topical anesthetic applied, under best magnification.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3A5137-D999-4EFF-8B29-8843A6F3F13D}"/>
              </a:ext>
            </a:extLst>
          </p:cNvPr>
          <p:cNvSpPr/>
          <p:nvPr/>
        </p:nvSpPr>
        <p:spPr>
          <a:xfrm>
            <a:off x="2105890" y="3110390"/>
            <a:ext cx="4572000" cy="35827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Rust rings can be removed with eye burr, but not urgent.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Follow up in 24 hours for residual rust or deep stromal involvement.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After successfully removed, treat as Corneal </a:t>
            </a:r>
            <a:r>
              <a:rPr lang="en-US" sz="2200" dirty="0" err="1"/>
              <a:t>Abration</a:t>
            </a:r>
            <a:r>
              <a:rPr lang="en-US" sz="2200" dirty="0"/>
              <a:t>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D71493B-86C7-42DE-8494-090184C0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42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17">
            <a:extLst>
              <a:ext uri="{FF2B5EF4-FFF2-40B4-BE49-F238E27FC236}">
                <a16:creationId xmlns:a16="http://schemas.microsoft.com/office/drawing/2014/main" id="{8EFDAC2F-9D2F-45E0-A498-B8802A5B45C6}"/>
              </a:ext>
            </a:extLst>
          </p:cNvPr>
          <p:cNvSpPr txBox="1">
            <a:spLocks/>
          </p:cNvSpPr>
          <p:nvPr/>
        </p:nvSpPr>
        <p:spPr>
          <a:xfrm>
            <a:off x="1841213" y="671608"/>
            <a:ext cx="5797296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Lid Lacerations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513205-003A-4A5E-BBA1-18D75A13B177}"/>
              </a:ext>
            </a:extLst>
          </p:cNvPr>
          <p:cNvSpPr/>
          <p:nvPr/>
        </p:nvSpPr>
        <p:spPr>
          <a:xfrm>
            <a:off x="1399311" y="1497357"/>
            <a:ext cx="743989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History: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Mechanism of injury (and likelihood of associated injuries), likely infective risk (e.g., bites)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Physical exam: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Lid laceration (depth, length, tissue viability), lid position, orbicularis function, </a:t>
            </a:r>
            <a:r>
              <a:rPr lang="en-US" sz="2200" dirty="0" err="1"/>
              <a:t>lagophthalmos</a:t>
            </a:r>
            <a:r>
              <a:rPr lang="en-US" sz="2200" dirty="0"/>
              <a:t>, intercanthal distance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Canalicular involvement, nasolacrimal drainage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Watch for associated injury of globe or orbit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Imaging </a:t>
            </a:r>
            <a:r>
              <a:rPr lang="en-US" sz="2200" dirty="0">
                <a:sym typeface="Wingdings" panose="05000000000000000000" pitchFamily="2" charset="2"/>
              </a:rPr>
              <a:t> </a:t>
            </a:r>
            <a:r>
              <a:rPr lang="en-US" sz="2200" dirty="0"/>
              <a:t>Only indicated if associated globe or orbital injury suspected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00794E-258A-47FB-8D45-C07D449BD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563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17">
            <a:extLst>
              <a:ext uri="{FF2B5EF4-FFF2-40B4-BE49-F238E27FC236}">
                <a16:creationId xmlns:a16="http://schemas.microsoft.com/office/drawing/2014/main" id="{D559CE58-BD8A-41C9-8955-C7E745AB1383}"/>
              </a:ext>
            </a:extLst>
          </p:cNvPr>
          <p:cNvSpPr txBox="1">
            <a:spLocks/>
          </p:cNvSpPr>
          <p:nvPr/>
        </p:nvSpPr>
        <p:spPr>
          <a:xfrm>
            <a:off x="1841213" y="671608"/>
            <a:ext cx="5797296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Lid Lacerations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086057-10B2-4A46-AD19-611F3BA26807}"/>
              </a:ext>
            </a:extLst>
          </p:cNvPr>
          <p:cNvSpPr/>
          <p:nvPr/>
        </p:nvSpPr>
        <p:spPr>
          <a:xfrm>
            <a:off x="1565565" y="1483503"/>
            <a:ext cx="743989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Treatment: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Prophylaxis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Protect cornea with generous lubrication; administer tetanus vaccine if indicated.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Surgery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Assess for surgical repair according to depth, extent of tissue loss, involvement of lid margin, and involvement of canaliculus.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Canalicular involvement </a:t>
            </a:r>
            <a:r>
              <a:rPr lang="en-US" sz="2200" dirty="0">
                <a:sym typeface="Wingdings" panose="05000000000000000000" pitchFamily="2" charset="2"/>
              </a:rPr>
              <a:t> Refer</a:t>
            </a:r>
            <a:endParaRPr lang="en-US" sz="2200" dirty="0"/>
          </a:p>
        </p:txBody>
      </p:sp>
      <p:pic>
        <p:nvPicPr>
          <p:cNvPr id="6" name="Shape 507" descr="Lid Laceration">
            <a:extLst>
              <a:ext uri="{FF2B5EF4-FFF2-40B4-BE49-F238E27FC236}">
                <a16:creationId xmlns:a16="http://schemas.microsoft.com/office/drawing/2014/main" id="{56DD4785-951F-4869-B537-432691F7706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188" t="4852" r="14811" b="12129"/>
          <a:stretch/>
        </p:blipFill>
        <p:spPr>
          <a:xfrm>
            <a:off x="5661003" y="4718739"/>
            <a:ext cx="2512647" cy="2040189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7" name="Shape 508" descr="Lid Laceration 2">
            <a:extLst>
              <a:ext uri="{FF2B5EF4-FFF2-40B4-BE49-F238E27FC236}">
                <a16:creationId xmlns:a16="http://schemas.microsoft.com/office/drawing/2014/main" id="{A05613A3-D6BC-48CD-AAB3-01D4D681C2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2645" t="-1687" r="2065" b="21325"/>
          <a:stretch/>
        </p:blipFill>
        <p:spPr>
          <a:xfrm>
            <a:off x="2226673" y="4718739"/>
            <a:ext cx="2345327" cy="2040189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CF494C7-9ACF-48FB-96BA-F59CC0C8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52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17">
            <a:extLst>
              <a:ext uri="{FF2B5EF4-FFF2-40B4-BE49-F238E27FC236}">
                <a16:creationId xmlns:a16="http://schemas.microsoft.com/office/drawing/2014/main" id="{3194AACC-6147-44B6-BEF4-FA94C79C8BC7}"/>
              </a:ext>
            </a:extLst>
          </p:cNvPr>
          <p:cNvSpPr txBox="1">
            <a:spLocks/>
          </p:cNvSpPr>
          <p:nvPr/>
        </p:nvSpPr>
        <p:spPr>
          <a:xfrm>
            <a:off x="1841213" y="671608"/>
            <a:ext cx="5797296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Blunt Trauma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C1CA39-F3FA-4164-BDD0-EB2AF4B8CBB8}"/>
              </a:ext>
            </a:extLst>
          </p:cNvPr>
          <p:cNvSpPr/>
          <p:nvPr/>
        </p:nvSpPr>
        <p:spPr>
          <a:xfrm>
            <a:off x="1551711" y="1284183"/>
            <a:ext cx="6941126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History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Mechanism, associated injuries, tetanus status</a:t>
            </a:r>
          </a:p>
          <a:p>
            <a:pPr lvl="1" algn="just"/>
            <a:endParaRPr lang="en-US" sz="9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Physical Exam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Immediately assess integrity of globe and visual acuity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Globe: look for anterior or posterior rupture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Cornea: check fluorescein staining, clarity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b="1" dirty="0"/>
              <a:t>Iris/ciliary body: note abnormalities of pupil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Lens: opacity, position, stability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IOP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Fundus exam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Imaging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Consider orbital/facial X-ray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CT orbits/brain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Treatment </a:t>
            </a:r>
            <a:r>
              <a:rPr lang="en-US" sz="2200" dirty="0">
                <a:sym typeface="Wingdings" panose="05000000000000000000" pitchFamily="2" charset="2"/>
              </a:rPr>
              <a:t> Refer to higher facility</a:t>
            </a:r>
            <a:endParaRPr lang="en-US" sz="22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AC1A8-AF01-4640-94F4-0A97A0366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01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82" descr="Blowout Fracture 2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282631" y="4158512"/>
            <a:ext cx="1903195" cy="2563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583" descr="Blowout Fracture 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3316" y="4547839"/>
            <a:ext cx="2666424" cy="1847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581" descr="Blowout Fractu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5599" y="4547839"/>
            <a:ext cx="2048524" cy="18472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417">
            <a:extLst>
              <a:ext uri="{FF2B5EF4-FFF2-40B4-BE49-F238E27FC236}">
                <a16:creationId xmlns:a16="http://schemas.microsoft.com/office/drawing/2014/main" id="{C05CB2F3-E3DD-4A79-AABB-1263B29CEEB6}"/>
              </a:ext>
            </a:extLst>
          </p:cNvPr>
          <p:cNvSpPr txBox="1">
            <a:spLocks/>
          </p:cNvSpPr>
          <p:nvPr/>
        </p:nvSpPr>
        <p:spPr>
          <a:xfrm>
            <a:off x="1841213" y="671608"/>
            <a:ext cx="5797296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Blowout Fractures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806185-17EE-4B59-ADB1-1A7617F623A9}"/>
              </a:ext>
            </a:extLst>
          </p:cNvPr>
          <p:cNvSpPr/>
          <p:nvPr/>
        </p:nvSpPr>
        <p:spPr>
          <a:xfrm>
            <a:off x="1431564" y="1284183"/>
            <a:ext cx="759229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Inferior and medial wall most at risk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Evaluate: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b="1" dirty="0"/>
              <a:t>inferior rectus entrapment (diplopia on upward gaze)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infraorbital nerve paresthesia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b="1" dirty="0" err="1"/>
              <a:t>Enophthalmos</a:t>
            </a:r>
            <a:endParaRPr lang="en-US" sz="2000" b="1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subcutaneous emphysema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Oculocardiac</a:t>
            </a:r>
            <a:r>
              <a:rPr lang="en-US" sz="2000" dirty="0"/>
              <a:t> reflex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Imaging </a:t>
            </a:r>
            <a:r>
              <a:rPr lang="en-US" sz="2200" dirty="0">
                <a:sym typeface="Wingdings" panose="05000000000000000000" pitchFamily="2" charset="2"/>
              </a:rPr>
              <a:t> </a:t>
            </a:r>
            <a:r>
              <a:rPr lang="en-US" sz="2200" dirty="0"/>
              <a:t>Orbital cut CT scan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17CB10-C2BE-4200-B836-4A311959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75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38" descr="Hyphe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165" y="5113789"/>
            <a:ext cx="2199632" cy="162968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Shape 539" descr="Hyphema 2"/>
          <p:cNvPicPr preferRelativeResize="0"/>
          <p:nvPr/>
        </p:nvPicPr>
        <p:blipFill rotWithShape="1">
          <a:blip r:embed="rId4">
            <a:alphaModFix/>
          </a:blip>
          <a:srcRect l="14512" r="8160" b="28571"/>
          <a:stretch/>
        </p:blipFill>
        <p:spPr>
          <a:xfrm>
            <a:off x="5432939" y="5113789"/>
            <a:ext cx="2788039" cy="1629684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Shape 417">
            <a:extLst>
              <a:ext uri="{FF2B5EF4-FFF2-40B4-BE49-F238E27FC236}">
                <a16:creationId xmlns:a16="http://schemas.microsoft.com/office/drawing/2014/main" id="{1504AFD5-4BCA-4209-B7B2-1C41D65B0678}"/>
              </a:ext>
            </a:extLst>
          </p:cNvPr>
          <p:cNvSpPr txBox="1">
            <a:spLocks/>
          </p:cNvSpPr>
          <p:nvPr/>
        </p:nvSpPr>
        <p:spPr>
          <a:xfrm>
            <a:off x="1841213" y="671608"/>
            <a:ext cx="5797296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Traumatic </a:t>
            </a:r>
            <a:r>
              <a:rPr lang="en-US" b="1" u="sng" dirty="0" err="1">
                <a:solidFill>
                  <a:schemeClr val="tx1"/>
                </a:solidFill>
                <a:ea typeface="Arial"/>
                <a:cs typeface="Arial"/>
                <a:sym typeface="Arial"/>
              </a:rPr>
              <a:t>Hyphema</a:t>
            </a:r>
            <a:endParaRPr lang="en-US" b="1" u="sng" dirty="0">
              <a:solidFill>
                <a:schemeClr val="tx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2B0817-14E7-4FE8-974E-4614BCC15E97}"/>
              </a:ext>
            </a:extLst>
          </p:cNvPr>
          <p:cNvSpPr/>
          <p:nvPr/>
        </p:nvSpPr>
        <p:spPr>
          <a:xfrm>
            <a:off x="923023" y="1284183"/>
            <a:ext cx="790356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Blood in the anterior chamber, disruption of blood vessel in iris or ciliary body.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Treatment: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Bed rest, Head up 30</a:t>
            </a:r>
            <a:r>
              <a:rPr lang="en-US" sz="2000" baseline="30000" dirty="0"/>
              <a:t>o</a:t>
            </a:r>
            <a:r>
              <a:rPr lang="en-US" sz="2000" dirty="0"/>
              <a:t>.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When globe is intact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000" dirty="0"/>
              <a:t> measure IOP</a:t>
            </a:r>
          </a:p>
          <a:p>
            <a:pPr marL="1714500" lvl="3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If IOP &gt; 30 mmHg apply topical timolol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Topical steroid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dexamethasone 0.1% or prednisolone acetate 1% 4x/day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Cycloplegia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atropine 1% 2x/day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Avoid aspirin and antiplatelet agents, NSAIDs, and warfarin if possible</a:t>
            </a:r>
          </a:p>
          <a:p>
            <a:pPr lvl="1" algn="just"/>
            <a:endParaRPr lang="en-US" sz="2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BBC377-C4FC-4324-B526-E03BEE06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815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C1CA39-F3FA-4164-BDD0-EB2AF4B8CBB8}"/>
              </a:ext>
            </a:extLst>
          </p:cNvPr>
          <p:cNvSpPr/>
          <p:nvPr/>
        </p:nvSpPr>
        <p:spPr>
          <a:xfrm>
            <a:off x="1551711" y="1284183"/>
            <a:ext cx="7121234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Should be excluded following injury from sharp objects and projectiles with high mass and/or velocity.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An intraocular foreign body (IOFB) must be excluded in all cases of penetration.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History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Source (hammer on steel, machinery, explosive), probable IOFB material, likely toxicity and infective risk, tetanus status.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Physical Exam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Entry site: identify location and integrity (leak) of wound </a:t>
            </a:r>
            <a:r>
              <a:rPr lang="en-US" sz="2200" dirty="0">
                <a:sym typeface="Wingdings" panose="05000000000000000000" pitchFamily="2" charset="2"/>
              </a:rPr>
              <a:t> Seidel Test</a:t>
            </a:r>
            <a:endParaRPr lang="en-US" sz="22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Low or asymmetric IOP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Location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6" name="Shape 417">
            <a:extLst>
              <a:ext uri="{FF2B5EF4-FFF2-40B4-BE49-F238E27FC236}">
                <a16:creationId xmlns:a16="http://schemas.microsoft.com/office/drawing/2014/main" id="{B76AFDB0-1BF1-42B5-B628-93D205C4B208}"/>
              </a:ext>
            </a:extLst>
          </p:cNvPr>
          <p:cNvSpPr txBox="1">
            <a:spLocks/>
          </p:cNvSpPr>
          <p:nvPr/>
        </p:nvSpPr>
        <p:spPr>
          <a:xfrm>
            <a:off x="1841212" y="671608"/>
            <a:ext cx="6388387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Penetrating Trauma / IOFBs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6EE3B3-AFC8-47C6-B4C8-485DE080A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849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9AA95E-8E71-4BB7-8CFC-74309723D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68" y="4742737"/>
            <a:ext cx="2047875" cy="1905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C49616-F60A-48E7-8BBF-6751681DF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 r="9277" b="15754"/>
          <a:stretch/>
        </p:blipFill>
        <p:spPr bwMode="auto">
          <a:xfrm>
            <a:off x="3888530" y="4742737"/>
            <a:ext cx="2168525" cy="1905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52637A-C690-4EBF-8CD9-EF167562D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42" y="4742737"/>
            <a:ext cx="2047875" cy="1905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Shape 417">
            <a:extLst>
              <a:ext uri="{FF2B5EF4-FFF2-40B4-BE49-F238E27FC236}">
                <a16:creationId xmlns:a16="http://schemas.microsoft.com/office/drawing/2014/main" id="{D49CAA74-CFF9-4970-9742-0325CBE49F04}"/>
              </a:ext>
            </a:extLst>
          </p:cNvPr>
          <p:cNvSpPr txBox="1">
            <a:spLocks/>
          </p:cNvSpPr>
          <p:nvPr/>
        </p:nvSpPr>
        <p:spPr>
          <a:xfrm>
            <a:off x="1841212" y="671608"/>
            <a:ext cx="6388387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Penetrating Trauma / IOFBs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B135D6-71CF-4864-A9D7-87E825F05539}"/>
              </a:ext>
            </a:extLst>
          </p:cNvPr>
          <p:cNvSpPr/>
          <p:nvPr/>
        </p:nvSpPr>
        <p:spPr>
          <a:xfrm>
            <a:off x="1264516" y="1333559"/>
            <a:ext cx="724592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Physical Exam findings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Severe subconjunctival hemorrhage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Shallow or flat anterior chamber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Hyphema</a:t>
            </a:r>
            <a:endParaRPr lang="en-US" sz="20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Iris deformities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Tear-drop shaped pupil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Limited extraocular motility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Extrusion of globe contents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Significant reduction in visual acuity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B95F82-17F1-4DC2-B100-E534B2C8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32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52" descr="Penetrating trauma">
            <a:extLst>
              <a:ext uri="{FF2B5EF4-FFF2-40B4-BE49-F238E27FC236}">
                <a16:creationId xmlns:a16="http://schemas.microsoft.com/office/drawing/2014/main" id="{048E52F4-01E9-4D8E-9891-B2F85E7EEF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01984" y="1837212"/>
            <a:ext cx="3308047" cy="1596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53" descr="Penetrating trauma 2">
            <a:extLst>
              <a:ext uri="{FF2B5EF4-FFF2-40B4-BE49-F238E27FC236}">
                <a16:creationId xmlns:a16="http://schemas.microsoft.com/office/drawing/2014/main" id="{E5F12AE7-5B1B-4028-8285-FAA54427017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6869" y="1463259"/>
            <a:ext cx="2432837" cy="234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36" descr="Seidel test">
            <a:extLst>
              <a:ext uri="{FF2B5EF4-FFF2-40B4-BE49-F238E27FC236}">
                <a16:creationId xmlns:a16="http://schemas.microsoft.com/office/drawing/2014/main" id="{038B6EB9-EF4B-49F2-81B7-076BF5AF10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6489" y="4484579"/>
            <a:ext cx="2036619" cy="1997510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49FFB5-BE66-4B7E-A1A2-99EDDFF09C9A}"/>
              </a:ext>
            </a:extLst>
          </p:cNvPr>
          <p:cNvSpPr/>
          <p:nvPr/>
        </p:nvSpPr>
        <p:spPr>
          <a:xfrm>
            <a:off x="4044672" y="4982137"/>
            <a:ext cx="2313709" cy="109450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u="sng" dirty="0"/>
              <a:t>Seidel’s Test</a:t>
            </a:r>
          </a:p>
          <a:p>
            <a:pPr algn="ctr"/>
            <a:r>
              <a:rPr lang="en-US" sz="2000" dirty="0"/>
              <a:t>Fluorescein</a:t>
            </a:r>
          </a:p>
          <a:p>
            <a:pPr algn="ctr"/>
            <a:r>
              <a:rPr lang="en-US" sz="2000" dirty="0"/>
              <a:t>streaming</a:t>
            </a:r>
          </a:p>
        </p:txBody>
      </p:sp>
      <p:sp>
        <p:nvSpPr>
          <p:cNvPr id="11" name="Shape 417">
            <a:extLst>
              <a:ext uri="{FF2B5EF4-FFF2-40B4-BE49-F238E27FC236}">
                <a16:creationId xmlns:a16="http://schemas.microsoft.com/office/drawing/2014/main" id="{5A27CAFA-B742-4DC1-8717-C623CE2B2526}"/>
              </a:ext>
            </a:extLst>
          </p:cNvPr>
          <p:cNvSpPr txBox="1">
            <a:spLocks/>
          </p:cNvSpPr>
          <p:nvPr/>
        </p:nvSpPr>
        <p:spPr>
          <a:xfrm>
            <a:off x="1841212" y="671608"/>
            <a:ext cx="6388387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Penetrating Trauma / IOFBs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04A8E5-53FB-4A9D-BB84-C5E9FA326A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05" r="17667" b="25333"/>
          <a:stretch/>
        </p:blipFill>
        <p:spPr>
          <a:xfrm>
            <a:off x="1139929" y="4484578"/>
            <a:ext cx="2516079" cy="2089625"/>
          </a:xfrm>
          <a:prstGeom prst="ellipse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7FC077B-9665-43B0-85D1-38814ECE6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49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27D21-1A12-40E8-BDD2-7AE4E6AA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745" y="444000"/>
            <a:ext cx="7481455" cy="1280890"/>
          </a:xfrm>
        </p:spPr>
        <p:txBody>
          <a:bodyPr>
            <a:normAutofit/>
          </a:bodyPr>
          <a:lstStyle/>
          <a:p>
            <a:pPr algn="ctr"/>
            <a:r>
              <a:rPr lang="en-US" sz="3400" b="1" u="sng" dirty="0"/>
              <a:t>Traumatic Ocular Emergencies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146143-6799-4C77-90D9-DD0EDC8A9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15" y="1250699"/>
            <a:ext cx="6705600" cy="54691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8546EC6-EFE2-4BD8-BF81-ABCC05B9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054223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46C0E8-A843-42AC-9E31-204908209FB6}"/>
              </a:ext>
            </a:extLst>
          </p:cNvPr>
          <p:cNvSpPr/>
          <p:nvPr/>
        </p:nvSpPr>
        <p:spPr>
          <a:xfrm>
            <a:off x="1841212" y="1540547"/>
            <a:ext cx="6790169" cy="4090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If a globe injury is suspected: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Don’t manipulate the eye any more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Orbital X-ray or Orbital CT </a:t>
            </a:r>
            <a:r>
              <a:rPr lang="en-US" sz="2200" dirty="0">
                <a:sym typeface="Wingdings" panose="05000000000000000000" pitchFamily="2" charset="2"/>
              </a:rPr>
              <a:t> </a:t>
            </a:r>
            <a:r>
              <a:rPr lang="en-US" sz="2200" dirty="0"/>
              <a:t>foreign body?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Place the patient upright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Protective eye shield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Cycloplegic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Administer IV antibiotic and antiemetic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Tetanus prophylaxis</a:t>
            </a:r>
          </a:p>
        </p:txBody>
      </p:sp>
      <p:sp>
        <p:nvSpPr>
          <p:cNvPr id="10" name="Shape 417">
            <a:extLst>
              <a:ext uri="{FF2B5EF4-FFF2-40B4-BE49-F238E27FC236}">
                <a16:creationId xmlns:a16="http://schemas.microsoft.com/office/drawing/2014/main" id="{C997EDD3-29EB-4C22-A89B-B69674C1F05D}"/>
              </a:ext>
            </a:extLst>
          </p:cNvPr>
          <p:cNvSpPr txBox="1">
            <a:spLocks/>
          </p:cNvSpPr>
          <p:nvPr/>
        </p:nvSpPr>
        <p:spPr>
          <a:xfrm>
            <a:off x="1841212" y="671608"/>
            <a:ext cx="6388387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Penetrating Trauma / IOFBs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4AF3AE-4BA9-4049-9870-5AA8F2DA58F9}"/>
              </a:ext>
            </a:extLst>
          </p:cNvPr>
          <p:cNvSpPr/>
          <p:nvPr/>
        </p:nvSpPr>
        <p:spPr>
          <a:xfrm>
            <a:off x="3128023" y="5814965"/>
            <a:ext cx="3300413" cy="742854"/>
          </a:xfrm>
          <a:prstGeom prst="roundRect">
            <a:avLst/>
          </a:prstGeom>
          <a:solidFill>
            <a:srgbClr val="9303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REFER !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789DF1-15ED-4237-B5E5-069867C9A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10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914806-30C1-496A-A71E-093A26C41A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3" t="10531" r="20228" b="31578"/>
          <a:stretch/>
        </p:blipFill>
        <p:spPr>
          <a:xfrm>
            <a:off x="764462" y="1603301"/>
            <a:ext cx="2558464" cy="2469936"/>
          </a:xfrm>
          <a:prstGeom prst="ellipse">
            <a:avLst/>
          </a:prstGeom>
        </p:spPr>
      </p:pic>
      <p:sp>
        <p:nvSpPr>
          <p:cNvPr id="5" name="Shape 417">
            <a:extLst>
              <a:ext uri="{FF2B5EF4-FFF2-40B4-BE49-F238E27FC236}">
                <a16:creationId xmlns:a16="http://schemas.microsoft.com/office/drawing/2014/main" id="{F665E70F-8DED-466F-8C45-E2BFF72884A6}"/>
              </a:ext>
            </a:extLst>
          </p:cNvPr>
          <p:cNvSpPr txBox="1">
            <a:spLocks/>
          </p:cNvSpPr>
          <p:nvPr/>
        </p:nvSpPr>
        <p:spPr>
          <a:xfrm>
            <a:off x="1841212" y="671608"/>
            <a:ext cx="6388387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Penetrating Trauma / IOFBs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1FA054-D46F-43C9-B38D-50EAB5B4A7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b="24462"/>
          <a:stretch/>
        </p:blipFill>
        <p:spPr>
          <a:xfrm>
            <a:off x="4229094" y="1603301"/>
            <a:ext cx="2355269" cy="2469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365F9D-A509-47A7-B9B9-2C73E86A0B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9417" t="13567" b="31656"/>
          <a:stretch/>
        </p:blipFill>
        <p:spPr>
          <a:xfrm>
            <a:off x="6584363" y="1603301"/>
            <a:ext cx="2043884" cy="2469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C5136-DE5E-4DC2-8A22-246923E249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11705" r="9953" b="14527"/>
          <a:stretch/>
        </p:blipFill>
        <p:spPr>
          <a:xfrm>
            <a:off x="2231668" y="4463223"/>
            <a:ext cx="2959388" cy="2002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4345C6-5D54-43F4-B86E-B4C5DEBD67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0" t="11902" r="10577" b="13081"/>
          <a:stretch/>
        </p:blipFill>
        <p:spPr>
          <a:xfrm>
            <a:off x="5248487" y="4463223"/>
            <a:ext cx="2843213" cy="200565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FA6A1D8-4A05-42D7-80A9-E20543260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95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17">
            <a:extLst>
              <a:ext uri="{FF2B5EF4-FFF2-40B4-BE49-F238E27FC236}">
                <a16:creationId xmlns:a16="http://schemas.microsoft.com/office/drawing/2014/main" id="{A8FA4112-8F27-44D8-BDEF-AC0810AF3D99}"/>
              </a:ext>
            </a:extLst>
          </p:cNvPr>
          <p:cNvSpPr txBox="1">
            <a:spLocks/>
          </p:cNvSpPr>
          <p:nvPr/>
        </p:nvSpPr>
        <p:spPr>
          <a:xfrm>
            <a:off x="1841212" y="671608"/>
            <a:ext cx="6388387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Chemical Ocular Injury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4DC209-940F-46B5-A166-2A5492BE883E}"/>
              </a:ext>
            </a:extLst>
          </p:cNvPr>
          <p:cNvSpPr/>
          <p:nvPr/>
        </p:nvSpPr>
        <p:spPr>
          <a:xfrm>
            <a:off x="983672" y="1284183"/>
            <a:ext cx="7626204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Acid or alkali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Alkali </a:t>
            </a:r>
            <a:r>
              <a:rPr lang="en-US" sz="2200" dirty="0">
                <a:sym typeface="Wingdings" panose="05000000000000000000" pitchFamily="2" charset="2"/>
              </a:rPr>
              <a:t> saponification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Before a full history or detailed examination is conducted, give copious </a:t>
            </a:r>
            <a:r>
              <a:rPr lang="en-US" sz="2200" b="1" dirty="0"/>
              <a:t>irrigation</a:t>
            </a:r>
            <a:r>
              <a:rPr lang="en-US" sz="2200" dirty="0"/>
              <a:t> </a:t>
            </a:r>
            <a:r>
              <a:rPr lang="en-US" sz="2200" b="1" dirty="0"/>
              <a:t>immediately</a:t>
            </a:r>
            <a:r>
              <a:rPr lang="en-US" sz="2200" dirty="0"/>
              <a:t> </a:t>
            </a:r>
            <a:r>
              <a:rPr lang="en-US" sz="2200" b="1" dirty="0"/>
              <a:t>until neutral or near-neutral pH (neutral pH=7.0) </a:t>
            </a:r>
            <a:r>
              <a:rPr lang="en-US" sz="2200" dirty="0">
                <a:sym typeface="Wingdings" panose="05000000000000000000" pitchFamily="2" charset="2"/>
              </a:rPr>
              <a:t> </a:t>
            </a:r>
            <a:r>
              <a:rPr lang="en-US" sz="2200" dirty="0"/>
              <a:t>by pH/ litmus paper. 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Evert the lids to remove retained particulate matter in </a:t>
            </a:r>
            <a:r>
              <a:rPr lang="en-US" sz="2200" dirty="0" err="1"/>
              <a:t>fornices</a:t>
            </a:r>
            <a:r>
              <a:rPr lang="en-US" sz="2200" dirty="0"/>
              <a:t>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Recheck pH after sweeping the </a:t>
            </a:r>
            <a:r>
              <a:rPr lang="en-US" sz="2200" dirty="0" err="1"/>
              <a:t>fornices</a:t>
            </a:r>
            <a:r>
              <a:rPr lang="en-US" sz="2200" dirty="0"/>
              <a:t> for retained particles.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Measure IOP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37F23-6CA0-4684-9401-E82EDDCA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645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34BA9D-B73C-4592-87CE-9C5F992AB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079" y="1519085"/>
            <a:ext cx="6034520" cy="1909915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73EF963-1A73-4262-9474-1863FEFBB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64" t="25606" r="13381" b="51956"/>
          <a:stretch/>
        </p:blipFill>
        <p:spPr>
          <a:xfrm>
            <a:off x="2153018" y="3596120"/>
            <a:ext cx="6076581" cy="1797183"/>
          </a:xfrm>
          <a:prstGeom prst="rect">
            <a:avLst/>
          </a:prstGeom>
        </p:spPr>
      </p:pic>
      <p:sp>
        <p:nvSpPr>
          <p:cNvPr id="6" name="Shape 417">
            <a:extLst>
              <a:ext uri="{FF2B5EF4-FFF2-40B4-BE49-F238E27FC236}">
                <a16:creationId xmlns:a16="http://schemas.microsoft.com/office/drawing/2014/main" id="{86F5C756-998F-4A75-AEA0-85C9AC223191}"/>
              </a:ext>
            </a:extLst>
          </p:cNvPr>
          <p:cNvSpPr txBox="1">
            <a:spLocks/>
          </p:cNvSpPr>
          <p:nvPr/>
        </p:nvSpPr>
        <p:spPr>
          <a:xfrm>
            <a:off x="1841212" y="671608"/>
            <a:ext cx="6388387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Chemical Ocular Injury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557CD-FEE6-4A7C-AFCC-3EE785F4C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851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51F23C-753D-4ABC-ADC4-BF0ED3649F92}"/>
              </a:ext>
            </a:extLst>
          </p:cNvPr>
          <p:cNvSpPr/>
          <p:nvPr/>
        </p:nvSpPr>
        <p:spPr>
          <a:xfrm>
            <a:off x="1841212" y="1482436"/>
            <a:ext cx="66931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GillHandbookBold"/>
              </a:rPr>
              <a:t>Acute—all injuries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illHandbookBook-Italic"/>
              </a:rPr>
              <a:t>Admit </a:t>
            </a:r>
            <a:r>
              <a:rPr lang="en-US" sz="2200" dirty="0">
                <a:latin typeface="GillHandbookBook"/>
              </a:rPr>
              <a:t>if injury is severe or there are any other concerns.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illHandbookBook-Italic"/>
              </a:rPr>
              <a:t>Topical antibiotics</a:t>
            </a:r>
            <a:r>
              <a:rPr lang="en-US" sz="2200" dirty="0">
                <a:latin typeface="GillHandbookBook"/>
              </a:rPr>
              <a:t>: prophylaxis.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illHandbookBook-Italic"/>
              </a:rPr>
              <a:t>Topical cycloplegia </a:t>
            </a:r>
            <a:r>
              <a:rPr lang="en-US" sz="2200" dirty="0">
                <a:latin typeface="GillHandbookBook"/>
              </a:rPr>
              <a:t>for comfort/AC activity (e.g., preservative-free cyclopentolate 1% 3</a:t>
            </a:r>
            <a:r>
              <a:rPr lang="en-US" sz="2200" dirty="0">
                <a:latin typeface="HandbookSymbols"/>
              </a:rPr>
              <a:t>x</a:t>
            </a:r>
            <a:r>
              <a:rPr lang="en-US" sz="2200" dirty="0">
                <a:latin typeface="GillHandbookBook"/>
              </a:rPr>
              <a:t>/day).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illHandbookBook-Italic"/>
              </a:rPr>
              <a:t>Topical lubricants.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GillHandbookBook-Italic"/>
              </a:rPr>
              <a:t>Oral analgesia.</a:t>
            </a:r>
          </a:p>
          <a:p>
            <a:endParaRPr lang="en-US" sz="2200" dirty="0">
              <a:latin typeface="GillHandbookBook"/>
            </a:endParaRPr>
          </a:p>
        </p:txBody>
      </p:sp>
      <p:sp>
        <p:nvSpPr>
          <p:cNvPr id="5" name="Shape 417">
            <a:extLst>
              <a:ext uri="{FF2B5EF4-FFF2-40B4-BE49-F238E27FC236}">
                <a16:creationId xmlns:a16="http://schemas.microsoft.com/office/drawing/2014/main" id="{2E8B579E-9B2E-41AE-B60C-E7D0A9A2B559}"/>
              </a:ext>
            </a:extLst>
          </p:cNvPr>
          <p:cNvSpPr txBox="1">
            <a:spLocks/>
          </p:cNvSpPr>
          <p:nvPr/>
        </p:nvSpPr>
        <p:spPr>
          <a:xfrm>
            <a:off x="1841212" y="671608"/>
            <a:ext cx="6388387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Chemical Ocular Injury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FF04D5-8BA0-4628-8AF5-66B278F590A6}"/>
              </a:ext>
            </a:extLst>
          </p:cNvPr>
          <p:cNvSpPr/>
          <p:nvPr/>
        </p:nvSpPr>
        <p:spPr>
          <a:xfrm>
            <a:off x="2312987" y="4621757"/>
            <a:ext cx="5444836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GillHandbookBook"/>
              </a:rPr>
              <a:t>Topical medication should be preservative-free when possible!</a:t>
            </a:r>
            <a:endParaRPr lang="en-US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3A514-42B0-416B-9061-3D48783AE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869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D64C21-698F-43E5-BE84-805D8CA543FA}"/>
              </a:ext>
            </a:extLst>
          </p:cNvPr>
          <p:cNvSpPr/>
          <p:nvPr/>
        </p:nvSpPr>
        <p:spPr>
          <a:xfrm>
            <a:off x="1841211" y="1482436"/>
            <a:ext cx="7067261" cy="4156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Acute — severe injuries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Topical steroids (e.g., prednisolone acetate 0.5–1% initially 4–8x/day for &lt;10 days),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Topical ascorbic acid (e.g., sodium ascorbate 10% up to every 2 hours for &lt;10 days), and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Oral ascorbic acid (e.g., 2 g 4x/day)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collagen formation.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dirty="0"/>
          </a:p>
          <a:p>
            <a:r>
              <a:rPr lang="en-US" b="1" dirty="0"/>
              <a:t>Acute — injuries with High IOP</a:t>
            </a:r>
          </a:p>
          <a:p>
            <a:endParaRPr lang="en-US" sz="800" b="1" dirty="0"/>
          </a:p>
          <a:p>
            <a:r>
              <a:rPr lang="en-US" dirty="0"/>
              <a:t>Give acetazolamide 250 mg 4x/day ± topical B-blocker (e.g., preservative-free timolol 0.5% 2x/day)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5" name="Shape 417">
            <a:extLst>
              <a:ext uri="{FF2B5EF4-FFF2-40B4-BE49-F238E27FC236}">
                <a16:creationId xmlns:a16="http://schemas.microsoft.com/office/drawing/2014/main" id="{B461127C-E810-4B08-8E06-437C720EB109}"/>
              </a:ext>
            </a:extLst>
          </p:cNvPr>
          <p:cNvSpPr txBox="1">
            <a:spLocks/>
          </p:cNvSpPr>
          <p:nvPr/>
        </p:nvSpPr>
        <p:spPr>
          <a:xfrm>
            <a:off x="1841212" y="671608"/>
            <a:ext cx="6388387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Chemical Ocular Injury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76E706-90AC-4673-AB7F-9FC4370370B4}"/>
              </a:ext>
            </a:extLst>
          </p:cNvPr>
          <p:cNvSpPr/>
          <p:nvPr/>
        </p:nvSpPr>
        <p:spPr>
          <a:xfrm>
            <a:off x="3385198" y="5638638"/>
            <a:ext cx="3300413" cy="742854"/>
          </a:xfrm>
          <a:prstGeom prst="roundRect">
            <a:avLst/>
          </a:prstGeom>
          <a:solidFill>
            <a:srgbClr val="9303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REFER 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9EC3A-125D-4F93-992B-37780AB8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217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D08DE5-845E-430B-B2B8-2986D9A56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35" y="1932080"/>
            <a:ext cx="6591443" cy="4485843"/>
          </a:xfrm>
          <a:prstGeom prst="rect">
            <a:avLst/>
          </a:prstGeom>
        </p:spPr>
      </p:pic>
      <p:sp>
        <p:nvSpPr>
          <p:cNvPr id="6" name="Shape 417">
            <a:extLst>
              <a:ext uri="{FF2B5EF4-FFF2-40B4-BE49-F238E27FC236}">
                <a16:creationId xmlns:a16="http://schemas.microsoft.com/office/drawing/2014/main" id="{5DC308E7-F042-40F1-9832-446E2FEFDB3D}"/>
              </a:ext>
            </a:extLst>
          </p:cNvPr>
          <p:cNvSpPr txBox="1">
            <a:spLocks/>
          </p:cNvSpPr>
          <p:nvPr/>
        </p:nvSpPr>
        <p:spPr>
          <a:xfrm>
            <a:off x="1841212" y="671608"/>
            <a:ext cx="6388387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Chemical Ocular Injury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1FB12F-2AFA-4D8E-BF5E-2B5E33330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911" y="1661243"/>
            <a:ext cx="2057400" cy="1152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2A60FE-7661-425E-9805-AF302DFBD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911" y="2882183"/>
            <a:ext cx="2057400" cy="1224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EA860-F240-4E09-9E40-E3ABFE628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910" y="4175002"/>
            <a:ext cx="2057399" cy="1260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7C5297-4EED-4A68-BB47-0AF1523C0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910" y="5477745"/>
            <a:ext cx="2057398" cy="127558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D8891B-2316-457B-879A-A82868B443B4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6664036" y="2237506"/>
            <a:ext cx="311875" cy="11914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16427C7-F9F1-402D-AD78-AA1B432293D5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6664036" y="3494385"/>
            <a:ext cx="311875" cy="6122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E21A431-407C-4E41-A08D-A3DEC5A5E1CA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6664036" y="4805333"/>
            <a:ext cx="31187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0835F17-6CEF-43E9-9E11-3D3F129CC5B3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6664036" y="5888182"/>
            <a:ext cx="311874" cy="2273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F304D9DB-2219-47D6-8ED6-D9498AEF1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89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Shape 710" descr="Super Glue ey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8428" y="3425428"/>
            <a:ext cx="7200" cy="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Shape 711" descr="Super Glue ey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8428" y="3425428"/>
            <a:ext cx="7200" cy="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Shape 712" descr="gllue-eye"/>
          <p:cNvPicPr preferRelativeResize="0"/>
          <p:nvPr/>
        </p:nvPicPr>
        <p:blipFill rotWithShape="1">
          <a:blip r:embed="rId4">
            <a:alphaModFix/>
          </a:blip>
          <a:srcRect l="14023" t="25559" r="40381" b="33819"/>
          <a:stretch/>
        </p:blipFill>
        <p:spPr>
          <a:xfrm>
            <a:off x="5528548" y="2181567"/>
            <a:ext cx="3155695" cy="2255089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395414" y="2323699"/>
            <a:ext cx="4031671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2" indent="-171450">
              <a:spcBef>
                <a:spcPts val="360"/>
              </a:spcBef>
              <a:buSzPct val="90000"/>
              <a:buChar char="•"/>
            </a:pPr>
            <a:r>
              <a:rPr lang="en-US" sz="2200" dirty="0"/>
              <a:t>Antibiotic ointment.</a:t>
            </a:r>
          </a:p>
          <a:p>
            <a:pPr marL="857250" lvl="2" indent="-171450">
              <a:spcBef>
                <a:spcPts val="360"/>
              </a:spcBef>
              <a:buSzPct val="90000"/>
              <a:buChar char="•"/>
            </a:pPr>
            <a:r>
              <a:rPr lang="en-US" sz="2200" dirty="0"/>
              <a:t>Remove pieces that are easy to remove.</a:t>
            </a:r>
          </a:p>
          <a:p>
            <a:pPr marL="857250" lvl="2" indent="-171450">
              <a:spcBef>
                <a:spcPts val="360"/>
              </a:spcBef>
              <a:buSzPct val="90000"/>
              <a:buChar char="•"/>
            </a:pPr>
            <a:r>
              <a:rPr lang="en-US" sz="2200" dirty="0"/>
              <a:t>Remove residual glue max. within 48 hours.</a:t>
            </a:r>
          </a:p>
        </p:txBody>
      </p:sp>
      <p:sp>
        <p:nvSpPr>
          <p:cNvPr id="7" name="Shape 417">
            <a:extLst>
              <a:ext uri="{FF2B5EF4-FFF2-40B4-BE49-F238E27FC236}">
                <a16:creationId xmlns:a16="http://schemas.microsoft.com/office/drawing/2014/main" id="{67023425-9938-468B-A156-FC2EDFF23225}"/>
              </a:ext>
            </a:extLst>
          </p:cNvPr>
          <p:cNvSpPr txBox="1">
            <a:spLocks/>
          </p:cNvSpPr>
          <p:nvPr/>
        </p:nvSpPr>
        <p:spPr>
          <a:xfrm>
            <a:off x="1841212" y="671608"/>
            <a:ext cx="6388387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Chemical Ocular Injury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B18D89-0ADD-42A4-B37C-25AAB31775F0}"/>
              </a:ext>
            </a:extLst>
          </p:cNvPr>
          <p:cNvSpPr/>
          <p:nvPr/>
        </p:nvSpPr>
        <p:spPr>
          <a:xfrm>
            <a:off x="3263926" y="1364166"/>
            <a:ext cx="3542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Cyanoacrylate Glue</a:t>
            </a: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BCE05A-BB8A-4A5F-BC37-736B8AD03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872" y="4608873"/>
            <a:ext cx="1849582" cy="1849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DD63EC-DDE1-4184-BA65-AD9E6F925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9761" y="4890688"/>
            <a:ext cx="1826635" cy="1464438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E086FA0-8737-49E7-B62E-26A0C7C4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347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274EB-F068-4693-9AA7-1845DD4D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982" y="624110"/>
            <a:ext cx="7315199" cy="128089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7C3F4-FB47-4C2B-9507-F25699286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4" y="0"/>
            <a:ext cx="893618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A59B01-11D6-4611-95C9-2918CFDD2189}"/>
              </a:ext>
            </a:extLst>
          </p:cNvPr>
          <p:cNvSpPr/>
          <p:nvPr/>
        </p:nvSpPr>
        <p:spPr>
          <a:xfrm>
            <a:off x="304798" y="76530"/>
            <a:ext cx="2216728" cy="803563"/>
          </a:xfrm>
          <a:prstGeom prst="rect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SUMMARY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AE354-A1A4-434F-9133-55BCFB3C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71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53A8E-A2E4-461E-9DE6-5B0DCE404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212" y="1540189"/>
            <a:ext cx="6591985" cy="3777622"/>
          </a:xfrm>
        </p:spPr>
        <p:txBody>
          <a:bodyPr>
            <a:normAutofit/>
          </a:bodyPr>
          <a:lstStyle/>
          <a:p>
            <a:pPr algn="just"/>
            <a:r>
              <a:rPr lang="en-US" sz="2200" dirty="0"/>
              <a:t>We need immediate response to manage traumatic ocular emergency cases.</a:t>
            </a:r>
          </a:p>
          <a:p>
            <a:pPr algn="just"/>
            <a:r>
              <a:rPr lang="en-US" sz="2200" dirty="0"/>
              <a:t>To exclude some differential diagnosis in traumatic ocular emergency cases, orbital imaging are needed.</a:t>
            </a:r>
          </a:p>
          <a:p>
            <a:pPr algn="just"/>
            <a:r>
              <a:rPr lang="en-US" sz="2200" dirty="0"/>
              <a:t>Good history taking and physical examination, especially ophthalmology examination, is very useful to choose the next action.</a:t>
            </a:r>
          </a:p>
        </p:txBody>
      </p:sp>
      <p:sp>
        <p:nvSpPr>
          <p:cNvPr id="4" name="Shape 417">
            <a:extLst>
              <a:ext uri="{FF2B5EF4-FFF2-40B4-BE49-F238E27FC236}">
                <a16:creationId xmlns:a16="http://schemas.microsoft.com/office/drawing/2014/main" id="{E551157B-ECC6-4880-BD74-419C9E5BE85A}"/>
              </a:ext>
            </a:extLst>
          </p:cNvPr>
          <p:cNvSpPr txBox="1">
            <a:spLocks/>
          </p:cNvSpPr>
          <p:nvPr/>
        </p:nvSpPr>
        <p:spPr>
          <a:xfrm>
            <a:off x="1841212" y="671608"/>
            <a:ext cx="6388387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Take Home Messages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F9F40D-3740-4F3A-A7E9-C61BA74C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868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17">
            <a:extLst>
              <a:ext uri="{FF2B5EF4-FFF2-40B4-BE49-F238E27FC236}">
                <a16:creationId xmlns:a16="http://schemas.microsoft.com/office/drawing/2014/main" id="{E47216B6-1EFC-4E5D-BC1A-2198587594F3}"/>
              </a:ext>
            </a:extLst>
          </p:cNvPr>
          <p:cNvSpPr txBox="1">
            <a:spLocks/>
          </p:cNvSpPr>
          <p:nvPr/>
        </p:nvSpPr>
        <p:spPr>
          <a:xfrm>
            <a:off x="1841213" y="671608"/>
            <a:ext cx="6665478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Subconjunctival Hemorrhage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40ADA7-784C-45B1-8304-F7AE031CC6DC}"/>
              </a:ext>
            </a:extLst>
          </p:cNvPr>
          <p:cNvSpPr/>
          <p:nvPr/>
        </p:nvSpPr>
        <p:spPr>
          <a:xfrm>
            <a:off x="2008909" y="1582158"/>
            <a:ext cx="6705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Disruption of conjunctival blood vessel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Etiology: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Trauma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Sneezing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Gagging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Valsalva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Will resolve spontaneously within 2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If dense, circumferential blood chemosis </a:t>
            </a:r>
          </a:p>
          <a:p>
            <a:r>
              <a:rPr lang="en-US" sz="2200" dirty="0">
                <a:sym typeface="Wingdings" panose="05000000000000000000" pitchFamily="2" charset="2"/>
              </a:rPr>
              <a:t>	</a:t>
            </a:r>
            <a:r>
              <a:rPr lang="en-US" sz="2200" dirty="0"/>
              <a:t> rule out globe rupture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8" name="Shape 403" descr="SubconjunctivalHemorrhage">
            <a:extLst>
              <a:ext uri="{FF2B5EF4-FFF2-40B4-BE49-F238E27FC236}">
                <a16:creationId xmlns:a16="http://schemas.microsoft.com/office/drawing/2014/main" id="{EE174C38-D7E1-4DDC-90FD-D97E294428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5562" y="4896389"/>
            <a:ext cx="2064328" cy="168062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Shape 395" descr="Subconj Hem 2">
            <a:extLst>
              <a:ext uri="{FF2B5EF4-FFF2-40B4-BE49-F238E27FC236}">
                <a16:creationId xmlns:a16="http://schemas.microsoft.com/office/drawing/2014/main" id="{9C16B7DF-4A2E-4D1A-BAFF-FB49CA9F56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1709" y="4896388"/>
            <a:ext cx="2059181" cy="168062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75B856-CAE1-467B-91F7-BDE13D72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79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491173-4BDA-498D-9363-BF5224D3D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919" y="1386987"/>
            <a:ext cx="4084026" cy="408402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1D4EE5-49FA-4AFC-A772-098E8142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370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42" descr="Conjunctival Foreign Body"/>
          <p:cNvPicPr preferRelativeResize="0"/>
          <p:nvPr/>
        </p:nvPicPr>
        <p:blipFill rotWithShape="1">
          <a:blip r:embed="rId3">
            <a:alphaModFix/>
          </a:blip>
          <a:srcRect r="4637" b="13687"/>
          <a:stretch/>
        </p:blipFill>
        <p:spPr>
          <a:xfrm>
            <a:off x="2986630" y="2807875"/>
            <a:ext cx="4079188" cy="2719944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Shape 417">
            <a:extLst>
              <a:ext uri="{FF2B5EF4-FFF2-40B4-BE49-F238E27FC236}">
                <a16:creationId xmlns:a16="http://schemas.microsoft.com/office/drawing/2014/main" id="{4EBEB313-CF3B-4AEB-A2DC-A12FB635589A}"/>
              </a:ext>
            </a:extLst>
          </p:cNvPr>
          <p:cNvSpPr txBox="1">
            <a:spLocks/>
          </p:cNvSpPr>
          <p:nvPr/>
        </p:nvSpPr>
        <p:spPr>
          <a:xfrm>
            <a:off x="1841213" y="671608"/>
            <a:ext cx="6665478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Conjunctival Foreign Bodies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C7AF37-81D4-4580-A94D-A9ED7D0A9A0F}"/>
              </a:ext>
            </a:extLst>
          </p:cNvPr>
          <p:cNvSpPr/>
          <p:nvPr/>
        </p:nvSpPr>
        <p:spPr>
          <a:xfrm>
            <a:off x="2008909" y="1582158"/>
            <a:ext cx="6705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Lid eversion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Remove with a moistened sterile swab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43968C-235D-4139-9929-0D544168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58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d Eversion - OPHTHALMOLOGY - Ep 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12575"/>
            <a:ext cx="9144000" cy="6245426"/>
          </a:xfrm>
        </p:spPr>
      </p:pic>
      <p:sp>
        <p:nvSpPr>
          <p:cNvPr id="3" name="Shape 417">
            <a:extLst>
              <a:ext uri="{FF2B5EF4-FFF2-40B4-BE49-F238E27FC236}">
                <a16:creationId xmlns:a16="http://schemas.microsoft.com/office/drawing/2014/main" id="{7790526C-7693-42D9-9E7E-ADB1BF1DA5CB}"/>
              </a:ext>
            </a:extLst>
          </p:cNvPr>
          <p:cNvSpPr txBox="1">
            <a:spLocks/>
          </p:cNvSpPr>
          <p:nvPr/>
        </p:nvSpPr>
        <p:spPr>
          <a:xfrm>
            <a:off x="1239261" y="0"/>
            <a:ext cx="6665478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Lid Eversion Techniques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B93F03-F2AF-43C7-B29E-B45264E2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66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Shape 411" descr="Conjunctival abra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0214" y="3724393"/>
            <a:ext cx="2714625" cy="2228935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Shape 417">
            <a:extLst>
              <a:ext uri="{FF2B5EF4-FFF2-40B4-BE49-F238E27FC236}">
                <a16:creationId xmlns:a16="http://schemas.microsoft.com/office/drawing/2014/main" id="{5F77C226-F978-407E-A14D-FD23DE6FAB24}"/>
              </a:ext>
            </a:extLst>
          </p:cNvPr>
          <p:cNvSpPr txBox="1">
            <a:spLocks/>
          </p:cNvSpPr>
          <p:nvPr/>
        </p:nvSpPr>
        <p:spPr>
          <a:xfrm>
            <a:off x="1841213" y="671608"/>
            <a:ext cx="6665478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Conjunctival Abrasion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8C9AD6-EC6D-4E9D-A7DB-44C626AF7D66}"/>
              </a:ext>
            </a:extLst>
          </p:cNvPr>
          <p:cNvSpPr/>
          <p:nvPr/>
        </p:nvSpPr>
        <p:spPr>
          <a:xfrm>
            <a:off x="2008909" y="1582158"/>
            <a:ext cx="6705600" cy="1551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Superficial abrasions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Treatment: 2-3 days of antibiotic ointment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Ocular foreign body should be excluded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4CAD7D-5F80-45C2-8C5B-A2A76D7B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24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title"/>
          </p:nvPr>
        </p:nvSpPr>
        <p:spPr>
          <a:xfrm>
            <a:off x="1841213" y="671608"/>
            <a:ext cx="5797296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/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Corneal Abrasion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C67DE6-F383-41AC-A52D-C95D845389D2}"/>
              </a:ext>
            </a:extLst>
          </p:cNvPr>
          <p:cNvSpPr/>
          <p:nvPr/>
        </p:nvSpPr>
        <p:spPr>
          <a:xfrm>
            <a:off x="2008909" y="1582158"/>
            <a:ext cx="691341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Symptom: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Tearing, Mild to Severe Red Eye, photophobia, blepharospasm, severe pain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Sign: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Fluorescein: dye uptake at defect site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Rule out foreign body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Treatment: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Topical Antibiotic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Artificial Tears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For supportive treatment consider short-term topical cycloplegic (for comfort/AC activity) and topical NSAID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Contact lens wearers: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Stop wearing Contact Lens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Antibiotic: Fluoroquinolone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840EC-6D34-43B5-95CF-1A886B721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99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26" descr="Corneal Abrasion2">
            <a:extLst>
              <a:ext uri="{FF2B5EF4-FFF2-40B4-BE49-F238E27FC236}">
                <a16:creationId xmlns:a16="http://schemas.microsoft.com/office/drawing/2014/main" id="{97005424-D315-4179-AEB3-ED887F0B003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5017" t="631" r="20201" b="4419"/>
          <a:stretch/>
        </p:blipFill>
        <p:spPr>
          <a:xfrm>
            <a:off x="5158158" y="2087124"/>
            <a:ext cx="3293116" cy="3266933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Shape 417">
            <a:extLst>
              <a:ext uri="{FF2B5EF4-FFF2-40B4-BE49-F238E27FC236}">
                <a16:creationId xmlns:a16="http://schemas.microsoft.com/office/drawing/2014/main" id="{79E6624E-83BC-438A-9915-CEC90EE817AE}"/>
              </a:ext>
            </a:extLst>
          </p:cNvPr>
          <p:cNvSpPr txBox="1">
            <a:spLocks/>
          </p:cNvSpPr>
          <p:nvPr/>
        </p:nvSpPr>
        <p:spPr>
          <a:xfrm>
            <a:off x="1841213" y="671608"/>
            <a:ext cx="5797296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Corneal Abrasion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32E64A-3BCD-44AB-B7A8-6DC1DEB66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30" t="-1156" r="32634" b="11401"/>
          <a:stretch/>
        </p:blipFill>
        <p:spPr>
          <a:xfrm>
            <a:off x="1169654" y="2087124"/>
            <a:ext cx="3293116" cy="3309559"/>
          </a:xfrm>
          <a:prstGeom prst="ellipse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70E72A-93F5-4959-94B2-179F26A4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90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title"/>
          </p:nvPr>
        </p:nvSpPr>
        <p:spPr>
          <a:xfrm>
            <a:off x="1841213" y="671608"/>
            <a:ext cx="5797296" cy="612575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/>
          <a:p>
            <a:pPr algn="ctr">
              <a:spcBef>
                <a:spcPts val="0"/>
              </a:spcBef>
              <a:buSzPct val="90000"/>
            </a:pPr>
            <a:r>
              <a:rPr lang="en-US" b="1" u="sng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Corneal Foreign Bodies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C67DE6-F383-41AC-A52D-C95D845389D2}"/>
              </a:ext>
            </a:extLst>
          </p:cNvPr>
          <p:cNvSpPr/>
          <p:nvPr/>
        </p:nvSpPr>
        <p:spPr>
          <a:xfrm>
            <a:off x="2008909" y="1582158"/>
            <a:ext cx="6705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Most corneal foreign bodies (FBs) </a:t>
            </a:r>
            <a:r>
              <a:rPr lang="en-US" sz="2200" dirty="0">
                <a:sym typeface="Wingdings" panose="05000000000000000000" pitchFamily="2" charset="2"/>
              </a:rPr>
              <a:t></a:t>
            </a:r>
            <a:r>
              <a:rPr lang="en-US" sz="2200" dirty="0"/>
              <a:t> </a:t>
            </a:r>
            <a:r>
              <a:rPr lang="en-US" sz="2200" b="1" dirty="0"/>
              <a:t>Metallic</a:t>
            </a:r>
            <a:r>
              <a:rPr lang="en-US" sz="2200" dirty="0"/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Microbial keratitis more commonly follows stone, ceramic, and organic FBs.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Remember to exclude a second intraocular or </a:t>
            </a:r>
            <a:r>
              <a:rPr lang="en-US" sz="2200" dirty="0" err="1"/>
              <a:t>subtarsal</a:t>
            </a:r>
            <a:r>
              <a:rPr lang="en-US" sz="2200" dirty="0"/>
              <a:t> FB.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Symptoms: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200" dirty="0"/>
              <a:t>Photophobia, pain, injection, lacrimation, blurred vision;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200" dirty="0"/>
              <a:t>history of projectile striking eye;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200" dirty="0"/>
              <a:t>failure to wear protective eyewear while working, welding, hammering.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39845E-5EE0-4EDC-BF7A-F8114332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87759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1824</TotalTime>
  <Words>1196</Words>
  <Application>Microsoft Macintosh PowerPoint</Application>
  <PresentationFormat>On-screen Show (4:3)</PresentationFormat>
  <Paragraphs>237</Paragraphs>
  <Slides>30</Slides>
  <Notes>11</Notes>
  <HiddenSlides>1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Adobe Gothic Std B</vt:lpstr>
      <vt:lpstr>Adobe Hebrew</vt:lpstr>
      <vt:lpstr>Arial</vt:lpstr>
      <vt:lpstr>Calibri</vt:lpstr>
      <vt:lpstr>Century Gothic</vt:lpstr>
      <vt:lpstr>GillHandbookBold</vt:lpstr>
      <vt:lpstr>GillHandbookBook</vt:lpstr>
      <vt:lpstr>GillHandbookBook-Italic</vt:lpstr>
      <vt:lpstr>HandbookSymbols</vt:lpstr>
      <vt:lpstr>Wingdings</vt:lpstr>
      <vt:lpstr>Wingdings 3</vt:lpstr>
      <vt:lpstr>Wisp</vt:lpstr>
      <vt:lpstr>Traumatic Ocular Emergencies</vt:lpstr>
      <vt:lpstr>Traumatic Ocular Emergencies</vt:lpstr>
      <vt:lpstr>PowerPoint Presentation</vt:lpstr>
      <vt:lpstr>PowerPoint Presentation</vt:lpstr>
      <vt:lpstr>PowerPoint Presentation</vt:lpstr>
      <vt:lpstr>PowerPoint Presentation</vt:lpstr>
      <vt:lpstr>Corneal Abrasion</vt:lpstr>
      <vt:lpstr>PowerPoint Presentation</vt:lpstr>
      <vt:lpstr>Corneal Foreign Bodies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Traumatic Ocular Emergencies</dc:title>
  <dc:subject/>
  <dc:creator>User</dc:creator>
  <cp:keywords/>
  <dc:description/>
  <cp:lastModifiedBy>Ine Renata Musa</cp:lastModifiedBy>
  <cp:revision>41</cp:revision>
  <cp:lastPrinted>2018-07-08T09:18:08Z</cp:lastPrinted>
  <dcterms:created xsi:type="dcterms:W3CDTF">2018-07-07T03:47:30Z</dcterms:created>
  <dcterms:modified xsi:type="dcterms:W3CDTF">2018-07-15T00:08:04Z</dcterms:modified>
  <cp:category/>
</cp:coreProperties>
</file>