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64"/>
  </p:notesMasterIdLst>
  <p:handoutMasterIdLst>
    <p:handoutMasterId r:id="rId65"/>
  </p:handoutMasterIdLst>
  <p:sldIdLst>
    <p:sldId id="453" r:id="rId4"/>
    <p:sldId id="467" r:id="rId5"/>
    <p:sldId id="468" r:id="rId6"/>
    <p:sldId id="469" r:id="rId7"/>
    <p:sldId id="456" r:id="rId8"/>
    <p:sldId id="470" r:id="rId9"/>
    <p:sldId id="471" r:id="rId10"/>
    <p:sldId id="472" r:id="rId11"/>
    <p:sldId id="473" r:id="rId12"/>
    <p:sldId id="474" r:id="rId13"/>
    <p:sldId id="484" r:id="rId14"/>
    <p:sldId id="485" r:id="rId15"/>
    <p:sldId id="486" r:id="rId16"/>
    <p:sldId id="494" r:id="rId17"/>
    <p:sldId id="493" r:id="rId18"/>
    <p:sldId id="504" r:id="rId19"/>
    <p:sldId id="501" r:id="rId20"/>
    <p:sldId id="491" r:id="rId21"/>
    <p:sldId id="488" r:id="rId22"/>
    <p:sldId id="497" r:id="rId23"/>
    <p:sldId id="505" r:id="rId24"/>
    <p:sldId id="554" r:id="rId25"/>
    <p:sldId id="553" r:id="rId26"/>
    <p:sldId id="492" r:id="rId27"/>
    <p:sldId id="490" r:id="rId28"/>
    <p:sldId id="498" r:id="rId29"/>
    <p:sldId id="478" r:id="rId30"/>
    <p:sldId id="481" r:id="rId31"/>
    <p:sldId id="483" r:id="rId32"/>
    <p:sldId id="499" r:id="rId33"/>
    <p:sldId id="429" r:id="rId34"/>
    <p:sldId id="445" r:id="rId35"/>
    <p:sldId id="502" r:id="rId36"/>
    <p:sldId id="503" r:id="rId37"/>
    <p:sldId id="433" r:id="rId38"/>
    <p:sldId id="506" r:id="rId39"/>
    <p:sldId id="507" r:id="rId40"/>
    <p:sldId id="509" r:id="rId41"/>
    <p:sldId id="511" r:id="rId42"/>
    <p:sldId id="513" r:id="rId43"/>
    <p:sldId id="515" r:id="rId44"/>
    <p:sldId id="517" r:id="rId45"/>
    <p:sldId id="519" r:id="rId46"/>
    <p:sldId id="522" r:id="rId47"/>
    <p:sldId id="524" r:id="rId48"/>
    <p:sldId id="526" r:id="rId49"/>
    <p:sldId id="528" r:id="rId50"/>
    <p:sldId id="530" r:id="rId51"/>
    <p:sldId id="532" r:id="rId52"/>
    <p:sldId id="534" r:id="rId53"/>
    <p:sldId id="535" r:id="rId54"/>
    <p:sldId id="537" r:id="rId55"/>
    <p:sldId id="539" r:id="rId56"/>
    <p:sldId id="541" r:id="rId57"/>
    <p:sldId id="542" r:id="rId58"/>
    <p:sldId id="544" r:id="rId59"/>
    <p:sldId id="546" r:id="rId60"/>
    <p:sldId id="548" r:id="rId61"/>
    <p:sldId id="550" r:id="rId62"/>
    <p:sldId id="552" r:id="rId63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2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14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1926" y="-90"/>
      </p:cViewPr>
      <p:guideLst>
        <p:guide orient="horz" pos="2932"/>
        <p:guide pos="222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slide" Target="slides/slide60.xml"/><Relationship Id="rId68" Type="http://schemas.openxmlformats.org/officeDocument/2006/relationships/theme" Target="theme/theme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61" Type="http://schemas.openxmlformats.org/officeDocument/2006/relationships/slide" Target="slides/slide58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viewProps" Target="viewProps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5" cy="465456"/>
          </a:xfrm>
          <a:prstGeom prst="rect">
            <a:avLst/>
          </a:prstGeom>
        </p:spPr>
        <p:txBody>
          <a:bodyPr vert="horz" lIns="97012" tIns="48506" rIns="97012" bIns="4850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5" cy="465456"/>
          </a:xfrm>
          <a:prstGeom prst="rect">
            <a:avLst/>
          </a:prstGeom>
        </p:spPr>
        <p:txBody>
          <a:bodyPr vert="horz" lIns="97012" tIns="48506" rIns="97012" bIns="48506" rtlCol="0"/>
          <a:lstStyle>
            <a:lvl1pPr algn="r">
              <a:defRPr sz="1300"/>
            </a:lvl1pPr>
          </a:lstStyle>
          <a:p>
            <a:fld id="{3916989C-79D0-43E4-8760-0524688084A6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56415" cy="465456"/>
          </a:xfrm>
          <a:prstGeom prst="rect">
            <a:avLst/>
          </a:prstGeom>
        </p:spPr>
        <p:txBody>
          <a:bodyPr vert="horz" lIns="97012" tIns="48506" rIns="97012" bIns="4850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8906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034" cy="466045"/>
          </a:xfrm>
          <a:prstGeom prst="rect">
            <a:avLst/>
          </a:prstGeom>
        </p:spPr>
        <p:txBody>
          <a:bodyPr vert="horz" lIns="91815" tIns="45907" rIns="91815" bIns="4590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603" y="0"/>
            <a:ext cx="3056034" cy="466045"/>
          </a:xfrm>
          <a:prstGeom prst="rect">
            <a:avLst/>
          </a:prstGeom>
        </p:spPr>
        <p:txBody>
          <a:bodyPr vert="horz" lIns="91815" tIns="45907" rIns="91815" bIns="45907" rtlCol="0"/>
          <a:lstStyle>
            <a:lvl1pPr algn="r">
              <a:defRPr sz="1200"/>
            </a:lvl1pPr>
          </a:lstStyle>
          <a:p>
            <a:fld id="{D86B16D2-DC6E-4CCC-B13B-47C1A191C90F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2963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5" tIns="45907" rIns="91815" bIns="4590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490" y="4421527"/>
            <a:ext cx="5642285" cy="4189980"/>
          </a:xfrm>
          <a:prstGeom prst="rect">
            <a:avLst/>
          </a:prstGeom>
        </p:spPr>
        <p:txBody>
          <a:bodyPr vert="horz" lIns="91815" tIns="45907" rIns="91815" bIns="4590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1582"/>
            <a:ext cx="3056034" cy="466045"/>
          </a:xfrm>
          <a:prstGeom prst="rect">
            <a:avLst/>
          </a:prstGeom>
        </p:spPr>
        <p:txBody>
          <a:bodyPr vert="horz" lIns="91815" tIns="45907" rIns="91815" bIns="4590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603" y="8841582"/>
            <a:ext cx="3056034" cy="466045"/>
          </a:xfrm>
          <a:prstGeom prst="rect">
            <a:avLst/>
          </a:prstGeom>
        </p:spPr>
        <p:txBody>
          <a:bodyPr vert="horz" lIns="91815" tIns="45907" rIns="91815" bIns="45907" rtlCol="0" anchor="b"/>
          <a:lstStyle>
            <a:lvl1pPr algn="r">
              <a:defRPr sz="1200"/>
            </a:lvl1pPr>
          </a:lstStyle>
          <a:p>
            <a:fld id="{C2BB9DB9-A950-4984-9AF0-DDCB7F7658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40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0">
                <a:ln>
                  <a:noFill/>
                </a:ln>
                <a:solidFill>
                  <a:schemeClr val="tx1"/>
                </a:solidFill>
                <a:effectLst/>
                <a:latin typeface="Antique Olive Compact" pitchFamily="34" charset="0"/>
                <a:ea typeface="+mj-ea"/>
                <a:cs typeface="+mj-cs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  <a:latin typeface="Antique Olive Compact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C0CC-8071-434F-9A21-CE312640C9CC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B99E5-4E37-487C-87B3-FA3494E50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C0CC-8071-434F-9A21-CE312640C9CC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B99E5-4E37-487C-87B3-FA3494E50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C0CC-8071-434F-9A21-CE312640C9CC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B99E5-4E37-487C-87B3-FA3494E50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896B1-E4E7-4070-8D5A-D27C532AD8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169617"/>
      </p:ext>
    </p:extLst>
  </p:cSld>
  <p:clrMapOvr>
    <a:masterClrMapping/>
  </p:clrMapOvr>
  <p:transition>
    <p:random/>
    <p:sndAc>
      <p:stSnd>
        <p:snd r:embed="rId1" name="drumroll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219200"/>
            <a:ext cx="7851648" cy="1828800"/>
          </a:xfrm>
          <a:prstGeom prst="roundRect">
            <a:avLst/>
          </a:prstGeom>
          <a:ln/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none"/>
        </p:style>
        <p:txBody>
          <a:bodyPr vert="horz" tIns="0" rIns="18288" bIns="0" anchor="ctr">
            <a:normAutofit/>
          </a:bodyPr>
          <a:lstStyle>
            <a:lvl1pPr algn="r" rtl="0">
              <a:spcBef>
                <a:spcPct val="0"/>
              </a:spcBef>
              <a:buNone/>
              <a:defRPr sz="4000" b="0" cap="none" spc="0">
                <a:ln>
                  <a:noFill/>
                </a:ln>
                <a:solidFill>
                  <a:schemeClr val="tx1"/>
                </a:solidFill>
                <a:effectLst/>
                <a:latin typeface="Antique Olive Compact" pitchFamily="34" charset="0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  <a:prstGeom prst="roundRect">
            <a:avLst/>
          </a:prstGeom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none"/>
        </p:style>
        <p:txBody>
          <a:bodyPr lIns="0" rIns="18288" anchor="ctr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3AA4-D651-483C-AD78-AEBDE1311A18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548FF-DFCC-43B9-A97D-800722027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3AA4-D651-483C-AD78-AEBDE1311A18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548FF-DFCC-43B9-A97D-800722027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ctr">
            <a:noAutofit/>
          </a:bodyPr>
          <a:lstStyle>
            <a:lvl1pPr algn="l" rtl="0">
              <a:spcBef>
                <a:spcPct val="0"/>
              </a:spcBef>
              <a:buNone/>
              <a:defRPr lang="en-US" sz="4400" b="0" cap="none" spc="0" baseline="0" dirty="0">
                <a:ln>
                  <a:noFill/>
                </a:ln>
                <a:solidFill>
                  <a:schemeClr val="tx1"/>
                </a:solidFill>
                <a:effectLst/>
                <a:latin typeface="Antique Olive Compact" pitchFamily="34" charset="0"/>
                <a:ea typeface="+mj-ea"/>
                <a:cs typeface="+mj-cs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ctr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3AA4-D651-483C-AD78-AEBDE1311A18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548FF-DFCC-43B9-A97D-800722027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3AA4-D651-483C-AD78-AEBDE1311A18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548FF-DFCC-43B9-A97D-800722027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3AA4-D651-483C-AD78-AEBDE1311A18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548FF-DFCC-43B9-A97D-800722027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3AA4-D651-483C-AD78-AEBDE1311A18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548FF-DFCC-43B9-A97D-800722027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3AA4-D651-483C-AD78-AEBDE1311A18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548FF-DFCC-43B9-A97D-800722027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C0CC-8071-434F-9A21-CE312640C9CC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B99E5-4E37-487C-87B3-FA3494E50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3AA4-D651-483C-AD78-AEBDE1311A18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548FF-DFCC-43B9-A97D-800722027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3AA4-D651-483C-AD78-AEBDE1311A18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65548FF-DFCC-43B9-A97D-800722027D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3AA4-D651-483C-AD78-AEBDE1311A18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548FF-DFCC-43B9-A97D-800722027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C3AA4-D651-483C-AD78-AEBDE1311A18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548FF-DFCC-43B9-A97D-800722027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ctr">
            <a:noAutofit/>
          </a:bodyPr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ctr"/>
          <a:lstStyle>
            <a:lvl1pPr marL="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44EAE-EF04-4B56-B2A2-6D7A24DDE881}" type="datetimeFigureOut">
              <a:rPr lang="id-ID" smtClean="0"/>
              <a:pPr/>
              <a:t>13/07/2018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0412-A236-40BA-B768-8685B6E0561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169869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44EAE-EF04-4B56-B2A2-6D7A24DDE881}" type="datetimeFigureOut">
              <a:rPr lang="id-ID" smtClean="0"/>
              <a:pPr/>
              <a:t>13/07/2018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0412-A236-40BA-B768-8685B6E0561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358504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44EAE-EF04-4B56-B2A2-6D7A24DDE881}" type="datetimeFigureOut">
              <a:rPr lang="id-ID" smtClean="0"/>
              <a:pPr/>
              <a:t>13/07/2018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0412-A236-40BA-B768-8685B6E0561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353459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44EAE-EF04-4B56-B2A2-6D7A24DDE881}" type="datetimeFigureOut">
              <a:rPr lang="id-ID" smtClean="0"/>
              <a:pPr/>
              <a:t>13/07/2018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0412-A236-40BA-B768-8685B6E0561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058896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44EAE-EF04-4B56-B2A2-6D7A24DDE881}" type="datetimeFigureOut">
              <a:rPr lang="id-ID" smtClean="0"/>
              <a:pPr/>
              <a:t>13/07/2018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0412-A236-40BA-B768-8685B6E0561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378873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44EAE-EF04-4B56-B2A2-6D7A24DDE881}" type="datetimeFigureOut">
              <a:rPr lang="id-ID" smtClean="0"/>
              <a:pPr/>
              <a:t>13/07/2018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0412-A236-40BA-B768-8685B6E0561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22289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C0CC-8071-434F-9A21-CE312640C9CC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B99E5-4E37-487C-87B3-FA3494E50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44EAE-EF04-4B56-B2A2-6D7A24DDE881}" type="datetimeFigureOut">
              <a:rPr lang="id-ID" smtClean="0"/>
              <a:pPr/>
              <a:t>13/07/2018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0412-A236-40BA-B768-8685B6E0561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468770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44EAE-EF04-4B56-B2A2-6D7A24DDE881}" type="datetimeFigureOut">
              <a:rPr lang="id-ID" smtClean="0"/>
              <a:pPr/>
              <a:t>13/07/2018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0412-A236-40BA-B768-8685B6E0561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46099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44EAE-EF04-4B56-B2A2-6D7A24DDE881}" type="datetimeFigureOut">
              <a:rPr lang="id-ID" smtClean="0"/>
              <a:pPr/>
              <a:t>13/07/2018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0412-A236-40BA-B768-8685B6E0561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290831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44EAE-EF04-4B56-B2A2-6D7A24DDE881}" type="datetimeFigureOut">
              <a:rPr lang="id-ID" smtClean="0"/>
              <a:pPr/>
              <a:t>13/07/2018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0412-A236-40BA-B768-8685B6E0561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33746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44EAE-EF04-4B56-B2A2-6D7A24DDE881}" type="datetimeFigureOut">
              <a:rPr lang="id-ID" smtClean="0"/>
              <a:pPr/>
              <a:t>13/07/2018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0412-A236-40BA-B768-8685B6E0561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430580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44EAE-EF04-4B56-B2A2-6D7A24DDE881}" type="datetimeFigureOut">
              <a:rPr lang="id-ID" smtClean="0"/>
              <a:pPr/>
              <a:t>13/07/2018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0412-A236-40BA-B768-8685B6E0561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802364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44EAE-EF04-4B56-B2A2-6D7A24DDE881}" type="datetimeFigureOut">
              <a:rPr lang="id-ID" smtClean="0"/>
              <a:pPr/>
              <a:t>13/07/2018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0412-A236-40BA-B768-8685B6E0561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457799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44EAE-EF04-4B56-B2A2-6D7A24DDE881}" type="datetimeFigureOut">
              <a:rPr lang="id-ID" smtClean="0"/>
              <a:pPr/>
              <a:t>13/07/2018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0412-A236-40BA-B768-8685B6E0561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91012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44EAE-EF04-4B56-B2A2-6D7A24DDE881}" type="datetimeFigureOut">
              <a:rPr lang="id-ID" smtClean="0"/>
              <a:pPr/>
              <a:t>13/07/2018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0412-A236-40BA-B768-8685B6E0561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121279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44EAE-EF04-4B56-B2A2-6D7A24DDE881}" type="datetimeFigureOut">
              <a:rPr lang="id-ID" smtClean="0"/>
              <a:pPr/>
              <a:t>13/07/2018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40412-A236-40BA-B768-8685B6E0561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62550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C0CC-8071-434F-9A21-CE312640C9CC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B99E5-4E37-487C-87B3-FA3494E50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C0CC-8071-434F-9A21-CE312640C9CC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B99E5-4E37-487C-87B3-FA3494E50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C0CC-8071-434F-9A21-CE312640C9CC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B99E5-4E37-487C-87B3-FA3494E50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C0CC-8071-434F-9A21-CE312640C9CC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B99E5-4E37-487C-87B3-FA3494E50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C0CC-8071-434F-9A21-CE312640C9CC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B99E5-4E37-487C-87B3-FA3494E50F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DC0CC-8071-434F-9A21-CE312640C9CC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AFB99E5-4E37-487C-87B3-FA3494E50F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DDC0CC-8071-434F-9A21-CE312640C9CC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AFB99E5-4E37-487C-87B3-FA3494E50F6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701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1"/>
          </a:solidFill>
          <a:effectLst/>
          <a:latin typeface="Antique Olive Compact" pitchFamily="34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None/>
        <a:defRPr kumimoji="0" sz="2600" kern="1200">
          <a:solidFill>
            <a:schemeClr val="tx1"/>
          </a:solidFill>
          <a:latin typeface="Antique Olive Compact" pitchFamily="34" charset="0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None/>
        <a:defRPr kumimoji="0" sz="2400" kern="1200">
          <a:solidFill>
            <a:schemeClr val="tx1"/>
          </a:solidFill>
          <a:latin typeface="Antique Olive Compact" pitchFamily="34" charset="0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None/>
        <a:defRPr kumimoji="0" sz="2100" kern="1200">
          <a:solidFill>
            <a:schemeClr val="tx1"/>
          </a:solidFill>
          <a:latin typeface="Antique Olive Compact" pitchFamily="34" charset="0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None/>
        <a:defRPr kumimoji="0" sz="2000" kern="1200">
          <a:solidFill>
            <a:schemeClr val="tx1"/>
          </a:solidFill>
          <a:latin typeface="Antique Olive Compact" pitchFamily="34" charset="0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None/>
        <a:defRPr kumimoji="0" sz="2000" kern="1200">
          <a:solidFill>
            <a:schemeClr val="tx1"/>
          </a:solidFill>
          <a:latin typeface="Antique Olive Compact" pitchFamily="34" charset="0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oundRect">
            <a:avLst/>
          </a:prstGeom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none"/>
        </p:style>
        <p:txBody>
          <a:bodyPr vert="horz" lIns="0" rIns="0" bIns="0" anchor="ctr">
            <a:no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oundRect">
            <a:avLst/>
          </a:prstGeom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none"/>
        </p:style>
        <p:txBody>
          <a:bodyPr vert="horz" anchor="ctr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17C3AA4-D651-483C-AD78-AEBDE1311A18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65548FF-DFCC-43B9-A97D-800722027DE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tx2"/>
          </a:solidFill>
          <a:effectLst/>
          <a:latin typeface="Antique Olive Compact" pitchFamily="34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Tx/>
        <a:buSzPct val="95000"/>
        <a:buFont typeface="Wingdings" pitchFamily="2" charset="2"/>
        <a:buChar char="v"/>
        <a:defRPr kumimoji="0" sz="2600" kern="1200">
          <a:solidFill>
            <a:schemeClr val="tx1"/>
          </a:solidFill>
          <a:latin typeface="Antique Olive Compact" pitchFamily="34" charset="0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Tx/>
        <a:buSzPct val="85000"/>
        <a:buFont typeface="Wingdings" pitchFamily="2" charset="2"/>
        <a:buChar char="v"/>
        <a:defRPr kumimoji="0" sz="2400" kern="1200">
          <a:solidFill>
            <a:schemeClr val="tx1"/>
          </a:solidFill>
          <a:latin typeface="Antique Olive Compact" pitchFamily="34" charset="0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Tx/>
        <a:buSzPct val="70000"/>
        <a:buFont typeface="Wingdings" pitchFamily="2" charset="2"/>
        <a:buChar char="v"/>
        <a:defRPr kumimoji="0" sz="2100" kern="1200">
          <a:solidFill>
            <a:schemeClr val="tx1"/>
          </a:solidFill>
          <a:latin typeface="Antique Olive Compact" pitchFamily="34" charset="0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Tx/>
        <a:buSzPct val="65000"/>
        <a:buFont typeface="Wingdings" pitchFamily="2" charset="2"/>
        <a:buChar char="v"/>
        <a:defRPr kumimoji="0" sz="2000" kern="1200">
          <a:solidFill>
            <a:schemeClr val="tx1"/>
          </a:solidFill>
          <a:latin typeface="Antique Olive Compact" pitchFamily="34" charset="0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Tx/>
        <a:buSzPct val="65000"/>
        <a:buFont typeface="Wingdings" pitchFamily="2" charset="2"/>
        <a:buChar char="v"/>
        <a:defRPr kumimoji="0" sz="2000" kern="1200">
          <a:solidFill>
            <a:schemeClr val="tx1"/>
          </a:solidFill>
          <a:latin typeface="Antique Olive Compact" pitchFamily="34" charset="0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2715" y="609600"/>
            <a:ext cx="6347713" cy="1320800"/>
          </a:xfrm>
          <a:prstGeom prst="roundRect">
            <a:avLst/>
          </a:prstGeom>
          <a:ln w="28575"/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2715" y="2160590"/>
            <a:ext cx="6347714" cy="3880773"/>
          </a:xfrm>
          <a:prstGeom prst="roundRect">
            <a:avLst/>
          </a:prstGeom>
          <a:ln w="28575"/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44EAE-EF04-4B56-B2A2-6D7A24DDE881}" type="datetimeFigureOut">
              <a:rPr lang="id-ID" smtClean="0"/>
              <a:pPr/>
              <a:t>13/07/2018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F340412-A236-40BA-B768-8685B6E0561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25914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Antique Olive Compact" panose="020B09040305040302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Tx/>
        <a:buSzPct val="100000"/>
        <a:buFont typeface="Wingdings" panose="05000000000000000000" pitchFamily="2" charset="2"/>
        <a:buChar char="v"/>
        <a:defRPr sz="1800" kern="1200">
          <a:solidFill>
            <a:schemeClr val="tx1"/>
          </a:solidFill>
          <a:latin typeface="Antique Olive Compact" panose="020B0904030504030204" pitchFamily="34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Tx/>
        <a:buSzPct val="100000"/>
        <a:buFont typeface="Wingdings" panose="05000000000000000000" pitchFamily="2" charset="2"/>
        <a:buChar char="v"/>
        <a:defRPr sz="1600" kern="1200">
          <a:solidFill>
            <a:schemeClr val="tx1"/>
          </a:solidFill>
          <a:latin typeface="Antique Olive Compact" panose="020B0904030504030204" pitchFamily="34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Tx/>
        <a:buSzPct val="100000"/>
        <a:buFont typeface="Wingdings" panose="05000000000000000000" pitchFamily="2" charset="2"/>
        <a:buChar char="v"/>
        <a:defRPr sz="1400" kern="1200">
          <a:solidFill>
            <a:schemeClr val="tx1"/>
          </a:solidFill>
          <a:latin typeface="Antique Olive Compact" panose="020B0904030504030204" pitchFamily="34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Tx/>
        <a:buSzPct val="100000"/>
        <a:buFont typeface="Wingdings" panose="05000000000000000000" pitchFamily="2" charset="2"/>
        <a:buChar char="v"/>
        <a:defRPr sz="1200" kern="1200">
          <a:solidFill>
            <a:schemeClr val="tx1"/>
          </a:solidFill>
          <a:latin typeface="Antique Olive Compact" panose="020B0904030504030204" pitchFamily="34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Tx/>
        <a:buSzPct val="100000"/>
        <a:buFont typeface="Wingdings" panose="05000000000000000000" pitchFamily="2" charset="2"/>
        <a:buChar char="v"/>
        <a:defRPr sz="1200" kern="1200">
          <a:solidFill>
            <a:schemeClr val="tx1"/>
          </a:solidFill>
          <a:latin typeface="Antique Olive Compact" panose="020B0904030504030204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4" name="Picture 4" descr="https://sphotos-a-ord.xx.fbcdn.net/hphotos-ash4/p480x480/428720_375401089244656_510864510_n.jpg"/>
          <p:cNvPicPr>
            <a:picLocks noChangeAspect="1" noChangeArrowheads="1"/>
          </p:cNvPicPr>
          <p:nvPr/>
        </p:nvPicPr>
        <p:blipFill>
          <a:blip r:embed="rId2"/>
          <a:srcRect l="14706"/>
          <a:stretch>
            <a:fillRect/>
          </a:stretch>
        </p:blipFill>
        <p:spPr bwMode="auto">
          <a:xfrm>
            <a:off x="0" y="0"/>
            <a:ext cx="8286776" cy="6858000"/>
          </a:xfrm>
          <a:prstGeom prst="rect">
            <a:avLst/>
          </a:prstGeom>
          <a:noFill/>
        </p:spPr>
      </p:pic>
      <p:pic>
        <p:nvPicPr>
          <p:cNvPr id="6" name="Picture 4" descr="https://sphotos-a-ord.xx.fbcdn.net/hphotos-ash4/p480x480/428720_375401089244656_510864510_n.jpg"/>
          <p:cNvPicPr>
            <a:picLocks noChangeAspect="1" noChangeArrowheads="1"/>
          </p:cNvPicPr>
          <p:nvPr/>
        </p:nvPicPr>
        <p:blipFill>
          <a:blip r:embed="rId2"/>
          <a:srcRect l="80882"/>
          <a:stretch>
            <a:fillRect/>
          </a:stretch>
        </p:blipFill>
        <p:spPr bwMode="auto">
          <a:xfrm>
            <a:off x="7286644" y="-24"/>
            <a:ext cx="1857388" cy="6858000"/>
          </a:xfrm>
          <a:prstGeom prst="rect">
            <a:avLst/>
          </a:prstGeom>
          <a:noFill/>
        </p:spPr>
      </p:pic>
      <p:pic>
        <p:nvPicPr>
          <p:cNvPr id="4" name="Picture 4" descr="uspw_6743896_crop_exact2.jpg"/>
          <p:cNvPicPr>
            <a:picLocks noChangeAspect="1"/>
          </p:cNvPicPr>
          <p:nvPr/>
        </p:nvPicPr>
        <p:blipFill>
          <a:blip r:embed="rId3"/>
          <a:srcRect r="33378"/>
          <a:stretch>
            <a:fillRect/>
          </a:stretch>
        </p:blipFill>
        <p:spPr bwMode="auto">
          <a:xfrm>
            <a:off x="6357950" y="0"/>
            <a:ext cx="2786050" cy="485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395536" y="4653136"/>
            <a:ext cx="8568952" cy="21602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2800" b="1" dirty="0" smtClean="0">
                <a:solidFill>
                  <a:srgbClr val="0000FF"/>
                </a:solidFill>
                <a:latin typeface="Antique Olive Compact" pitchFamily="34" charset="0"/>
              </a:rPr>
              <a:t>OLAHRAGA TERUKUR</a:t>
            </a:r>
          </a:p>
          <a:p>
            <a:pPr algn="r"/>
            <a:r>
              <a:rPr lang="en-US" sz="2800" b="1" dirty="0" smtClean="0">
                <a:solidFill>
                  <a:srgbClr val="0000FF"/>
                </a:solidFill>
                <a:latin typeface="Antique Olive Compact" pitchFamily="34" charset="0"/>
              </a:rPr>
              <a:t>UNTUK PENCEGAHAN DAN REHABILITASI PENDERITA HIPERTENSI DAN PJK AGAR TETAP SEHAT/ BUGAR </a:t>
            </a:r>
          </a:p>
          <a:p>
            <a:pPr algn="r"/>
            <a:r>
              <a:rPr lang="en-US" sz="1200" b="1" dirty="0" smtClean="0">
                <a:solidFill>
                  <a:srgbClr val="0000FF"/>
                </a:solidFill>
                <a:latin typeface="Antique Olive Compact" pitchFamily="34" charset="0"/>
              </a:rPr>
              <a:t>Prof. Dr. A. </a:t>
            </a:r>
            <a:r>
              <a:rPr lang="en-US" sz="1200" b="1" dirty="0" err="1" smtClean="0">
                <a:solidFill>
                  <a:srgbClr val="0000FF"/>
                </a:solidFill>
                <a:latin typeface="Antique Olive Compact" pitchFamily="34" charset="0"/>
              </a:rPr>
              <a:t>Purba</a:t>
            </a:r>
            <a:r>
              <a:rPr lang="en-US" sz="1200" b="1" dirty="0" smtClean="0">
                <a:solidFill>
                  <a:srgbClr val="0000FF"/>
                </a:solidFill>
                <a:latin typeface="Antique Olive Compact" pitchFamily="34" charset="0"/>
              </a:rPr>
              <a:t>, </a:t>
            </a:r>
            <a:r>
              <a:rPr lang="en-US" sz="1200" b="1" dirty="0" err="1" smtClean="0">
                <a:solidFill>
                  <a:srgbClr val="0000FF"/>
                </a:solidFill>
                <a:latin typeface="Antique Olive Compact" pitchFamily="34" charset="0"/>
              </a:rPr>
              <a:t>dr.,MSc.,AIFO</a:t>
            </a:r>
            <a:endParaRPr lang="en-US" sz="2400" dirty="0">
              <a:solidFill>
                <a:srgbClr val="0000FF"/>
              </a:solidFill>
              <a:latin typeface="Antique Olive Co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79243" y="347386"/>
            <a:ext cx="7488832" cy="1713462"/>
          </a:xfrm>
          <a:prstGeom prst="roundRect">
            <a:avLst/>
          </a:prstGeom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rmAutofit fontScale="925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-US" sz="2400" dirty="0" smtClean="0">
                <a:solidFill>
                  <a:srgbClr val="FF0000"/>
                </a:solidFill>
                <a:latin typeface="Antique Olive Compact" pitchFamily="34" charset="0"/>
              </a:rPr>
              <a:t>MAKROPAG </a:t>
            </a:r>
            <a:r>
              <a:rPr lang="en-US" sz="2400" dirty="0" err="1" smtClean="0">
                <a:solidFill>
                  <a:srgbClr val="FF0000"/>
                </a:solidFill>
                <a:latin typeface="Antique Olive Compact" pitchFamily="34" charset="0"/>
              </a:rPr>
              <a:t>mensekresikan</a:t>
            </a:r>
            <a:r>
              <a:rPr lang="en-US" sz="2400" dirty="0" smtClean="0">
                <a:solidFill>
                  <a:srgbClr val="FF0000"/>
                </a:solidFill>
                <a:latin typeface="Antique Olive Compact" pitchFamily="34" charset="0"/>
              </a:rPr>
              <a:t> TNF-</a:t>
            </a:r>
            <a:r>
              <a:rPr lang="el-GR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α</a:t>
            </a:r>
            <a:endParaRPr lang="en-US" sz="2400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marL="0" indent="0" algn="ctr"/>
            <a:r>
              <a:rPr lang="en-US" sz="2400" dirty="0">
                <a:solidFill>
                  <a:srgbClr val="FF0000"/>
                </a:solidFill>
                <a:latin typeface="Antique Olive Compact" pitchFamily="34" charset="0"/>
              </a:rPr>
              <a:t>TNF-</a:t>
            </a:r>
            <a:r>
              <a:rPr lang="el-GR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α</a:t>
            </a:r>
            <a:r>
              <a:rPr lang="en-US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Arial Black" panose="020B0A04020102020204" pitchFamily="34" charset="0"/>
                <a:sym typeface="Wingdings" panose="05000000000000000000" pitchFamily="2" charset="2"/>
              </a:rPr>
              <a:t> </a:t>
            </a:r>
            <a:r>
              <a:rPr lang="en-US" sz="2400" dirty="0" err="1" smtClean="0">
                <a:solidFill>
                  <a:srgbClr val="FF0000"/>
                </a:solidFill>
                <a:latin typeface="Arial Black" panose="020B0A04020102020204" pitchFamily="34" charset="0"/>
                <a:sym typeface="Wingdings" panose="05000000000000000000" pitchFamily="2" charset="2"/>
              </a:rPr>
              <a:t>NFkB</a:t>
            </a:r>
            <a:endParaRPr lang="en-US" sz="2400" dirty="0" smtClean="0">
              <a:solidFill>
                <a:srgbClr val="FF0000"/>
              </a:solidFill>
              <a:latin typeface="Arial Black" panose="020B0A04020102020204" pitchFamily="34" charset="0"/>
              <a:sym typeface="Wingdings" panose="05000000000000000000" pitchFamily="2" charset="2"/>
            </a:endParaRPr>
          </a:p>
          <a:p>
            <a:pPr marL="0" indent="0" algn="ctr"/>
            <a:r>
              <a:rPr lang="en-US" sz="2000" dirty="0" smtClean="0">
                <a:solidFill>
                  <a:srgbClr val="0000FF"/>
                </a:solidFill>
                <a:latin typeface="Antique Olive Compact" pitchFamily="34" charset="0"/>
              </a:rPr>
              <a:t>MENSTIMULASI JARINGAN </a:t>
            </a:r>
            <a:r>
              <a:rPr lang="en-US" sz="2000" dirty="0">
                <a:solidFill>
                  <a:srgbClr val="0000FF"/>
                </a:solidFill>
                <a:latin typeface="Antique Olive Compact" pitchFamily="34" charset="0"/>
              </a:rPr>
              <a:t>LEMAK PD OBESITAS </a:t>
            </a:r>
            <a:r>
              <a:rPr lang="en-US" sz="2000" dirty="0" smtClean="0">
                <a:solidFill>
                  <a:srgbClr val="0000FF"/>
                </a:solidFill>
                <a:latin typeface="Antique Olive Compact" pitchFamily="34" charset="0"/>
              </a:rPr>
              <a:t>U/ MENSEKRESIKAN </a:t>
            </a:r>
            <a:r>
              <a:rPr lang="en-US" sz="2000" dirty="0">
                <a:solidFill>
                  <a:srgbClr val="0000FF"/>
                </a:solidFill>
                <a:latin typeface="Antique Olive Compact" pitchFamily="34" charset="0"/>
              </a:rPr>
              <a:t>ADIPOKIN </a:t>
            </a:r>
            <a:r>
              <a:rPr lang="en-US" sz="2000" dirty="0" smtClean="0">
                <a:solidFill>
                  <a:srgbClr val="0000FF"/>
                </a:solidFill>
                <a:latin typeface="Antique Olive Compact" pitchFamily="34" charset="0"/>
              </a:rPr>
              <a:t>PROINFLAMASI</a:t>
            </a:r>
            <a:endParaRPr lang="en-US" sz="1400" dirty="0">
              <a:solidFill>
                <a:schemeClr val="tx1"/>
              </a:solidFill>
              <a:latin typeface="Antique Olive Compact" pitchFamily="34" charset="0"/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1115616" y="2060848"/>
            <a:ext cx="1656184" cy="504056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79512" y="2628674"/>
            <a:ext cx="3492388" cy="1400124"/>
          </a:xfrm>
          <a:prstGeom prst="roundRect">
            <a:avLst/>
          </a:prstGeom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rmAutofit fontScale="92500" lnSpcReduction="2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-US" sz="1600" dirty="0" smtClean="0">
                <a:solidFill>
                  <a:schemeClr val="tx1"/>
                </a:solidFill>
                <a:latin typeface="Antique Olive Compact" pitchFamily="34" charset="0"/>
              </a:rPr>
              <a:t>TNF-</a:t>
            </a:r>
            <a:r>
              <a:rPr lang="el-GR" sz="16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α</a:t>
            </a:r>
            <a:r>
              <a:rPr lang="en-US" sz="16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US" sz="1600" dirty="0" smtClean="0">
                <a:solidFill>
                  <a:schemeClr val="tx1"/>
                </a:solidFill>
                <a:latin typeface="Antique Olive Compact" pitchFamily="34" charset="0"/>
              </a:rPr>
              <a:t>IL-6, </a:t>
            </a:r>
            <a:r>
              <a:rPr lang="en-US" sz="1600" dirty="0" err="1" smtClean="0">
                <a:solidFill>
                  <a:schemeClr val="tx1"/>
                </a:solidFill>
                <a:latin typeface="Antique Olive Compact" pitchFamily="34" charset="0"/>
              </a:rPr>
              <a:t>cRP</a:t>
            </a:r>
            <a:endParaRPr lang="en-US" sz="1600" dirty="0">
              <a:solidFill>
                <a:schemeClr val="tx1"/>
              </a:solidFill>
              <a:latin typeface="Antique Olive Compact" pitchFamily="34" charset="0"/>
            </a:endParaRPr>
          </a:p>
          <a:p>
            <a:pPr marL="0" indent="0" algn="ctr"/>
            <a:r>
              <a:rPr lang="en-US" sz="1600" dirty="0" smtClean="0">
                <a:solidFill>
                  <a:schemeClr val="tx1"/>
                </a:solidFill>
                <a:latin typeface="Antique Olive Compact" pitchFamily="34" charset="0"/>
              </a:rPr>
              <a:t> MENYEBABKAN KERUSAKAN DINDING PEMBULUH DARAH</a:t>
            </a:r>
          </a:p>
          <a:p>
            <a:pPr marL="0" indent="0" algn="ctr"/>
            <a:r>
              <a:rPr lang="en-US" sz="1100" i="1" dirty="0" smtClean="0">
                <a:solidFill>
                  <a:srgbClr val="0000FF"/>
                </a:solidFill>
                <a:latin typeface="Antique Olive Compact" pitchFamily="34" charset="0"/>
              </a:rPr>
              <a:t>(REMODELING DINDING PEMBULUH DARAH)</a:t>
            </a:r>
            <a:endParaRPr lang="en-US" sz="1600" i="1" dirty="0">
              <a:solidFill>
                <a:srgbClr val="0000FF"/>
              </a:solidFill>
              <a:latin typeface="Antique Olive Compact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79512" y="2996952"/>
            <a:ext cx="349238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 txBox="1">
            <a:spLocks/>
          </p:cNvSpPr>
          <p:nvPr/>
        </p:nvSpPr>
        <p:spPr>
          <a:xfrm>
            <a:off x="215516" y="4477148"/>
            <a:ext cx="3492388" cy="1400124"/>
          </a:xfrm>
          <a:prstGeom prst="roundRect">
            <a:avLst/>
          </a:prstGeom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rmAutofit fontScale="85000" lnSpcReduction="2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-US" sz="1800" dirty="0" smtClean="0">
                <a:solidFill>
                  <a:srgbClr val="0000FF"/>
                </a:solidFill>
                <a:latin typeface="Antique Olive Compact" pitchFamily="34" charset="0"/>
              </a:rPr>
              <a:t>ATEROSKLEROSIS</a:t>
            </a:r>
            <a:r>
              <a:rPr lang="en-US" sz="1600" dirty="0" smtClean="0">
                <a:solidFill>
                  <a:schemeClr val="tx1"/>
                </a:solidFill>
                <a:latin typeface="Antique Olive Compact" pitchFamily="34" charset="0"/>
              </a:rPr>
              <a:t>:</a:t>
            </a:r>
          </a:p>
          <a:p>
            <a:pPr marL="285750" indent="-285750">
              <a:buClrTx/>
              <a:buSzPct val="100000"/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chemeClr val="tx1"/>
                </a:solidFill>
                <a:latin typeface="Antique Olive Compact" pitchFamily="34" charset="0"/>
              </a:rPr>
              <a:t>DIAMETER LUMEN PEMBULUH DARAH MENGECIL</a:t>
            </a:r>
          </a:p>
          <a:p>
            <a:pPr marL="285750" indent="-285750">
              <a:buClrTx/>
              <a:buSzPct val="100000"/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chemeClr val="tx1"/>
                </a:solidFill>
                <a:latin typeface="Antique Olive Compact" pitchFamily="34" charset="0"/>
              </a:rPr>
              <a:t>TAHANAN PERIFER MENINGKAT</a:t>
            </a:r>
            <a:endParaRPr lang="en-US" sz="1600" dirty="0">
              <a:solidFill>
                <a:schemeClr val="tx1"/>
              </a:solidFill>
              <a:latin typeface="Antique Olive Compact" pitchFamily="34" charset="0"/>
            </a:endParaRPr>
          </a:p>
        </p:txBody>
      </p:sp>
      <p:sp>
        <p:nvSpPr>
          <p:cNvPr id="15" name="Down Arrow 14"/>
          <p:cNvSpPr/>
          <p:nvPr/>
        </p:nvSpPr>
        <p:spPr>
          <a:xfrm rot="16200000">
            <a:off x="3597206" y="4719593"/>
            <a:ext cx="761456" cy="324036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174631" y="4543642"/>
            <a:ext cx="2161565" cy="757566"/>
          </a:xfrm>
          <a:prstGeom prst="roundRect">
            <a:avLst/>
          </a:prstGeom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-US" sz="1800" dirty="0" smtClean="0">
                <a:solidFill>
                  <a:srgbClr val="0000FF"/>
                </a:solidFill>
                <a:latin typeface="Antique Olive Compact" pitchFamily="34" charset="0"/>
              </a:rPr>
              <a:t>HIPERTENSI</a:t>
            </a:r>
            <a:endParaRPr lang="en-US" sz="1600" dirty="0">
              <a:solidFill>
                <a:schemeClr val="tx1"/>
              </a:solidFill>
              <a:latin typeface="Antique Olive Compact" pitchFamily="34" charset="0"/>
            </a:endParaRPr>
          </a:p>
        </p:txBody>
      </p:sp>
      <p:sp>
        <p:nvSpPr>
          <p:cNvPr id="17" name="Down Arrow 16"/>
          <p:cNvSpPr/>
          <p:nvPr/>
        </p:nvSpPr>
        <p:spPr>
          <a:xfrm rot="16200000">
            <a:off x="6188169" y="4647585"/>
            <a:ext cx="761456" cy="324036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6804248" y="4133205"/>
            <a:ext cx="2161565" cy="1574577"/>
          </a:xfrm>
          <a:prstGeom prst="roundRect">
            <a:avLst/>
          </a:prstGeom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rmAutofit fontScale="62500" lnSpcReduction="2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-US" sz="2300" dirty="0" smtClean="0">
                <a:solidFill>
                  <a:srgbClr val="0000FF"/>
                </a:solidFill>
                <a:latin typeface="Antique Olive Compact" pitchFamily="34" charset="0"/>
              </a:rPr>
              <a:t>HIPERTENSI KRONIS</a:t>
            </a:r>
          </a:p>
          <a:p>
            <a:pPr marL="0" indent="0" algn="ctr"/>
            <a:r>
              <a:rPr lang="en-US" sz="1800" i="1" dirty="0" smtClean="0">
                <a:solidFill>
                  <a:schemeClr val="tx1"/>
                </a:solidFill>
                <a:latin typeface="Antique Olive Compact" pitchFamily="34" charset="0"/>
              </a:rPr>
              <a:t>(REMODELING PEMBULUH DARAH SBG RESPON ADAPTIF KRONIS)  LUMEN MENYEMPIT</a:t>
            </a:r>
            <a:endParaRPr lang="en-US" sz="1600" i="1" dirty="0">
              <a:solidFill>
                <a:schemeClr val="tx1"/>
              </a:solidFill>
              <a:latin typeface="Antique Olive Compact" pitchFamily="34" charset="0"/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4678278" y="2092733"/>
            <a:ext cx="1656184" cy="504056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3941930" y="2664935"/>
            <a:ext cx="3492388" cy="1312119"/>
          </a:xfrm>
          <a:prstGeom prst="roundRect">
            <a:avLst/>
          </a:prstGeom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-US" sz="1600" dirty="0" smtClean="0">
                <a:solidFill>
                  <a:schemeClr val="tx1"/>
                </a:solidFill>
                <a:latin typeface="Antique Olive Compact" pitchFamily="34" charset="0"/>
              </a:rPr>
              <a:t>ANGIOTENSINOGEN, RENIN, ANGIOTENSIN-II, ENDOTELIN-1</a:t>
            </a:r>
            <a:endParaRPr lang="en-US" sz="1600" dirty="0">
              <a:solidFill>
                <a:schemeClr val="tx1"/>
              </a:solidFill>
              <a:latin typeface="Antique Olive Compact" pitchFamily="34" charset="0"/>
            </a:endParaRPr>
          </a:p>
        </p:txBody>
      </p:sp>
      <p:sp>
        <p:nvSpPr>
          <p:cNvPr id="21" name="Down Arrow 20"/>
          <p:cNvSpPr/>
          <p:nvPr/>
        </p:nvSpPr>
        <p:spPr>
          <a:xfrm>
            <a:off x="4860032" y="4028798"/>
            <a:ext cx="761456" cy="393568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>
            <a:off x="1475656" y="4068832"/>
            <a:ext cx="761456" cy="324036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7218293" y="6093296"/>
            <a:ext cx="1189457" cy="576064"/>
          </a:xfrm>
          <a:prstGeom prst="roundRect">
            <a:avLst/>
          </a:prstGeom>
          <a:solidFill>
            <a:srgbClr val="FFCCFF"/>
          </a:solidFill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PJK</a:t>
            </a:r>
            <a:endParaRPr lang="en-US" sz="2000" dirty="0">
              <a:solidFill>
                <a:schemeClr val="tx1"/>
              </a:solidFill>
              <a:latin typeface="Antique Olive Compact" pitchFamily="34" charset="0"/>
            </a:endParaRPr>
          </a:p>
        </p:txBody>
      </p:sp>
      <p:sp>
        <p:nvSpPr>
          <p:cNvPr id="24" name="Down Arrow 23"/>
          <p:cNvSpPr/>
          <p:nvPr/>
        </p:nvSpPr>
        <p:spPr>
          <a:xfrm>
            <a:off x="7406619" y="5779791"/>
            <a:ext cx="761456" cy="241497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215516" y="4797152"/>
            <a:ext cx="349238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350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643687" y="1916832"/>
            <a:ext cx="3676733" cy="1696504"/>
          </a:xfrm>
          <a:prstGeom prst="roundRect">
            <a:avLst/>
          </a:prstGeom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PENCEGAHAN 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HIPERTENSI, PJK DAN OBESITAS</a:t>
            </a:r>
            <a:endParaRPr lang="en-US" sz="2400" dirty="0" smtClean="0">
              <a:solidFill>
                <a:schemeClr val="tx1"/>
              </a:solidFill>
              <a:latin typeface="Antique Olive Compact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824476" y="1916832"/>
            <a:ext cx="3888432" cy="1696504"/>
          </a:xfrm>
          <a:prstGeom prst="roundRect">
            <a:avLst/>
          </a:prstGeom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REHABILITASI PENDERITA 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HIPERTENSI, PJK DAN OBESITAS</a:t>
            </a:r>
            <a:endParaRPr lang="en-US" sz="2400" dirty="0" smtClean="0">
              <a:solidFill>
                <a:schemeClr val="tx1"/>
              </a:solidFill>
              <a:latin typeface="Antique Olive Compact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55576" y="692696"/>
            <a:ext cx="7488832" cy="1296144"/>
          </a:xfrm>
          <a:prstGeom prst="ellipse">
            <a:avLst/>
          </a:prstGeom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-US" sz="2400" dirty="0" smtClean="0">
                <a:solidFill>
                  <a:srgbClr val="FF0000"/>
                </a:solidFill>
                <a:latin typeface="Antique Olive Compact" pitchFamily="34" charset="0"/>
              </a:rPr>
              <a:t>OLAHRAGA TERUKUR/ TERPROGRAM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42282" y="3861048"/>
            <a:ext cx="7460332" cy="252028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vert="horz" lIns="0" rIns="0" bIns="0" anchor="ctr">
            <a:normAutofit fontScale="92500" lnSpcReduction="20000"/>
          </a:bodyPr>
          <a:lstStyle/>
          <a:p>
            <a:pPr lvl="0">
              <a:defRPr/>
            </a:pPr>
            <a:r>
              <a:rPr lang="en-US" sz="2200" dirty="0" smtClean="0">
                <a:latin typeface="Antique Olive Compact" pitchFamily="34" charset="0"/>
              </a:rPr>
              <a:t>DGN </a:t>
            </a:r>
            <a:r>
              <a:rPr lang="en-US" sz="2200" dirty="0" smtClean="0">
                <a:latin typeface="Antique Olive Compact" pitchFamily="34" charset="0"/>
              </a:rPr>
              <a:t>OR AEROBIK DGN TAKARAN:</a:t>
            </a:r>
          </a:p>
          <a:p>
            <a:pPr marL="723900" lvl="0" indent="-355600">
              <a:buFont typeface="Wingdings" pitchFamily="2" charset="2"/>
              <a:buChar char="v"/>
              <a:defRPr/>
            </a:pPr>
            <a:r>
              <a:rPr lang="en-US" sz="2000" dirty="0" smtClean="0">
                <a:latin typeface="Antique Olive Compact" pitchFamily="34" charset="0"/>
              </a:rPr>
              <a:t>OR INTENSITAS RINGAN : </a:t>
            </a:r>
          </a:p>
          <a:p>
            <a:pPr marL="723900" lvl="0" indent="-355600">
              <a:defRPr/>
            </a:pPr>
            <a:r>
              <a:rPr lang="en-US" sz="2000" dirty="0" smtClean="0">
                <a:latin typeface="Antique Olive Compact" pitchFamily="34" charset="0"/>
              </a:rPr>
              <a:t>			50-65% DNM = 25-44% VO</a:t>
            </a:r>
            <a:r>
              <a:rPr lang="en-US" sz="2000" baseline="-25000" dirty="0" smtClean="0">
                <a:latin typeface="Antique Olive Compact" pitchFamily="34" charset="0"/>
              </a:rPr>
              <a:t>2</a:t>
            </a:r>
            <a:r>
              <a:rPr lang="en-US" sz="2000" dirty="0" smtClean="0">
                <a:latin typeface="Antique Olive Compact" pitchFamily="34" charset="0"/>
              </a:rPr>
              <a:t> MAKS</a:t>
            </a:r>
          </a:p>
          <a:p>
            <a:pPr marL="723900" lvl="0" indent="-355600">
              <a:buFont typeface="Wingdings" pitchFamily="2" charset="2"/>
              <a:buChar char="v"/>
              <a:defRPr/>
            </a:pPr>
            <a:r>
              <a:rPr lang="en-US" sz="2000" dirty="0" smtClean="0">
                <a:latin typeface="Antique Olive Compact" pitchFamily="34" charset="0"/>
              </a:rPr>
              <a:t>OR INTENSITAS SEDANG : </a:t>
            </a:r>
          </a:p>
          <a:p>
            <a:pPr marL="723900" lvl="0" indent="-355600">
              <a:defRPr/>
            </a:pPr>
            <a:r>
              <a:rPr lang="en-US" sz="2000" dirty="0" smtClean="0">
                <a:latin typeface="Antique Olive Compact" pitchFamily="34" charset="0"/>
              </a:rPr>
              <a:t>			65-75% DNM = 45-59% VO</a:t>
            </a:r>
            <a:r>
              <a:rPr lang="en-US" sz="2000" baseline="-25000" dirty="0" smtClean="0">
                <a:latin typeface="Antique Olive Compact" pitchFamily="34" charset="0"/>
              </a:rPr>
              <a:t>2</a:t>
            </a:r>
            <a:r>
              <a:rPr lang="en-US" sz="2000" dirty="0" smtClean="0">
                <a:latin typeface="Antique Olive Compact" pitchFamily="34" charset="0"/>
              </a:rPr>
              <a:t> MAKS</a:t>
            </a:r>
          </a:p>
          <a:p>
            <a:pPr lvl="0">
              <a:defRPr/>
            </a:pPr>
            <a:r>
              <a:rPr lang="en-US" sz="1700" i="1" dirty="0" smtClean="0">
                <a:solidFill>
                  <a:srgbClr val="C00000"/>
                </a:solidFill>
                <a:latin typeface="Antique Olive Compact" pitchFamily="34" charset="0"/>
              </a:rPr>
              <a:t>MISAL:</a:t>
            </a:r>
          </a:p>
          <a:p>
            <a:pPr marL="750888" lvl="0" indent="-285750">
              <a:buFont typeface="Wingdings" panose="05000000000000000000" pitchFamily="2" charset="2"/>
              <a:buChar char="v"/>
              <a:defRPr/>
            </a:pPr>
            <a:r>
              <a:rPr lang="en-US" sz="1700" i="1" dirty="0" smtClean="0">
                <a:solidFill>
                  <a:srgbClr val="C00000"/>
                </a:solidFill>
                <a:latin typeface="Antique Olive Compact" pitchFamily="34" charset="0"/>
              </a:rPr>
              <a:t>JALAN, JOGGING, BERENANG, NAIK SEPEDA DIAM, TREADMILL, 3-5 KALI SEMINGGU, SETIAP BEROLAHRAGA LAMANYA LEBIH DARI 1 JAM</a:t>
            </a:r>
          </a:p>
          <a:p>
            <a:pPr marL="750888" lvl="0" indent="-285750">
              <a:buFont typeface="Wingdings" panose="05000000000000000000" pitchFamily="2" charset="2"/>
              <a:buChar char="v"/>
              <a:defRPr/>
            </a:pPr>
            <a:r>
              <a:rPr lang="en-US" sz="1700" i="1" dirty="0" smtClean="0">
                <a:solidFill>
                  <a:srgbClr val="C00000"/>
                </a:solidFill>
                <a:latin typeface="Antique Olive Compact" pitchFamily="34" charset="0"/>
              </a:rPr>
              <a:t>HIF-1</a:t>
            </a:r>
            <a:r>
              <a:rPr lang="el-GR" sz="1700" i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α</a:t>
            </a:r>
            <a:r>
              <a:rPr lang="en-US" sz="1700" i="1" dirty="0" smtClean="0">
                <a:solidFill>
                  <a:srgbClr val="C00000"/>
                </a:solidFill>
                <a:latin typeface="Antique Olive Compact" panose="020B0904030504030204" pitchFamily="34" charset="0"/>
              </a:rPr>
              <a:t> </a:t>
            </a:r>
            <a:r>
              <a:rPr lang="en-US" sz="1700" i="1" dirty="0" smtClean="0">
                <a:solidFill>
                  <a:srgbClr val="C00000"/>
                </a:solidFill>
                <a:latin typeface="Antique Olive Compact" panose="020B0904030504030204" pitchFamily="34" charset="0"/>
                <a:sym typeface="Wingdings" panose="05000000000000000000" pitchFamily="2" charset="2"/>
              </a:rPr>
              <a:t> VEGF  ANGIOGENESIS</a:t>
            </a:r>
            <a:endParaRPr lang="en-US" sz="2000" i="1" dirty="0" smtClean="0">
              <a:solidFill>
                <a:srgbClr val="C00000"/>
              </a:solidFill>
              <a:latin typeface="Antique Olive Co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28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899592" y="2780928"/>
            <a:ext cx="7488832" cy="3312368"/>
          </a:xfrm>
          <a:prstGeom prst="roundRect">
            <a:avLst/>
          </a:prstGeom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rmAutofit fontScale="925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-US" sz="3400" dirty="0" smtClean="0">
                <a:solidFill>
                  <a:srgbClr val="0000FF"/>
                </a:solidFill>
                <a:latin typeface="Antique Olive Compact" pitchFamily="34" charset="0"/>
              </a:rPr>
              <a:t>ELIMINASI ROS:</a:t>
            </a:r>
          </a:p>
          <a:p>
            <a:pPr marL="342900" indent="-342900">
              <a:buClr>
                <a:schemeClr val="tx1"/>
              </a:buClr>
              <a:buSzPct val="100000"/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MENGOPTIMALKAN 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KADAR ANTIOKSIDAN 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ENDOGEN DGN OLAHRAGA TERUKUR DAN TERPROGRAM DGN BAIK</a:t>
            </a:r>
          </a:p>
          <a:p>
            <a:pPr marL="342900" indent="-342900">
              <a:buClr>
                <a:schemeClr val="tx1"/>
              </a:buClr>
              <a:buSzPct val="100000"/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ASUPAN MAKANAN 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U/ MENINGKATKAN KADAR ANTIOKSIDAN 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EKSOGEN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67543" y="1167674"/>
            <a:ext cx="8352930" cy="1595894"/>
          </a:xfrm>
          <a:prstGeom prst="ellipse">
            <a:avLst/>
          </a:prstGeom>
          <a:solidFill>
            <a:srgbClr val="FFCCFF"/>
          </a:solidFill>
          <a:ln w="12700" cap="rnd" cmpd="sng" algn="ctr">
            <a:solidFill>
              <a:schemeClr val="accent3"/>
            </a:solidFill>
            <a:prstDash val="solid"/>
          </a:ln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8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6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4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2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2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UPAYA MENCEGAH DAN REHABILITASI HIPERTENSI, PJK DGN ELIMINASI ROS</a:t>
            </a:r>
          </a:p>
        </p:txBody>
      </p:sp>
    </p:spTree>
    <p:extLst>
      <p:ext uri="{BB962C8B-B14F-4D97-AF65-F5344CB8AC3E}">
        <p14:creationId xmlns:p14="http://schemas.microsoft.com/office/powerpoint/2010/main" val="3260585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755576" y="836712"/>
            <a:ext cx="7560840" cy="2171958"/>
          </a:xfrm>
          <a:prstGeom prst="ellipse">
            <a:avLst/>
          </a:prstGeom>
          <a:solidFill>
            <a:srgbClr val="FFCCFF"/>
          </a:solidFill>
          <a:ln w="12700" cap="rnd" cmpd="sng" algn="ctr">
            <a:solidFill>
              <a:schemeClr val="accent3"/>
            </a:solidFill>
            <a:prstDash val="solid"/>
          </a:ln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8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6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4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2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2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ANTIOKSIDAN :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dirty="0" smtClean="0"/>
              <a:t>DONOR ELEKTRON U/ MEMUTUS REAKSI RADIKAL BEBAS YG TERBENTUK DR JAR. LEMAK OBESITAS</a:t>
            </a:r>
            <a:endParaRPr lang="en-US" sz="2000" dirty="0" smtClean="0"/>
          </a:p>
        </p:txBody>
      </p:sp>
      <p:sp>
        <p:nvSpPr>
          <p:cNvPr id="6" name="Down Arrow 5"/>
          <p:cNvSpPr/>
          <p:nvPr/>
        </p:nvSpPr>
        <p:spPr>
          <a:xfrm>
            <a:off x="3550361" y="3126657"/>
            <a:ext cx="1980284" cy="471950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91515" y="3760843"/>
            <a:ext cx="7068477" cy="2153260"/>
          </a:xfrm>
          <a:prstGeom prst="roundRect">
            <a:avLst/>
          </a:prstGeom>
          <a:gradFill rotWithShape="1">
            <a:gsLst>
              <a:gs pos="0">
                <a:schemeClr val="accent3">
                  <a:tint val="65000"/>
                  <a:lumMod val="110000"/>
                </a:schemeClr>
              </a:gs>
              <a:gs pos="88000">
                <a:schemeClr val="accent3">
                  <a:tint val="90000"/>
                </a:schemeClr>
              </a:gs>
            </a:gsLst>
            <a:lin ang="5400000" scaled="0"/>
          </a:gradFill>
          <a:ln w="12700" cap="rnd" cmpd="sng" algn="ctr">
            <a:solidFill>
              <a:schemeClr val="accent3"/>
            </a:solidFill>
            <a:prstDash val="solid"/>
          </a:ln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8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6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4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2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2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ANTIOKSIDAN TERDIRI DARI:</a:t>
            </a:r>
          </a:p>
          <a:p>
            <a:pPr algn="ctr">
              <a:spcBef>
                <a:spcPts val="0"/>
              </a:spcBef>
            </a:pPr>
            <a:r>
              <a:rPr lang="en-US" sz="2000" dirty="0" smtClean="0"/>
              <a:t>ANTIOKSIDAN ENZIMATIS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700" i="1" dirty="0" smtClean="0"/>
              <a:t>(SOD, KATALASE, GLUTATION)</a:t>
            </a:r>
          </a:p>
          <a:p>
            <a:pPr algn="ctr">
              <a:spcBef>
                <a:spcPts val="0"/>
              </a:spcBef>
            </a:pPr>
            <a:r>
              <a:rPr lang="en-US" dirty="0" smtClean="0"/>
              <a:t>ANTIOKSIDAN NON ENZIMATIS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500" i="1" dirty="0" smtClean="0"/>
              <a:t>(VITAMIN A, C, E, </a:t>
            </a:r>
            <a:r>
              <a:rPr lang="el-GR" sz="1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sz="1500" i="1" dirty="0" smtClean="0">
                <a:cs typeface="Times New Roman" panose="02020603050405020304" pitchFamily="18" charset="0"/>
              </a:rPr>
              <a:t> CAROTTEIN, PLAVONOID)</a:t>
            </a:r>
            <a:endParaRPr lang="en-US" i="1" dirty="0" smtClean="0"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</a:pPr>
            <a:r>
              <a:rPr lang="en-US" dirty="0" smtClean="0">
                <a:cs typeface="Times New Roman" panose="02020603050405020304" pitchFamily="18" charset="0"/>
              </a:rPr>
              <a:t>ANTIOKSIDAN TERTIER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600" i="1" dirty="0" smtClean="0">
                <a:cs typeface="Times New Roman" panose="02020603050405020304" pitchFamily="18" charset="0"/>
              </a:rPr>
              <a:t>(SISTEM ENZIM DNA, METIONIN, SULPOKSIDA REDUKTASE)</a:t>
            </a:r>
            <a:endParaRPr lang="en-US" sz="1600" i="1" dirty="0" smtClean="0"/>
          </a:p>
        </p:txBody>
      </p:sp>
    </p:spTree>
    <p:extLst>
      <p:ext uri="{BB962C8B-B14F-4D97-AF65-F5344CB8AC3E}">
        <p14:creationId xmlns:p14="http://schemas.microsoft.com/office/powerpoint/2010/main" val="247127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3568" y="428604"/>
            <a:ext cx="7776864" cy="120019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vert="horz" lIns="0" rIns="0" bIns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dirty="0" smtClean="0">
                <a:solidFill>
                  <a:srgbClr val="0000FF"/>
                </a:solidFill>
                <a:latin typeface="Antique Olive Compact" pitchFamily="34" charset="0"/>
                <a:ea typeface="+mj-ea"/>
                <a:cs typeface="+mj-cs"/>
              </a:rPr>
              <a:t>PERKEMBANGAN IPTEK </a:t>
            </a: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dirty="0" smtClean="0">
                <a:solidFill>
                  <a:srgbClr val="0000FF"/>
                </a:solidFill>
                <a:latin typeface="Antique Olive Compact" pitchFamily="34" charset="0"/>
                <a:ea typeface="+mj-ea"/>
                <a:cs typeface="+mj-cs"/>
              </a:rPr>
              <a:t>KEDOKTERAN, KHUSUSNYA PENERAPAN </a:t>
            </a: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dirty="0" smtClean="0">
                <a:solidFill>
                  <a:srgbClr val="0000FF"/>
                </a:solidFill>
                <a:latin typeface="Antique Olive Compact" pitchFamily="34" charset="0"/>
                <a:ea typeface="+mj-ea"/>
                <a:cs typeface="+mj-cs"/>
              </a:rPr>
              <a:t>ILMU FAAL OLAHRAGA DLM LATIHAN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ntique Olive Compact" pitchFamily="34" charset="0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064316" y="2273812"/>
            <a:ext cx="7108084" cy="57912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vert="horz" lIns="0" rIns="0" b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tique Olive Compact" pitchFamily="34" charset="0"/>
                <a:ea typeface="+mj-ea"/>
                <a:cs typeface="+mj-cs"/>
              </a:rPr>
              <a:t>OR DPT BERMANFAAT U</a:t>
            </a:r>
            <a:r>
              <a:rPr lang="en-US" sz="2200" dirty="0" smtClean="0">
                <a:latin typeface="Antique Olive Compact" pitchFamily="34" charset="0"/>
                <a:ea typeface="+mj-ea"/>
                <a:cs typeface="+mj-cs"/>
              </a:rPr>
              <a:t>NTUK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tique Olive Compact" pitchFamily="34" charset="0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644008" y="3429000"/>
            <a:ext cx="4357148" cy="237626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vert="horz" lIns="0" rIns="0" bIns="0" anchor="ctr">
            <a:normAutofit/>
          </a:bodyPr>
          <a:lstStyle/>
          <a:p>
            <a:pPr marL="268288" marR="0" lvl="0" indent="-268288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tique Olive Compact" pitchFamily="34" charset="0"/>
                <a:ea typeface="+mj-ea"/>
                <a:cs typeface="+mj-cs"/>
              </a:rPr>
              <a:t>PROMOTIVE</a:t>
            </a:r>
          </a:p>
          <a:p>
            <a:pPr marL="268288" marR="0" lvl="0" indent="-268288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ntique Olive Compact" pitchFamily="34" charset="0"/>
                <a:ea typeface="+mj-ea"/>
                <a:cs typeface="+mj-cs"/>
              </a:rPr>
              <a:t>PREVENTIVE</a:t>
            </a:r>
          </a:p>
          <a:p>
            <a:pPr marL="268288" marR="0" lvl="0" indent="-268288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 smtClean="0">
                <a:solidFill>
                  <a:srgbClr val="0000FF"/>
                </a:solidFill>
                <a:latin typeface="Antique Olive Compact" pitchFamily="34" charset="0"/>
                <a:ea typeface="+mj-ea"/>
                <a:cs typeface="+mj-cs"/>
              </a:rPr>
              <a:t>OR </a:t>
            </a:r>
            <a:r>
              <a:rPr lang="en-US" i="1" dirty="0" smtClean="0">
                <a:solidFill>
                  <a:srgbClr val="0000FF"/>
                </a:solidFill>
                <a:latin typeface="Antique Olive Compact" pitchFamily="34" charset="0"/>
                <a:ea typeface="+mj-ea"/>
                <a:cs typeface="+mj-cs"/>
              </a:rPr>
              <a:t>HIPOKSIA INTERMITTEN</a:t>
            </a:r>
            <a:endParaRPr kumimoji="0" lang="en-US" b="0" i="1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ntique Olive Compact" pitchFamily="34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rgbClr val="0000FF"/>
                </a:solidFill>
                <a:latin typeface="Antique Olive Compact" pitchFamily="34" charset="0"/>
                <a:ea typeface="+mj-ea"/>
                <a:cs typeface="+mj-cs"/>
              </a:rPr>
              <a:t>(PE</a:t>
            </a:r>
            <a:r>
              <a:rPr lang="en-US" dirty="0" smtClean="0">
                <a:solidFill>
                  <a:srgbClr val="0000FF"/>
                </a:solidFill>
                <a:latin typeface="Antique Olive Compact" pitchFamily="34" charset="0"/>
                <a:ea typeface="+mj-ea"/>
                <a:cs typeface="+mj-cs"/>
                <a:sym typeface="Wingdings"/>
              </a:rPr>
              <a:t> EKPRESI HIF-1</a:t>
            </a:r>
            <a:r>
              <a:rPr lang="el-GR" sz="2400" b="1" dirty="0">
                <a:solidFill>
                  <a:srgbClr val="0000FF"/>
                </a:solidFill>
                <a:latin typeface="Times New Roman"/>
                <a:ea typeface="+mj-ea"/>
                <a:cs typeface="Times New Roman"/>
                <a:sym typeface="Wingdings"/>
              </a:rPr>
              <a:t>α</a:t>
            </a:r>
            <a:endParaRPr lang="en-US" sz="2400" b="1" dirty="0" smtClean="0">
              <a:solidFill>
                <a:srgbClr val="0000FF"/>
              </a:solidFill>
              <a:latin typeface="Times New Roman"/>
              <a:ea typeface="+mj-ea"/>
              <a:cs typeface="Times New Roman"/>
              <a:sym typeface="Wingdings"/>
            </a:endParaRP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rgbClr val="0000FF"/>
                </a:solidFill>
                <a:latin typeface="Antique Olive Compact" pitchFamily="34" charset="0"/>
                <a:ea typeface="+mj-ea"/>
                <a:cs typeface="Times New Roman"/>
                <a:sym typeface="Wingdings"/>
              </a:rPr>
              <a:t>PE VEGF, FLORA 2011)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ntique Olive Compact" pitchFamily="34" charset="0"/>
              <a:ea typeface="+mj-ea"/>
              <a:cs typeface="+mj-cs"/>
            </a:endParaRPr>
          </a:p>
        </p:txBody>
      </p:sp>
      <p:sp>
        <p:nvSpPr>
          <p:cNvPr id="14" name="Right Arrow 13"/>
          <p:cNvSpPr/>
          <p:nvPr/>
        </p:nvSpPr>
        <p:spPr>
          <a:xfrm rot="5400000">
            <a:off x="7221473" y="2710433"/>
            <a:ext cx="397096" cy="928694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B0F0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51520" y="3421608"/>
            <a:ext cx="3888432" cy="2383656"/>
          </a:xfrm>
          <a:prstGeom prst="roundRect">
            <a:avLst/>
          </a:prstGeom>
          <a:solidFill>
            <a:srgbClr val="FFCCFF"/>
          </a:solidFill>
          <a:ln w="28575">
            <a:solidFill>
              <a:schemeClr val="accent1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vert="horz" lIns="0" rIns="0" bIns="0" anchor="ctr">
            <a:noAutofit/>
          </a:bodyPr>
          <a:lstStyle/>
          <a:p>
            <a:pPr marL="285750" indent="-285750" algn="ctr">
              <a:spcBef>
                <a:spcPct val="0"/>
              </a:spcBef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latin typeface="Antique Olive Compact" pitchFamily="34" charset="0"/>
              </a:rPr>
              <a:t>ME</a:t>
            </a:r>
            <a:r>
              <a:rPr lang="en-US" dirty="0" smtClean="0">
                <a:latin typeface="Antique Olive Compact" pitchFamily="34" charset="0"/>
                <a:sym typeface="Wingdings"/>
              </a:rPr>
              <a:t>NURUNKAN BERAT BADAN/ OBESITAS, </a:t>
            </a:r>
          </a:p>
          <a:p>
            <a:pPr marL="285750" indent="-285750" algn="ctr">
              <a:spcBef>
                <a:spcPct val="0"/>
              </a:spcBef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latin typeface="Antique Olive Compact" pitchFamily="34" charset="0"/>
                <a:sym typeface="Wingdings"/>
              </a:rPr>
              <a:t>HIPERTENSI, </a:t>
            </a:r>
          </a:p>
          <a:p>
            <a:pPr marL="285750" indent="-285750" algn="ctr">
              <a:spcBef>
                <a:spcPct val="0"/>
              </a:spcBef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latin typeface="Antique Olive Compact" pitchFamily="34" charset="0"/>
                <a:sym typeface="Wingdings"/>
              </a:rPr>
              <a:t>PJK</a:t>
            </a:r>
          </a:p>
          <a:p>
            <a:pPr marL="268288" lvl="0" indent="-268288" algn="ctr"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dirty="0">
                <a:latin typeface="Antique Olive Compact" pitchFamily="34" charset="0"/>
              </a:rPr>
              <a:t>CURRATIVE</a:t>
            </a:r>
          </a:p>
          <a:p>
            <a:pPr marL="268288" lvl="0" indent="-268288" algn="ctr"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dirty="0" smtClean="0">
                <a:latin typeface="Antique Olive Compact" pitchFamily="34" charset="0"/>
              </a:rPr>
              <a:t>REHABILITATIVE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ntique Olive Compact" pitchFamily="34" charset="0"/>
              <a:ea typeface="+mj-ea"/>
              <a:cs typeface="+mj-cs"/>
            </a:endParaRPr>
          </a:p>
        </p:txBody>
      </p:sp>
      <p:sp>
        <p:nvSpPr>
          <p:cNvPr id="13" name="Right Arrow 12"/>
          <p:cNvSpPr/>
          <p:nvPr/>
        </p:nvSpPr>
        <p:spPr>
          <a:xfrm rot="5400000">
            <a:off x="4405751" y="1450205"/>
            <a:ext cx="397096" cy="928694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B0F0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5" name="Right Arrow 14"/>
          <p:cNvSpPr/>
          <p:nvPr/>
        </p:nvSpPr>
        <p:spPr>
          <a:xfrm rot="5400000">
            <a:off x="1453423" y="2694667"/>
            <a:ext cx="397096" cy="928694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B0F0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9891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71600" y="764704"/>
            <a:ext cx="7387754" cy="32403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vert="horz" lIns="0" rIns="0" bIns="0" anchor="ctr">
            <a:normAutofit fontScale="92500"/>
          </a:bodyPr>
          <a:lstStyle/>
          <a:p>
            <a:pPr lvl="0"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en-US" sz="2400" i="1" dirty="0" smtClean="0">
                <a:latin typeface="Antique Olive Compact" pitchFamily="34" charset="0"/>
              </a:rPr>
              <a:t>KRITERIA PELAKSANAAN </a:t>
            </a:r>
            <a:r>
              <a:rPr lang="en-US" sz="2400" i="1" dirty="0" smtClean="0">
                <a:latin typeface="Antique Olive Compact" pitchFamily="34" charset="0"/>
              </a:rPr>
              <a:t>OLAHRAGA TERUKUR DAN TERPROGRAM DGN BAIK:</a:t>
            </a:r>
          </a:p>
          <a:p>
            <a:pPr lvl="0"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en-US" sz="3200" dirty="0" smtClean="0">
                <a:solidFill>
                  <a:srgbClr val="FF0000"/>
                </a:solidFill>
                <a:latin typeface="Antique Olive Compact" pitchFamily="34" charset="0"/>
              </a:rPr>
              <a:t>FITT</a:t>
            </a:r>
          </a:p>
          <a:p>
            <a:pPr marL="508000" lvl="0" indent="-508000">
              <a:lnSpc>
                <a:spcPct val="110000"/>
              </a:lnSpc>
              <a:spcBef>
                <a:spcPct val="0"/>
              </a:spcBef>
              <a:tabLst>
                <a:tab pos="508000" algn="l"/>
              </a:tabLst>
              <a:defRPr/>
            </a:pPr>
            <a:r>
              <a:rPr lang="en-US" sz="2000" dirty="0" smtClean="0">
                <a:solidFill>
                  <a:srgbClr val="0000FF"/>
                </a:solidFill>
                <a:latin typeface="Antique Olive Compact" pitchFamily="34" charset="0"/>
              </a:rPr>
              <a:t>F=FREKUENSI : BRP KALI SEMINGGU SELAMA LATIHAN</a:t>
            </a:r>
          </a:p>
          <a:p>
            <a:pPr lvl="0">
              <a:lnSpc>
                <a:spcPct val="110000"/>
              </a:lnSpc>
              <a:spcBef>
                <a:spcPct val="0"/>
              </a:spcBef>
              <a:tabLst>
                <a:tab pos="508000" algn="l"/>
              </a:tabLst>
              <a:defRPr/>
            </a:pPr>
            <a:r>
              <a:rPr lang="en-US" sz="2000" dirty="0" smtClean="0">
                <a:solidFill>
                  <a:srgbClr val="0000FF"/>
                </a:solidFill>
                <a:latin typeface="Antique Olive Compact" pitchFamily="34" charset="0"/>
              </a:rPr>
              <a:t>I=INTENSITAS: TAKARAN LATIHAN</a:t>
            </a:r>
          </a:p>
          <a:p>
            <a:pPr lvl="0">
              <a:lnSpc>
                <a:spcPct val="110000"/>
              </a:lnSpc>
              <a:spcBef>
                <a:spcPct val="0"/>
              </a:spcBef>
              <a:tabLst>
                <a:tab pos="508000" algn="l"/>
              </a:tabLst>
              <a:defRPr/>
            </a:pPr>
            <a:r>
              <a:rPr lang="en-US" dirty="0" smtClean="0">
                <a:solidFill>
                  <a:srgbClr val="0000FF"/>
                </a:solidFill>
                <a:latin typeface="Antique Olive Compact" pitchFamily="34" charset="0"/>
              </a:rPr>
              <a:t>T=TIME: LAMA PELAKSANAAN SELAMA LATIHAN</a:t>
            </a:r>
          </a:p>
          <a:p>
            <a:pPr lvl="0">
              <a:lnSpc>
                <a:spcPct val="110000"/>
              </a:lnSpc>
              <a:spcBef>
                <a:spcPct val="0"/>
              </a:spcBef>
              <a:tabLst>
                <a:tab pos="508000" algn="l"/>
              </a:tabLst>
              <a:defRPr/>
            </a:pPr>
            <a:r>
              <a:rPr lang="en-US" dirty="0" smtClean="0">
                <a:solidFill>
                  <a:srgbClr val="0000FF"/>
                </a:solidFill>
                <a:latin typeface="Antique Olive Compact" pitchFamily="34" charset="0"/>
              </a:rPr>
              <a:t>T=TYPE: JENIS LATIHAN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85491" y="4293096"/>
            <a:ext cx="7387754" cy="223224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vert="horz" lIns="0" rIns="0" bIns="0" anchor="ctr">
            <a:normAutofit/>
          </a:bodyPr>
          <a:lstStyle/>
          <a:p>
            <a:pPr lvl="0"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OLAHRAGA KEBUGARAN:</a:t>
            </a:r>
          </a:p>
          <a:p>
            <a:pPr marL="285750" lvl="0" indent="-285750" algn="ctr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latin typeface="Antique Olive Compact" pitchFamily="34" charset="0"/>
              </a:rPr>
              <a:t>CARDIORESPIRATORY SYSTEM (MENCEGAH PENYAKIT DEGENERATIF DAN KEGEMUKAN</a:t>
            </a:r>
          </a:p>
          <a:p>
            <a:pPr marL="285750" lvl="0" indent="-285750" algn="ctr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latin typeface="Antique Olive Compact" pitchFamily="34" charset="0"/>
              </a:rPr>
              <a:t>NEUROMUSCULOSKELETAL: KEKUATAN OTOT, KELENTUKAN, MENCEGAH OSTEOPOROSIS, REFLEKS</a:t>
            </a:r>
          </a:p>
        </p:txBody>
      </p:sp>
    </p:spTree>
    <p:extLst>
      <p:ext uri="{BB962C8B-B14F-4D97-AF65-F5344CB8AC3E}">
        <p14:creationId xmlns:p14="http://schemas.microsoft.com/office/powerpoint/2010/main" val="299622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899592" y="2564904"/>
            <a:ext cx="7387754" cy="2016224"/>
          </a:xfrm>
          <a:prstGeom prst="ellipse">
            <a:avLst/>
          </a:prstGeom>
          <a:solidFill>
            <a:srgbClr val="FFCCFF"/>
          </a:solidFill>
          <a:ln w="28575">
            <a:solidFill>
              <a:schemeClr val="accent1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vert="horz" lIns="0" rIns="0" bIns="0" anchor="ctr">
            <a:normAutofit lnSpcReduction="10000"/>
          </a:bodyPr>
          <a:lstStyle/>
          <a:p>
            <a:pPr lvl="0"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en-US" sz="2800" dirty="0" smtClean="0">
                <a:solidFill>
                  <a:srgbClr val="0000FF"/>
                </a:solidFill>
                <a:latin typeface="Antique Olive Compact" pitchFamily="34" charset="0"/>
              </a:rPr>
              <a:t>PENCEGAHAN DAN REHABILITASI HIPERTENSI DAN PJK</a:t>
            </a:r>
            <a:endParaRPr lang="en-US" sz="2800" dirty="0" smtClean="0">
              <a:solidFill>
                <a:srgbClr val="0000FF"/>
              </a:solidFill>
              <a:latin typeface="Antique Olive Co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21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000100" y="2132856"/>
            <a:ext cx="7143800" cy="286778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vert="horz" lIns="0" rIns="0" bIns="0" anchor="ctr">
            <a:normAutofit/>
          </a:bodyPr>
          <a:lstStyle/>
          <a:p>
            <a:pPr lvl="0" algn="ctr">
              <a:defRPr/>
            </a:pPr>
            <a:r>
              <a:rPr lang="en-US" sz="2400" dirty="0" smtClean="0">
                <a:solidFill>
                  <a:srgbClr val="FF0000"/>
                </a:solidFill>
                <a:latin typeface="Antique Olive Compact" pitchFamily="34" charset="0"/>
              </a:rPr>
              <a:t>REHABILITASI PENDERITA PENYAKIT JANTUNG KORONER HARUS BEKERJASAMA </a:t>
            </a:r>
          </a:p>
          <a:p>
            <a:pPr lvl="0" algn="ctr">
              <a:defRPr/>
            </a:pPr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DGN </a:t>
            </a:r>
          </a:p>
          <a:p>
            <a:pPr lvl="0" algn="ctr">
              <a:defRPr/>
            </a:pPr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DOKTER AHLI JANTUNG </a:t>
            </a:r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YG </a:t>
            </a:r>
          </a:p>
          <a:p>
            <a:pPr lvl="0" algn="ctr">
              <a:defRPr/>
            </a:pPr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MERAWAT PENDERITA PJK</a:t>
            </a:r>
            <a:endParaRPr lang="en-US" sz="2400" dirty="0" smtClean="0">
              <a:solidFill>
                <a:srgbClr val="0000FF"/>
              </a:solidFill>
              <a:latin typeface="Antique Olive Co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99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827584" y="1628800"/>
            <a:ext cx="7460332" cy="410445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vert="horz" lIns="0" rIns="0" bIns="0" anchor="ctr">
            <a:normAutofit fontScale="92500"/>
          </a:bodyPr>
          <a:lstStyle/>
          <a:p>
            <a:pPr lvl="0" algn="ctr">
              <a:defRPr/>
            </a:pPr>
            <a:r>
              <a:rPr lang="en-US" sz="2600" dirty="0" smtClean="0">
                <a:solidFill>
                  <a:srgbClr val="0000FF"/>
                </a:solidFill>
                <a:latin typeface="Antique Olive Compact" pitchFamily="34" charset="0"/>
              </a:rPr>
              <a:t>OLAHRAGA UNTUK PENCEGAHAN DAN </a:t>
            </a:r>
            <a:r>
              <a:rPr lang="en-US" sz="2600" dirty="0" smtClean="0">
                <a:solidFill>
                  <a:srgbClr val="0000FF"/>
                </a:solidFill>
                <a:latin typeface="Antique Olive Compact" pitchFamily="34" charset="0"/>
              </a:rPr>
              <a:t>REHABILITASI </a:t>
            </a:r>
            <a:r>
              <a:rPr lang="en-US" sz="2600" dirty="0" smtClean="0">
                <a:solidFill>
                  <a:srgbClr val="0000FF"/>
                </a:solidFill>
                <a:latin typeface="Antique Olive Compact" pitchFamily="34" charset="0"/>
              </a:rPr>
              <a:t>HIPERTENSI DAN PJK</a:t>
            </a:r>
          </a:p>
          <a:p>
            <a:pPr lvl="0">
              <a:defRPr/>
            </a:pPr>
            <a:r>
              <a:rPr lang="en-US" sz="2200" dirty="0" smtClean="0">
                <a:latin typeface="Antique Olive Compact" pitchFamily="34" charset="0"/>
              </a:rPr>
              <a:t>DGN OR AEROBIK DGN TAKARAN:</a:t>
            </a:r>
          </a:p>
          <a:p>
            <a:pPr marL="723900" lvl="0" indent="-355600">
              <a:buFont typeface="Wingdings" pitchFamily="2" charset="2"/>
              <a:buChar char="v"/>
              <a:defRPr/>
            </a:pPr>
            <a:r>
              <a:rPr lang="en-US" sz="2000" dirty="0" smtClean="0">
                <a:latin typeface="Antique Olive Compact" pitchFamily="34" charset="0"/>
              </a:rPr>
              <a:t>OR INTENSITAS RINGAN : </a:t>
            </a:r>
          </a:p>
          <a:p>
            <a:pPr marL="723900" lvl="0" indent="-355600">
              <a:defRPr/>
            </a:pPr>
            <a:r>
              <a:rPr lang="en-US" sz="2000" dirty="0" smtClean="0">
                <a:latin typeface="Antique Olive Compact" pitchFamily="34" charset="0"/>
              </a:rPr>
              <a:t>			50-65% DNM = 25-44% VO</a:t>
            </a:r>
            <a:r>
              <a:rPr lang="en-US" sz="2000" baseline="-25000" dirty="0" smtClean="0">
                <a:latin typeface="Antique Olive Compact" pitchFamily="34" charset="0"/>
              </a:rPr>
              <a:t>2</a:t>
            </a:r>
            <a:r>
              <a:rPr lang="en-US" sz="2000" dirty="0" smtClean="0">
                <a:latin typeface="Antique Olive Compact" pitchFamily="34" charset="0"/>
              </a:rPr>
              <a:t> MAKS</a:t>
            </a:r>
          </a:p>
          <a:p>
            <a:pPr marL="723900" lvl="0" indent="-355600">
              <a:buFont typeface="Wingdings" pitchFamily="2" charset="2"/>
              <a:buChar char="v"/>
              <a:defRPr/>
            </a:pPr>
            <a:r>
              <a:rPr lang="en-US" sz="2000" dirty="0" smtClean="0">
                <a:latin typeface="Antique Olive Compact" pitchFamily="34" charset="0"/>
              </a:rPr>
              <a:t>OR INTENSITAS SEDANG : </a:t>
            </a:r>
          </a:p>
          <a:p>
            <a:pPr marL="723900" lvl="0" indent="-355600">
              <a:defRPr/>
            </a:pPr>
            <a:r>
              <a:rPr lang="en-US" sz="2000" dirty="0" smtClean="0">
                <a:latin typeface="Antique Olive Compact" pitchFamily="34" charset="0"/>
              </a:rPr>
              <a:t>			65-75% DNM = 45-59% VO</a:t>
            </a:r>
            <a:r>
              <a:rPr lang="en-US" sz="2000" baseline="-25000" dirty="0" smtClean="0">
                <a:latin typeface="Antique Olive Compact" pitchFamily="34" charset="0"/>
              </a:rPr>
              <a:t>2</a:t>
            </a:r>
            <a:r>
              <a:rPr lang="en-US" sz="2000" dirty="0" smtClean="0">
                <a:latin typeface="Antique Olive Compact" pitchFamily="34" charset="0"/>
              </a:rPr>
              <a:t> MAKS</a:t>
            </a:r>
          </a:p>
          <a:p>
            <a:pPr lvl="0">
              <a:defRPr/>
            </a:pPr>
            <a:r>
              <a:rPr lang="en-US" sz="1700" i="1" dirty="0" smtClean="0">
                <a:solidFill>
                  <a:srgbClr val="C00000"/>
                </a:solidFill>
                <a:latin typeface="Antique Olive Compact" pitchFamily="34" charset="0"/>
              </a:rPr>
              <a:t>MISAL:</a:t>
            </a:r>
          </a:p>
          <a:p>
            <a:pPr marL="750888" lvl="0" indent="-285750">
              <a:buFont typeface="Wingdings" panose="05000000000000000000" pitchFamily="2" charset="2"/>
              <a:buChar char="v"/>
              <a:defRPr/>
            </a:pPr>
            <a:r>
              <a:rPr lang="en-US" sz="1700" i="1" dirty="0" smtClean="0">
                <a:solidFill>
                  <a:srgbClr val="C00000"/>
                </a:solidFill>
                <a:latin typeface="Antique Olive Compact" pitchFamily="34" charset="0"/>
              </a:rPr>
              <a:t>JALAN, JOGGING, BERENANG, NAIK SEPEDA DIAM, TREADMILL, 3-5 KALI SEMINGGU, SETIAP BEROLAHRAGA LAMANYA LEBIH DARI 1 JAM</a:t>
            </a:r>
          </a:p>
          <a:p>
            <a:pPr marL="750888" lvl="0" indent="-285750">
              <a:buFont typeface="Wingdings" panose="05000000000000000000" pitchFamily="2" charset="2"/>
              <a:buChar char="v"/>
              <a:defRPr/>
            </a:pPr>
            <a:r>
              <a:rPr lang="en-US" sz="1700" i="1" dirty="0" smtClean="0">
                <a:solidFill>
                  <a:srgbClr val="0000FF"/>
                </a:solidFill>
                <a:latin typeface="Antique Olive Compact" pitchFamily="34" charset="0"/>
              </a:rPr>
              <a:t>HIPOKSIA INTERMITTEN HIF-1</a:t>
            </a:r>
            <a:r>
              <a:rPr lang="el-GR" sz="1700" i="1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α</a:t>
            </a:r>
            <a:r>
              <a:rPr lang="en-US" sz="1700" i="1" dirty="0" smtClean="0">
                <a:solidFill>
                  <a:srgbClr val="0000FF"/>
                </a:solidFill>
                <a:latin typeface="Antique Olive Compact" panose="020B0904030504030204" pitchFamily="34" charset="0"/>
              </a:rPr>
              <a:t> </a:t>
            </a:r>
            <a:r>
              <a:rPr lang="en-US" sz="1700" i="1" dirty="0" smtClean="0">
                <a:solidFill>
                  <a:srgbClr val="0000FF"/>
                </a:solidFill>
                <a:latin typeface="Antique Olive Compact" panose="020B0904030504030204" pitchFamily="34" charset="0"/>
                <a:sym typeface="Wingdings" panose="05000000000000000000" pitchFamily="2" charset="2"/>
              </a:rPr>
              <a:t> VEGF  ANGIOGENESIS</a:t>
            </a:r>
            <a:endParaRPr lang="en-US" sz="2000" i="1" dirty="0" smtClean="0">
              <a:solidFill>
                <a:srgbClr val="0000FF"/>
              </a:solidFill>
              <a:latin typeface="Antique Olive Co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29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3"/>
          <p:cNvSpPr>
            <a:spLocks noChangeArrowheads="1"/>
          </p:cNvSpPr>
          <p:nvPr/>
        </p:nvSpPr>
        <p:spPr bwMode="auto">
          <a:xfrm>
            <a:off x="285720" y="1714509"/>
            <a:ext cx="2667000" cy="1357322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0898" name="Oval 3"/>
          <p:cNvSpPr>
            <a:spLocks noChangeArrowheads="1"/>
          </p:cNvSpPr>
          <p:nvPr/>
        </p:nvSpPr>
        <p:spPr bwMode="auto">
          <a:xfrm>
            <a:off x="142844" y="142852"/>
            <a:ext cx="4213132" cy="1411280"/>
          </a:xfrm>
          <a:prstGeom prst="roundRect">
            <a:avLst/>
          </a:prstGeom>
          <a:solidFill>
            <a:srgbClr val="FFCCFF"/>
          </a:solidFill>
          <a:ln>
            <a:headEnd/>
            <a:tailEnd/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/>
          <a:lstStyle/>
          <a:p>
            <a:r>
              <a:rPr lang="en-US" sz="2000" dirty="0" smtClean="0">
                <a:solidFill>
                  <a:srgbClr val="0000FF"/>
                </a:solidFill>
                <a:latin typeface="Antique Olive Compact" pitchFamily="34" charset="0"/>
              </a:rPr>
              <a:t>UNTUK MENCEGAH DAN </a:t>
            </a:r>
          </a:p>
          <a:p>
            <a:r>
              <a:rPr lang="en-US" sz="2000" dirty="0" smtClean="0">
                <a:solidFill>
                  <a:srgbClr val="0000FF"/>
                </a:solidFill>
                <a:latin typeface="Antique Olive Compact" pitchFamily="34" charset="0"/>
              </a:rPr>
              <a:t>REHABILITASI HIPERTENSI, PJK DAN OBESITAS</a:t>
            </a:r>
            <a:endParaRPr lang="en-US" sz="2000" dirty="0">
              <a:solidFill>
                <a:srgbClr val="0000FF"/>
              </a:solidFill>
              <a:latin typeface="Antique Olive Compact" pitchFamily="34" charset="0"/>
            </a:endParaRPr>
          </a:p>
        </p:txBody>
      </p:sp>
      <p:sp>
        <p:nvSpPr>
          <p:cNvPr id="80899" name="Text Box 4"/>
          <p:cNvSpPr txBox="1">
            <a:spLocks noChangeArrowheads="1"/>
          </p:cNvSpPr>
          <p:nvPr/>
        </p:nvSpPr>
        <p:spPr bwMode="auto">
          <a:xfrm>
            <a:off x="275260" y="1976461"/>
            <a:ext cx="2743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latin typeface="Antique Olive Compact" pitchFamily="34" charset="0"/>
              </a:rPr>
              <a:t>INTENSITAS </a:t>
            </a:r>
            <a:r>
              <a:rPr lang="en-US" dirty="0" smtClean="0">
                <a:latin typeface="Antique Olive Compact" pitchFamily="34" charset="0"/>
              </a:rPr>
              <a:t>RINGAN, SEDANG</a:t>
            </a:r>
            <a:endParaRPr lang="en-US" dirty="0">
              <a:latin typeface="Antique Olive Compact" pitchFamily="34" charset="0"/>
            </a:endParaRPr>
          </a:p>
        </p:txBody>
      </p:sp>
      <p:sp>
        <p:nvSpPr>
          <p:cNvPr id="80900" name="Oval 5"/>
          <p:cNvSpPr>
            <a:spLocks noChangeArrowheads="1"/>
          </p:cNvSpPr>
          <p:nvPr/>
        </p:nvSpPr>
        <p:spPr bwMode="auto">
          <a:xfrm>
            <a:off x="3048000" y="4738710"/>
            <a:ext cx="2819400" cy="19050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1" name="Text Box 6"/>
          <p:cNvSpPr txBox="1">
            <a:spLocks noChangeArrowheads="1"/>
          </p:cNvSpPr>
          <p:nvPr/>
        </p:nvSpPr>
        <p:spPr bwMode="auto">
          <a:xfrm>
            <a:off x="3143240" y="5354458"/>
            <a:ext cx="2362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dirty="0">
                <a:latin typeface="Antique Olive Compact" pitchFamily="34" charset="0"/>
              </a:rPr>
              <a:t>DILAKUKAN </a:t>
            </a:r>
            <a:endParaRPr lang="en-US" dirty="0" smtClean="0">
              <a:latin typeface="Antique Olive Compact" pitchFamily="34" charset="0"/>
            </a:endParaRPr>
          </a:p>
          <a:p>
            <a:pPr algn="ctr"/>
            <a:r>
              <a:rPr lang="en-US" dirty="0" smtClean="0">
                <a:latin typeface="Antique Olive Compact" pitchFamily="34" charset="0"/>
              </a:rPr>
              <a:t>3 </a:t>
            </a:r>
            <a:r>
              <a:rPr lang="en-US" dirty="0">
                <a:latin typeface="Antique Olive Compact" pitchFamily="34" charset="0"/>
              </a:rPr>
              <a:t>– 5 SEMINGGU</a:t>
            </a:r>
          </a:p>
        </p:txBody>
      </p:sp>
      <p:sp>
        <p:nvSpPr>
          <p:cNvPr id="80902" name="Oval 7"/>
          <p:cNvSpPr>
            <a:spLocks noChangeArrowheads="1"/>
          </p:cNvSpPr>
          <p:nvPr/>
        </p:nvSpPr>
        <p:spPr bwMode="auto">
          <a:xfrm>
            <a:off x="6248400" y="1481110"/>
            <a:ext cx="2667000" cy="15907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3" name="Text Box 8"/>
          <p:cNvSpPr txBox="1">
            <a:spLocks noChangeArrowheads="1"/>
          </p:cNvSpPr>
          <p:nvPr/>
        </p:nvSpPr>
        <p:spPr bwMode="auto">
          <a:xfrm>
            <a:off x="6176962" y="1976462"/>
            <a:ext cx="2667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ntique Olive Compact" pitchFamily="34" charset="0"/>
              </a:rPr>
              <a:t>DILAKUKAN </a:t>
            </a:r>
            <a:endParaRPr lang="en-US" dirty="0" smtClean="0">
              <a:latin typeface="Antique Olive Compact" pitchFamily="34" charset="0"/>
            </a:endParaRPr>
          </a:p>
          <a:p>
            <a:pPr algn="ctr"/>
            <a:r>
              <a:rPr lang="en-US" dirty="0" smtClean="0">
                <a:latin typeface="Antique Olive Compact" pitchFamily="34" charset="0"/>
              </a:rPr>
              <a:t>LEBIH </a:t>
            </a:r>
            <a:r>
              <a:rPr lang="en-US" dirty="0">
                <a:latin typeface="Antique Olive Compact" pitchFamily="34" charset="0"/>
              </a:rPr>
              <a:t>SATU JAM</a:t>
            </a:r>
          </a:p>
        </p:txBody>
      </p:sp>
      <p:sp>
        <p:nvSpPr>
          <p:cNvPr id="80904" name="AutoShape 9"/>
          <p:cNvSpPr>
            <a:spLocks noChangeArrowheads="1"/>
          </p:cNvSpPr>
          <p:nvPr/>
        </p:nvSpPr>
        <p:spPr bwMode="auto">
          <a:xfrm rot="-1633932">
            <a:off x="5622925" y="2549548"/>
            <a:ext cx="1371600" cy="3429000"/>
          </a:xfrm>
          <a:prstGeom prst="curvedLeftArrow">
            <a:avLst>
              <a:gd name="adj1" fmla="val 50000"/>
              <a:gd name="adj2" fmla="val 100000"/>
              <a:gd name="adj3" fmla="val 33333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5" name="AutoShape 10"/>
          <p:cNvSpPr>
            <a:spLocks noChangeArrowheads="1"/>
          </p:cNvSpPr>
          <p:nvPr/>
        </p:nvSpPr>
        <p:spPr bwMode="auto">
          <a:xfrm rot="5400000">
            <a:off x="1866900" y="2414610"/>
            <a:ext cx="1219200" cy="2667000"/>
          </a:xfrm>
          <a:prstGeom prst="curvedLeftArrow">
            <a:avLst>
              <a:gd name="adj1" fmla="val 43750"/>
              <a:gd name="adj2" fmla="val 87500"/>
              <a:gd name="adj3" fmla="val 33333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6" name="AutoShape 11"/>
          <p:cNvSpPr>
            <a:spLocks noChangeArrowheads="1"/>
          </p:cNvSpPr>
          <p:nvPr/>
        </p:nvSpPr>
        <p:spPr bwMode="auto">
          <a:xfrm rot="-8465379">
            <a:off x="5029200" y="166710"/>
            <a:ext cx="1219200" cy="3200400"/>
          </a:xfrm>
          <a:prstGeom prst="curvedLeftArrow">
            <a:avLst>
              <a:gd name="adj1" fmla="val 52500"/>
              <a:gd name="adj2" fmla="val 105000"/>
              <a:gd name="adj3" fmla="val 33333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7" name="AutoShape 12"/>
          <p:cNvSpPr>
            <a:spLocks noChangeArrowheads="1"/>
          </p:cNvSpPr>
          <p:nvPr/>
        </p:nvSpPr>
        <p:spPr bwMode="auto">
          <a:xfrm>
            <a:off x="3124200" y="2420888"/>
            <a:ext cx="2895600" cy="1776445"/>
          </a:xfrm>
          <a:prstGeom prst="plaque">
            <a:avLst>
              <a:gd name="adj" fmla="val 8824"/>
            </a:avLst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0908" name="Text Box 13"/>
          <p:cNvSpPr txBox="1">
            <a:spLocks noChangeArrowheads="1"/>
          </p:cNvSpPr>
          <p:nvPr/>
        </p:nvSpPr>
        <p:spPr bwMode="auto">
          <a:xfrm>
            <a:off x="3143240" y="2492896"/>
            <a:ext cx="27432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Antique Olive Compact" pitchFamily="34" charset="0"/>
              </a:rPr>
              <a:t>OLAHRAGA YG </a:t>
            </a:r>
            <a:r>
              <a:rPr lang="en-US" dirty="0" smtClean="0">
                <a:solidFill>
                  <a:srgbClr val="C00000"/>
                </a:solidFill>
                <a:latin typeface="Antique Olive Compact" pitchFamily="34" charset="0"/>
              </a:rPr>
              <a:t>DPT MENCEGAH/ MENANGGULANGI  HIPERTENSI, 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  <a:latin typeface="Antique Olive Compact" pitchFamily="34" charset="0"/>
              </a:rPr>
              <a:t>PJK </a:t>
            </a:r>
            <a:r>
              <a:rPr lang="en-US" dirty="0">
                <a:solidFill>
                  <a:srgbClr val="C00000"/>
                </a:solidFill>
                <a:latin typeface="Antique Olive Compact" pitchFamily="34" charset="0"/>
              </a:rPr>
              <a:t>DAN </a:t>
            </a:r>
            <a:r>
              <a:rPr lang="en-US" dirty="0" smtClean="0">
                <a:solidFill>
                  <a:srgbClr val="C00000"/>
                </a:solidFill>
                <a:latin typeface="Antique Olive Compact" pitchFamily="34" charset="0"/>
              </a:rPr>
              <a:t> OBESITAS</a:t>
            </a:r>
          </a:p>
        </p:txBody>
      </p:sp>
    </p:spTree>
    <p:extLst>
      <p:ext uri="{BB962C8B-B14F-4D97-AF65-F5344CB8AC3E}">
        <p14:creationId xmlns:p14="http://schemas.microsoft.com/office/powerpoint/2010/main" val="37883275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323528" y="1772816"/>
            <a:ext cx="2448272" cy="3456384"/>
          </a:xfrm>
          <a:prstGeom prst="ellipse">
            <a:avLst/>
          </a:prstGeom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>
              <a:lnSpc>
                <a:spcPct val="110000"/>
              </a:lnSpc>
              <a:buSzPct val="95000"/>
              <a:buFont typeface="Wingdings 2"/>
              <a:buNone/>
              <a:defRPr/>
            </a:pPr>
            <a:r>
              <a:rPr lang="en-US" sz="2800" dirty="0" smtClean="0">
                <a:solidFill>
                  <a:srgbClr val="0000FF"/>
                </a:solidFill>
                <a:latin typeface="Antique Olive Compact" pitchFamily="34" charset="0"/>
              </a:rPr>
              <a:t>POLA HIDUP SEHAT </a:t>
            </a:r>
            <a:endParaRPr lang="en-US" sz="2000" i="1" dirty="0">
              <a:solidFill>
                <a:srgbClr val="0000FF"/>
              </a:solidFill>
              <a:latin typeface="Antique Olive Compact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52868" y="3933056"/>
            <a:ext cx="3479802" cy="1584176"/>
          </a:xfrm>
          <a:prstGeom prst="roundRect">
            <a:avLst/>
          </a:prstGeom>
          <a:solidFill>
            <a:srgbClr val="FFCCFF"/>
          </a:solidFill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>
              <a:lnSpc>
                <a:spcPct val="110000"/>
              </a:lnSpc>
              <a:buSzPct val="95000"/>
              <a:buFont typeface="Wingdings 2"/>
              <a:buNone/>
              <a:defRPr/>
            </a:pPr>
            <a:r>
              <a:rPr lang="en-US" sz="3400" dirty="0" smtClean="0">
                <a:solidFill>
                  <a:srgbClr val="0000FF"/>
                </a:solidFill>
                <a:latin typeface="Antique Olive Compact" pitchFamily="34" charset="0"/>
              </a:rPr>
              <a:t>STUNTING </a:t>
            </a:r>
          </a:p>
          <a:p>
            <a:pPr algn="ctr">
              <a:lnSpc>
                <a:spcPct val="110000"/>
              </a:lnSpc>
              <a:buSzPct val="95000"/>
              <a:buFont typeface="Wingdings 2"/>
              <a:buNone/>
              <a:defRPr/>
            </a:pPr>
            <a:r>
              <a:rPr lang="en-US" sz="1600" i="1" dirty="0" smtClean="0">
                <a:solidFill>
                  <a:srgbClr val="0000FF"/>
                </a:solidFill>
                <a:latin typeface="Antique Olive Compact" pitchFamily="34" charset="0"/>
              </a:rPr>
              <a:t>(ANAK PERAWAKAN PENDEK</a:t>
            </a:r>
            <a:r>
              <a:rPr lang="en-US" sz="1600" i="1" dirty="0">
                <a:solidFill>
                  <a:srgbClr val="0000FF"/>
                </a:solidFill>
                <a:latin typeface="Antique Olive Compact" pitchFamily="34" charset="0"/>
              </a:rPr>
              <a:t>)</a:t>
            </a:r>
            <a:endParaRPr lang="en-US" sz="1600" i="1" dirty="0" smtClean="0">
              <a:solidFill>
                <a:srgbClr val="0000FF"/>
              </a:solidFill>
              <a:latin typeface="Antique Olive Compact" pitchFamily="34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2868102" y="2204864"/>
            <a:ext cx="2484765" cy="2880320"/>
          </a:xfrm>
          <a:prstGeom prst="rightArrow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PERAN DOKTER UMUM U/ MENCEGAH</a:t>
            </a:r>
            <a:endParaRPr lang="en-US" sz="1600" b="1" dirty="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412678" y="1855666"/>
            <a:ext cx="3479802" cy="1584176"/>
          </a:xfrm>
          <a:prstGeom prst="roundRect">
            <a:avLst/>
          </a:prstGeom>
          <a:solidFill>
            <a:srgbClr val="FFCCFF"/>
          </a:solidFill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 fontScale="92500" lnSpcReduction="10000"/>
          </a:bodyPr>
          <a:lstStyle/>
          <a:p>
            <a:pPr algn="ctr">
              <a:lnSpc>
                <a:spcPct val="110000"/>
              </a:lnSpc>
              <a:buSzPct val="95000"/>
              <a:buFont typeface="Wingdings 2"/>
              <a:buNone/>
              <a:defRPr/>
            </a:pPr>
            <a:r>
              <a:rPr lang="en-US" sz="2800" dirty="0" smtClean="0">
                <a:solidFill>
                  <a:srgbClr val="0000FF"/>
                </a:solidFill>
                <a:latin typeface="Antique Olive Compact" pitchFamily="34" charset="0"/>
              </a:rPr>
              <a:t>PENYAKIT KATASTOPRIK</a:t>
            </a:r>
          </a:p>
          <a:p>
            <a:pPr algn="ctr">
              <a:lnSpc>
                <a:spcPct val="110000"/>
              </a:lnSpc>
              <a:buSzPct val="95000"/>
              <a:buFont typeface="Wingdings 2"/>
              <a:buNone/>
              <a:defRPr/>
            </a:pPr>
            <a:r>
              <a:rPr lang="en-US" sz="1700" i="1" dirty="0">
                <a:solidFill>
                  <a:srgbClr val="0000FF"/>
                </a:solidFill>
                <a:latin typeface="Antique Olive Compact" pitchFamily="34" charset="0"/>
              </a:rPr>
              <a:t>(</a:t>
            </a:r>
            <a:r>
              <a:rPr lang="en-US" sz="1700" i="1" dirty="0" smtClean="0">
                <a:solidFill>
                  <a:srgbClr val="0000FF"/>
                </a:solidFill>
                <a:latin typeface="Antique Olive Compact" pitchFamily="34" charset="0"/>
              </a:rPr>
              <a:t>HIPERTENSI,PJK</a:t>
            </a:r>
            <a:r>
              <a:rPr lang="en-US" sz="1700" i="1" dirty="0" smtClean="0">
                <a:solidFill>
                  <a:srgbClr val="0000FF"/>
                </a:solidFill>
                <a:latin typeface="Antique Olive Compact" pitchFamily="34" charset="0"/>
              </a:rPr>
              <a:t>, DIABETES</a:t>
            </a:r>
            <a:r>
              <a:rPr lang="en-US" sz="1700" i="1" dirty="0" smtClean="0">
                <a:solidFill>
                  <a:srgbClr val="0000FF"/>
                </a:solidFill>
                <a:latin typeface="Antique Olive Compact" pitchFamily="34" charset="0"/>
              </a:rPr>
              <a:t>, </a:t>
            </a:r>
            <a:r>
              <a:rPr lang="en-US" sz="1700" i="1" dirty="0" smtClean="0">
                <a:solidFill>
                  <a:srgbClr val="0000FF"/>
                </a:solidFill>
                <a:latin typeface="Antique Olive Compact" pitchFamily="34" charset="0"/>
              </a:rPr>
              <a:t>DLL)</a:t>
            </a:r>
            <a:endParaRPr lang="en-US" sz="2200" i="1" dirty="0" smtClean="0">
              <a:solidFill>
                <a:srgbClr val="0000FF"/>
              </a:solidFill>
              <a:latin typeface="Antique Olive Co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59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827584" y="2636912"/>
            <a:ext cx="7488832" cy="1715652"/>
          </a:xfrm>
          <a:prstGeom prst="ellipse">
            <a:avLst/>
          </a:prstGeom>
          <a:solidFill>
            <a:srgbClr val="FFCCFF"/>
          </a:solidFill>
          <a:ln w="28575">
            <a:solidFill>
              <a:schemeClr val="accent1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vert="horz" lIns="0" rIns="0" bIns="0" anchor="ctr">
            <a:noAutofit/>
          </a:bodyPr>
          <a:lstStyle/>
          <a:p>
            <a:pPr lvl="0" algn="ctr">
              <a:defRPr/>
            </a:pPr>
            <a:r>
              <a:rPr lang="en-US" sz="2800" dirty="0" smtClean="0">
                <a:latin typeface="Antique Olive Compact" pitchFamily="34" charset="0"/>
              </a:rPr>
              <a:t>PROGRAM REHABILITASI PENYAKIT JANTUNG</a:t>
            </a:r>
            <a:endParaRPr lang="en-US" sz="2800" dirty="0" smtClean="0">
              <a:latin typeface="Antique Olive Co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79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3568" y="1268760"/>
            <a:ext cx="8064896" cy="468052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vert="horz" lIns="0" rIns="0" bIns="0" anchor="ctr">
            <a:normAutofit lnSpcReduction="10000"/>
          </a:bodyPr>
          <a:lstStyle/>
          <a:p>
            <a:pPr lvl="0" algn="ctr">
              <a:defRPr/>
            </a:pPr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PROGRAM REHABILITASI JANTUNG 3 FASE</a:t>
            </a:r>
          </a:p>
          <a:p>
            <a:pPr marL="342900" lvl="0" indent="-342900">
              <a:buFont typeface="Wingdings" panose="05000000000000000000" pitchFamily="2" charset="2"/>
              <a:buChar char="v"/>
              <a:defRPr/>
            </a:pPr>
            <a:r>
              <a:rPr lang="en-US" sz="2000" dirty="0">
                <a:latin typeface="Antique Olive Compact" pitchFamily="34" charset="0"/>
              </a:rPr>
              <a:t>F</a:t>
            </a:r>
            <a:r>
              <a:rPr lang="en-US" sz="2000" dirty="0" smtClean="0">
                <a:latin typeface="Antique Olive Compact" pitchFamily="34" charset="0"/>
              </a:rPr>
              <a:t>ASE 1 (FASE RAWAT): 1-2 MINGGU</a:t>
            </a:r>
          </a:p>
          <a:p>
            <a:pPr marL="339725" lvl="0">
              <a:defRPr/>
            </a:pPr>
            <a:r>
              <a:rPr lang="en-US" sz="2000" dirty="0" smtClean="0">
                <a:latin typeface="Antique Olive Compact" pitchFamily="34" charset="0"/>
              </a:rPr>
              <a:t>SECEPATNYA BERGERAK U/ MENCEGAH DAMPAK NEGATIF LAMANYA BERBARING (DPT BERJALAN 1,5 KM (3 METS)</a:t>
            </a:r>
          </a:p>
          <a:p>
            <a:pPr marL="342900" lvl="0" indent="-342900">
              <a:buFont typeface="Wingdings" panose="05000000000000000000" pitchFamily="2" charset="2"/>
              <a:buChar char="v"/>
              <a:defRPr/>
            </a:pPr>
            <a:r>
              <a:rPr lang="en-US" sz="2000" dirty="0" smtClean="0">
                <a:latin typeface="Antique Olive Compact" pitchFamily="34" charset="0"/>
              </a:rPr>
              <a:t>FASE 2 (FASE PASCA RAWAT): 1-2 BLN</a:t>
            </a:r>
          </a:p>
          <a:p>
            <a:pPr marL="339725" lvl="0">
              <a:defRPr/>
            </a:pPr>
            <a:r>
              <a:rPr lang="en-US" sz="2000" dirty="0" smtClean="0">
                <a:latin typeface="Antique Olive Compact" pitchFamily="34" charset="0"/>
              </a:rPr>
              <a:t>MENCEGAH PROGRESIVITAS PJK DGN MENGELIMINASI RISIKO PJK</a:t>
            </a:r>
          </a:p>
          <a:p>
            <a:pPr marL="339725" lvl="0">
              <a:defRPr/>
            </a:pPr>
            <a:r>
              <a:rPr lang="en-US" sz="2000" dirty="0" smtClean="0">
                <a:latin typeface="Antique Olive Compact" pitchFamily="34" charset="0"/>
              </a:rPr>
              <a:t>(JALAN &gt; 3 KM, 30 MNT, 6 METS)</a:t>
            </a:r>
          </a:p>
          <a:p>
            <a:pPr marL="342900" lvl="0" indent="-342900">
              <a:buFont typeface="Wingdings" panose="05000000000000000000" pitchFamily="2" charset="2"/>
              <a:buChar char="v"/>
              <a:defRPr/>
            </a:pPr>
            <a:r>
              <a:rPr lang="en-US" sz="2000" dirty="0" smtClean="0">
                <a:latin typeface="Antique Olive Compact" pitchFamily="34" charset="0"/>
              </a:rPr>
              <a:t>FASE 3 (FASE PEMELIHARAAN): 3-6 BLN</a:t>
            </a:r>
          </a:p>
          <a:p>
            <a:pPr marL="339725" lvl="0">
              <a:defRPr/>
            </a:pPr>
            <a:r>
              <a:rPr lang="en-US" sz="2000" dirty="0" smtClean="0">
                <a:latin typeface="Antique Olive Compact" pitchFamily="34" charset="0"/>
              </a:rPr>
              <a:t>LATIHAN TERPADU (FISIK, MENTAL, PENGATURAN DIET) DIHARAPKAN KONDISI FISIK SUDAH PULIH KEMBALI</a:t>
            </a:r>
            <a:endParaRPr lang="en-US" sz="2000" dirty="0" smtClean="0">
              <a:latin typeface="Antique Olive Co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8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9552" y="548680"/>
            <a:ext cx="8064896" cy="244827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vert="horz" lIns="0" rIns="0" bIns="0" anchor="ctr">
            <a:normAutofit/>
          </a:bodyPr>
          <a:lstStyle/>
          <a:p>
            <a:pPr lvl="0" algn="ctr">
              <a:defRPr/>
            </a:pPr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KONDISI PASIEN STABIL APABILA TIDAK ADA:</a:t>
            </a:r>
          </a:p>
          <a:p>
            <a:pPr marL="342900" lvl="0" indent="-342900">
              <a:buFont typeface="Wingdings" panose="05000000000000000000" pitchFamily="2" charset="2"/>
              <a:buChar char="v"/>
              <a:defRPr/>
            </a:pPr>
            <a:r>
              <a:rPr lang="en-US" sz="2000" dirty="0" smtClean="0">
                <a:latin typeface="Antique Olive Compact" pitchFamily="34" charset="0"/>
              </a:rPr>
              <a:t>NYERI DADA</a:t>
            </a:r>
          </a:p>
          <a:p>
            <a:pPr marL="342900" lvl="0" indent="-342900">
              <a:buFont typeface="Wingdings" panose="05000000000000000000" pitchFamily="2" charset="2"/>
              <a:buChar char="v"/>
              <a:defRPr/>
            </a:pPr>
            <a:r>
              <a:rPr lang="en-US" sz="2000" dirty="0" smtClean="0">
                <a:latin typeface="Antique Olive Compact" pitchFamily="34" charset="0"/>
              </a:rPr>
              <a:t>RASA SESAK</a:t>
            </a:r>
          </a:p>
          <a:p>
            <a:pPr marL="342900" lvl="0" indent="-342900">
              <a:buFont typeface="Wingdings" panose="05000000000000000000" pitchFamily="2" charset="2"/>
              <a:buChar char="v"/>
              <a:defRPr/>
            </a:pPr>
            <a:r>
              <a:rPr lang="en-US" sz="2000" dirty="0" smtClean="0">
                <a:latin typeface="Antique Olive Compact" pitchFamily="34" charset="0"/>
              </a:rPr>
              <a:t>GANGGUAN IRAMA JANTUNG YANG MEMBAHAYAKAN</a:t>
            </a:r>
            <a:endParaRPr lang="en-US" sz="2400" dirty="0" smtClean="0">
              <a:latin typeface="Antique Olive Compact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1560" y="3645024"/>
            <a:ext cx="8064896" cy="1440160"/>
          </a:xfrm>
          <a:prstGeom prst="ellipse">
            <a:avLst/>
          </a:prstGeom>
          <a:solidFill>
            <a:srgbClr val="FFCCFF"/>
          </a:solidFill>
          <a:ln w="28575">
            <a:solidFill>
              <a:schemeClr val="accent1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vert="horz" lIns="0" rIns="0" bIns="0" anchor="ctr">
            <a:normAutofit/>
          </a:bodyPr>
          <a:lstStyle/>
          <a:p>
            <a:pPr lvl="0" algn="ctr">
              <a:defRPr/>
            </a:pPr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PROGRAM REHABILITASI DPT DIMULAI</a:t>
            </a:r>
            <a:endParaRPr lang="en-US" sz="2400" dirty="0" smtClean="0">
              <a:solidFill>
                <a:srgbClr val="0000FF"/>
              </a:solidFill>
              <a:latin typeface="Antique Olive Compact" pitchFamily="34" charset="0"/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3726958" y="2996952"/>
            <a:ext cx="172819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27185" y="5528114"/>
            <a:ext cx="8064896" cy="86409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vert="horz" lIns="0" rIns="0" bIns="0" anchor="ctr">
            <a:normAutofit/>
          </a:bodyPr>
          <a:lstStyle/>
          <a:p>
            <a:pPr lvl="0" algn="ctr">
              <a:defRPr/>
            </a:pPr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PROGRAM SELENGKAPNYA LIHAT DI LAMPIRAN</a:t>
            </a:r>
            <a:endParaRPr lang="en-US" sz="2400" dirty="0" smtClean="0">
              <a:solidFill>
                <a:srgbClr val="0000FF"/>
              </a:solidFill>
              <a:latin typeface="Antique Olive Co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29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71600" y="1556792"/>
            <a:ext cx="7488832" cy="135561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vert="horz" lIns="0" rIns="0" bIns="0" anchor="ctr">
            <a:noAutofit/>
          </a:bodyPr>
          <a:lstStyle/>
          <a:p>
            <a:pPr lvl="0" algn="ctr">
              <a:defRPr/>
            </a:pPr>
            <a:r>
              <a:rPr lang="en-US" sz="2400" dirty="0" smtClean="0">
                <a:latin typeface="Antique Olive Compact" pitchFamily="34" charset="0"/>
              </a:rPr>
              <a:t>OLAHRAGA U/ MENURUNKAN KEGEMUKAN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03648" y="2912404"/>
            <a:ext cx="6912768" cy="244827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vert="horz" lIns="0" rIns="0" bIns="0" anchor="ctr">
            <a:normAutofit fontScale="92500" lnSpcReduction="10000"/>
          </a:bodyPr>
          <a:lstStyle/>
          <a:p>
            <a:pPr lvl="0" algn="ctr">
              <a:defRPr/>
            </a:pPr>
            <a:r>
              <a:rPr lang="en-US" sz="2600" dirty="0" smtClean="0">
                <a:solidFill>
                  <a:srgbClr val="0000FF"/>
                </a:solidFill>
                <a:latin typeface="Antique Olive Compact" pitchFamily="34" charset="0"/>
              </a:rPr>
              <a:t>OLAHRAGA INTENSITAS RINGAN DAN SEDANG, 3-5 KALI/MINGGU</a:t>
            </a:r>
          </a:p>
          <a:p>
            <a:pPr lvl="0">
              <a:defRPr/>
            </a:pPr>
            <a:r>
              <a:rPr lang="en-US" sz="2000" i="1" dirty="0">
                <a:solidFill>
                  <a:srgbClr val="C00000"/>
                </a:solidFill>
                <a:latin typeface="Antique Olive Compact" pitchFamily="34" charset="0"/>
              </a:rPr>
              <a:t>MISAL:</a:t>
            </a:r>
          </a:p>
          <a:p>
            <a:pPr marL="750888" lvl="0" indent="-285750">
              <a:buFont typeface="Wingdings" panose="05000000000000000000" pitchFamily="2" charset="2"/>
              <a:buChar char="v"/>
              <a:defRPr/>
            </a:pPr>
            <a:r>
              <a:rPr lang="en-US" sz="2000" i="1" dirty="0">
                <a:solidFill>
                  <a:srgbClr val="C00000"/>
                </a:solidFill>
                <a:latin typeface="Antique Olive Compact" pitchFamily="34" charset="0"/>
              </a:rPr>
              <a:t>JALAN, JOGGING, BERENANG, NAIK SEPEDA DIAM, TREADMILL, 3-5 KALI SEMINGGU, SETIAP BEROLAHRAGA LAMANYA LEBIH DARI 1 JAM</a:t>
            </a:r>
          </a:p>
          <a:p>
            <a:pPr lvl="0" algn="ctr">
              <a:defRPr/>
            </a:pPr>
            <a:endParaRPr lang="en-US" sz="2000" dirty="0" smtClean="0">
              <a:solidFill>
                <a:srgbClr val="0000FF"/>
              </a:solidFill>
              <a:latin typeface="Antique Olive Co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47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6"/>
          <p:cNvSpPr/>
          <p:nvPr/>
        </p:nvSpPr>
        <p:spPr>
          <a:xfrm>
            <a:off x="5357786" y="714356"/>
            <a:ext cx="1571668" cy="5357826"/>
          </a:xfrm>
          <a:prstGeom prst="rightArrow">
            <a:avLst/>
          </a:prstGeom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000892" y="2500306"/>
            <a:ext cx="1857388" cy="1643074"/>
          </a:xfrm>
          <a:prstGeom prst="roundRect">
            <a:avLst/>
          </a:prstGeom>
          <a:solidFill>
            <a:srgbClr val="FFCCFF"/>
          </a:solidFill>
          <a:ln w="28575">
            <a:solidFill>
              <a:schemeClr val="accent1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vert="horz" lIns="0" rIns="0" bIns="0" anchor="ctr">
            <a:normAutofit/>
          </a:bodyPr>
          <a:lstStyle/>
          <a:p>
            <a:pPr lvl="0"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en-US" dirty="0" smtClean="0">
                <a:solidFill>
                  <a:srgbClr val="FF0000"/>
                </a:solidFill>
                <a:latin typeface="Antique Olive Compact" pitchFamily="34" charset="0"/>
              </a:rPr>
              <a:t>1 </a:t>
            </a:r>
            <a:r>
              <a:rPr lang="en-US" dirty="0" err="1" smtClean="0">
                <a:solidFill>
                  <a:srgbClr val="FF0000"/>
                </a:solidFill>
                <a:latin typeface="Antique Olive Compact" pitchFamily="34" charset="0"/>
              </a:rPr>
              <a:t>gr</a:t>
            </a:r>
            <a:r>
              <a:rPr lang="en-US" dirty="0" smtClean="0">
                <a:solidFill>
                  <a:srgbClr val="FF0000"/>
                </a:solidFill>
                <a:latin typeface="Antique Olive Compact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ntique Olive Compact" pitchFamily="34" charset="0"/>
              </a:rPr>
              <a:t>lemak</a:t>
            </a:r>
            <a:r>
              <a:rPr lang="en-US" dirty="0" smtClean="0">
                <a:solidFill>
                  <a:srgbClr val="FF0000"/>
                </a:solidFill>
                <a:latin typeface="Antique Olive Compact" pitchFamily="34" charset="0"/>
              </a:rPr>
              <a:t> = </a:t>
            </a:r>
          </a:p>
          <a:p>
            <a:pPr lvl="0"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en-US" dirty="0" smtClean="0">
                <a:solidFill>
                  <a:srgbClr val="FF0000"/>
                </a:solidFill>
                <a:latin typeface="Antique Olive Compact" pitchFamily="34" charset="0"/>
              </a:rPr>
              <a:t>9 kkal.</a:t>
            </a:r>
            <a:r>
              <a:rPr lang="en-US" baseline="30000" dirty="0" smtClean="0">
                <a:solidFill>
                  <a:srgbClr val="FF0000"/>
                </a:solidFill>
                <a:latin typeface="Antique Olive Compact" pitchFamily="34" charset="0"/>
              </a:rPr>
              <a:t>7,8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28596" y="642918"/>
            <a:ext cx="5572164" cy="164307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vert="horz" lIns="0" rIns="0" bIns="0" anchor="ctr">
            <a:normAutofit fontScale="92500" lnSpcReduction="20000"/>
          </a:bodyPr>
          <a:lstStyle/>
          <a:p>
            <a:pPr lvl="0">
              <a:lnSpc>
                <a:spcPct val="110000"/>
              </a:lnSpc>
              <a:spcBef>
                <a:spcPct val="0"/>
              </a:spcBef>
              <a:defRPr/>
            </a:pPr>
            <a:r>
              <a:rPr lang="en-US" sz="1900" dirty="0" err="1" smtClean="0">
                <a:solidFill>
                  <a:srgbClr val="0000FF"/>
                </a:solidFill>
                <a:latin typeface="Antique Olive Compact" pitchFamily="34" charset="0"/>
              </a:rPr>
              <a:t>Olahraga</a:t>
            </a:r>
            <a:r>
              <a:rPr lang="en-US" sz="1900" dirty="0" smtClean="0">
                <a:solidFill>
                  <a:srgbClr val="0000FF"/>
                </a:solidFill>
                <a:latin typeface="Antique Olive Compact" pitchFamily="34" charset="0"/>
              </a:rPr>
              <a:t> </a:t>
            </a:r>
            <a:r>
              <a:rPr lang="en-US" sz="1900" dirty="0" err="1" smtClean="0">
                <a:solidFill>
                  <a:srgbClr val="0000FF"/>
                </a:solidFill>
                <a:latin typeface="Antique Olive Compact" pitchFamily="34" charset="0"/>
              </a:rPr>
              <a:t>lari</a:t>
            </a:r>
            <a:r>
              <a:rPr lang="en-US" sz="1900" dirty="0" smtClean="0">
                <a:solidFill>
                  <a:srgbClr val="0000FF"/>
                </a:solidFill>
                <a:latin typeface="Antique Olive Compact" pitchFamily="34" charset="0"/>
              </a:rPr>
              <a:t> :</a:t>
            </a:r>
          </a:p>
          <a:p>
            <a:pPr marL="630238" lvl="0" indent="-268288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dirty="0" err="1" smtClean="0">
                <a:latin typeface="Antique Olive Compact" pitchFamily="34" charset="0"/>
              </a:rPr>
              <a:t>kecepatan</a:t>
            </a:r>
            <a:r>
              <a:rPr lang="en-US" dirty="0" smtClean="0">
                <a:latin typeface="Antique Olive Compact" pitchFamily="34" charset="0"/>
              </a:rPr>
              <a:t> 15 Km/jam, </a:t>
            </a:r>
          </a:p>
          <a:p>
            <a:pPr marL="630238" lvl="0" indent="-268288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dirty="0" err="1" smtClean="0">
                <a:latin typeface="Antique Olive Compact" pitchFamily="34" charset="0"/>
              </a:rPr>
              <a:t>jarak</a:t>
            </a:r>
            <a:r>
              <a:rPr lang="en-US" dirty="0" smtClean="0">
                <a:latin typeface="Antique Olive Compact" pitchFamily="34" charset="0"/>
              </a:rPr>
              <a:t> 500 m </a:t>
            </a:r>
          </a:p>
          <a:p>
            <a:pPr marL="630238" lvl="0" indent="-268288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dirty="0" err="1" smtClean="0">
                <a:latin typeface="Antique Olive Compact" pitchFamily="34" charset="0"/>
              </a:rPr>
              <a:t>membakar</a:t>
            </a:r>
            <a:r>
              <a:rPr lang="en-US" dirty="0" smtClean="0">
                <a:latin typeface="Antique Olive Compact" pitchFamily="34" charset="0"/>
              </a:rPr>
              <a:t> 25 </a:t>
            </a:r>
            <a:r>
              <a:rPr lang="en-US" dirty="0" err="1" smtClean="0">
                <a:latin typeface="Antique Olive Compact" pitchFamily="34" charset="0"/>
              </a:rPr>
              <a:t>kkal</a:t>
            </a:r>
            <a:r>
              <a:rPr lang="en-US" dirty="0" smtClean="0">
                <a:latin typeface="Antique Olive Compact" pitchFamily="34" charset="0"/>
              </a:rPr>
              <a:t> </a:t>
            </a:r>
          </a:p>
          <a:p>
            <a:pPr marL="630238" lvl="0" indent="-268288">
              <a:lnSpc>
                <a:spcPct val="110000"/>
              </a:lnSpc>
              <a:spcBef>
                <a:spcPct val="0"/>
              </a:spcBef>
              <a:defRPr/>
            </a:pPr>
            <a:r>
              <a:rPr lang="en-US" dirty="0" smtClean="0">
                <a:latin typeface="Antique Olive Compact" pitchFamily="34" charset="0"/>
              </a:rPr>
              <a:t>	(</a:t>
            </a:r>
            <a:r>
              <a:rPr lang="en-US" dirty="0" err="1" smtClean="0">
                <a:latin typeface="Antique Olive Compact" pitchFamily="34" charset="0"/>
              </a:rPr>
              <a:t>setara</a:t>
            </a:r>
            <a:r>
              <a:rPr lang="en-US" dirty="0" smtClean="0">
                <a:latin typeface="Antique Olive Compact" pitchFamily="34" charset="0"/>
              </a:rPr>
              <a:t> </a:t>
            </a:r>
            <a:r>
              <a:rPr lang="en-US" dirty="0" err="1" smtClean="0">
                <a:latin typeface="Antique Olive Compact" pitchFamily="34" charset="0"/>
              </a:rPr>
              <a:t>dgn</a:t>
            </a:r>
            <a:r>
              <a:rPr lang="en-US" dirty="0" smtClean="0">
                <a:latin typeface="Antique Olive Compact" pitchFamily="34" charset="0"/>
              </a:rPr>
              <a:t> </a:t>
            </a:r>
            <a:r>
              <a:rPr lang="en-US" dirty="0" err="1" smtClean="0">
                <a:latin typeface="Antique Olive Compact" pitchFamily="34" charset="0"/>
              </a:rPr>
              <a:t>pembakaran</a:t>
            </a:r>
            <a:r>
              <a:rPr lang="en-US" dirty="0" smtClean="0">
                <a:latin typeface="Antique Olive Compact" pitchFamily="34" charset="0"/>
              </a:rPr>
              <a:t> 3 </a:t>
            </a:r>
            <a:r>
              <a:rPr lang="en-US" dirty="0" err="1" smtClean="0">
                <a:latin typeface="Antique Olive Compact" pitchFamily="34" charset="0"/>
              </a:rPr>
              <a:t>gr</a:t>
            </a:r>
            <a:r>
              <a:rPr lang="en-US" dirty="0" smtClean="0">
                <a:latin typeface="Antique Olive Compact" pitchFamily="34" charset="0"/>
              </a:rPr>
              <a:t> </a:t>
            </a:r>
            <a:r>
              <a:rPr lang="en-US" dirty="0" err="1" smtClean="0">
                <a:latin typeface="Antique Olive Compact" pitchFamily="34" charset="0"/>
              </a:rPr>
              <a:t>lemak</a:t>
            </a:r>
            <a:r>
              <a:rPr lang="en-US" dirty="0" smtClean="0">
                <a:latin typeface="Antique Olive Compact" pitchFamily="34" charset="0"/>
              </a:rPr>
              <a:t>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28596" y="2428868"/>
            <a:ext cx="5643602" cy="2000264"/>
          </a:xfrm>
          <a:prstGeom prst="roundRect">
            <a:avLst/>
          </a:prstGeom>
          <a:solidFill>
            <a:srgbClr val="FFCCFF"/>
          </a:solidFill>
          <a:ln w="28575">
            <a:solidFill>
              <a:schemeClr val="accent1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vert="horz" lIns="0" rIns="0" bIns="0" anchor="ctr">
            <a:noAutofit/>
          </a:bodyPr>
          <a:lstStyle/>
          <a:p>
            <a:pPr lvl="0">
              <a:lnSpc>
                <a:spcPct val="110000"/>
              </a:lnSpc>
              <a:spcBef>
                <a:spcPct val="0"/>
              </a:spcBef>
              <a:defRPr/>
            </a:pPr>
            <a:r>
              <a:rPr lang="en-US" sz="2000" dirty="0" smtClean="0">
                <a:solidFill>
                  <a:srgbClr val="0000FF"/>
                </a:solidFill>
                <a:latin typeface="Antique Olive Compact" pitchFamily="34" charset="0"/>
              </a:rPr>
              <a:t>Jogging :</a:t>
            </a:r>
          </a:p>
          <a:p>
            <a:pPr marL="630238" lvl="0" indent="-173038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dirty="0" err="1" smtClean="0">
                <a:solidFill>
                  <a:srgbClr val="FF0000"/>
                </a:solidFill>
                <a:latin typeface="Antique Olive Compact" pitchFamily="34" charset="0"/>
              </a:rPr>
              <a:t>kecepatan</a:t>
            </a:r>
            <a:r>
              <a:rPr lang="en-US" dirty="0" smtClean="0">
                <a:solidFill>
                  <a:srgbClr val="FF0000"/>
                </a:solidFill>
                <a:latin typeface="Antique Olive Compact" pitchFamily="34" charset="0"/>
              </a:rPr>
              <a:t> 9,2 Km/jam, </a:t>
            </a:r>
          </a:p>
          <a:p>
            <a:pPr marL="630238" lvl="0" indent="-173038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dirty="0" err="1" smtClean="0">
                <a:solidFill>
                  <a:srgbClr val="FF0000"/>
                </a:solidFill>
                <a:latin typeface="Antique Olive Compact" pitchFamily="34" charset="0"/>
              </a:rPr>
              <a:t>jarak</a:t>
            </a:r>
            <a:r>
              <a:rPr lang="en-US" dirty="0" smtClean="0">
                <a:solidFill>
                  <a:srgbClr val="FF0000"/>
                </a:solidFill>
                <a:latin typeface="Antique Olive Compact" pitchFamily="34" charset="0"/>
              </a:rPr>
              <a:t> 500 m </a:t>
            </a:r>
          </a:p>
          <a:p>
            <a:pPr marL="630238" lvl="0" indent="-173038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dirty="0" err="1" smtClean="0">
                <a:solidFill>
                  <a:srgbClr val="FF0000"/>
                </a:solidFill>
                <a:latin typeface="Antique Olive Compact" pitchFamily="34" charset="0"/>
              </a:rPr>
              <a:t>membakar</a:t>
            </a:r>
            <a:r>
              <a:rPr lang="en-US" dirty="0" smtClean="0">
                <a:solidFill>
                  <a:srgbClr val="FF0000"/>
                </a:solidFill>
                <a:latin typeface="Antique Olive Compact" pitchFamily="34" charset="0"/>
              </a:rPr>
              <a:t> 20 </a:t>
            </a:r>
            <a:r>
              <a:rPr lang="en-US" dirty="0" err="1" smtClean="0">
                <a:solidFill>
                  <a:srgbClr val="FF0000"/>
                </a:solidFill>
                <a:latin typeface="Antique Olive Compact" pitchFamily="34" charset="0"/>
              </a:rPr>
              <a:t>kkal</a:t>
            </a:r>
            <a:r>
              <a:rPr lang="en-US" dirty="0" smtClean="0">
                <a:solidFill>
                  <a:srgbClr val="FF0000"/>
                </a:solidFill>
                <a:latin typeface="Antique Olive Compact" pitchFamily="34" charset="0"/>
              </a:rPr>
              <a:t> </a:t>
            </a:r>
          </a:p>
          <a:p>
            <a:pPr marL="630238" lvl="0" indent="-173038">
              <a:lnSpc>
                <a:spcPct val="110000"/>
              </a:lnSpc>
              <a:spcBef>
                <a:spcPct val="0"/>
              </a:spcBef>
              <a:defRPr/>
            </a:pPr>
            <a:r>
              <a:rPr lang="en-US" dirty="0" smtClean="0">
                <a:solidFill>
                  <a:srgbClr val="FF0000"/>
                </a:solidFill>
                <a:latin typeface="Antique Olive Compact" pitchFamily="34" charset="0"/>
              </a:rPr>
              <a:t>	(</a:t>
            </a:r>
            <a:r>
              <a:rPr lang="en-US" dirty="0" err="1" smtClean="0">
                <a:solidFill>
                  <a:srgbClr val="FF0000"/>
                </a:solidFill>
                <a:latin typeface="Antique Olive Compact" pitchFamily="34" charset="0"/>
              </a:rPr>
              <a:t>setara</a:t>
            </a:r>
            <a:r>
              <a:rPr lang="en-US" dirty="0" smtClean="0">
                <a:solidFill>
                  <a:srgbClr val="FF0000"/>
                </a:solidFill>
                <a:latin typeface="Antique Olive Compact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ntique Olive Compact" pitchFamily="34" charset="0"/>
              </a:rPr>
              <a:t>dgn</a:t>
            </a:r>
            <a:r>
              <a:rPr lang="en-US" dirty="0" smtClean="0">
                <a:solidFill>
                  <a:srgbClr val="FF0000"/>
                </a:solidFill>
                <a:latin typeface="Antique Olive Compact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ntique Olive Compact" pitchFamily="34" charset="0"/>
              </a:rPr>
              <a:t>pembakaran</a:t>
            </a:r>
            <a:r>
              <a:rPr lang="en-US" dirty="0" smtClean="0">
                <a:solidFill>
                  <a:srgbClr val="FF0000"/>
                </a:solidFill>
                <a:latin typeface="Antique Olive Compact" pitchFamily="34" charset="0"/>
              </a:rPr>
              <a:t> 2 </a:t>
            </a:r>
            <a:r>
              <a:rPr lang="en-US" dirty="0" err="1" smtClean="0">
                <a:solidFill>
                  <a:srgbClr val="FF0000"/>
                </a:solidFill>
                <a:latin typeface="Antique Olive Compact" pitchFamily="34" charset="0"/>
              </a:rPr>
              <a:t>gr</a:t>
            </a:r>
            <a:r>
              <a:rPr lang="en-US" dirty="0" smtClean="0">
                <a:solidFill>
                  <a:srgbClr val="FF0000"/>
                </a:solidFill>
                <a:latin typeface="Antique Olive Compact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ntique Olive Compact" pitchFamily="34" charset="0"/>
              </a:rPr>
              <a:t>lemak</a:t>
            </a:r>
            <a:r>
              <a:rPr lang="en-US" dirty="0" smtClean="0">
                <a:solidFill>
                  <a:srgbClr val="FF0000"/>
                </a:solidFill>
                <a:latin typeface="Antique Olive Compact" pitchFamily="34" charset="0"/>
              </a:rPr>
              <a:t>)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20222" y="4572008"/>
            <a:ext cx="5572164" cy="192882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vert="horz" lIns="0" rIns="0" bIns="0" anchor="ctr">
            <a:normAutofit fontScale="92500" lnSpcReduction="10000"/>
          </a:bodyPr>
          <a:lstStyle/>
          <a:p>
            <a:pPr lvl="0">
              <a:lnSpc>
                <a:spcPct val="110000"/>
              </a:lnSpc>
              <a:spcBef>
                <a:spcPct val="0"/>
              </a:spcBef>
              <a:defRPr/>
            </a:pPr>
            <a:r>
              <a:rPr lang="en-US" sz="1900" dirty="0" err="1" smtClean="0">
                <a:solidFill>
                  <a:srgbClr val="0000FF"/>
                </a:solidFill>
                <a:latin typeface="Antique Olive Compact" pitchFamily="34" charset="0"/>
              </a:rPr>
              <a:t>Jalan</a:t>
            </a:r>
            <a:r>
              <a:rPr lang="en-US" sz="1900" dirty="0" smtClean="0">
                <a:solidFill>
                  <a:srgbClr val="0000FF"/>
                </a:solidFill>
                <a:latin typeface="Antique Olive Compact" pitchFamily="34" charset="0"/>
              </a:rPr>
              <a:t> :</a:t>
            </a:r>
          </a:p>
          <a:p>
            <a:pPr marL="725488" lvl="0" indent="-173038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dirty="0" err="1" smtClean="0">
                <a:latin typeface="Antique Olive Compact" pitchFamily="34" charset="0"/>
              </a:rPr>
              <a:t>Kecepatan</a:t>
            </a:r>
            <a:r>
              <a:rPr lang="en-US" dirty="0" smtClean="0">
                <a:latin typeface="Antique Olive Compact" pitchFamily="34" charset="0"/>
              </a:rPr>
              <a:t> 3,7 km/jam </a:t>
            </a:r>
          </a:p>
          <a:p>
            <a:pPr marL="725488" lvl="0" indent="-173038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dirty="0" err="1" smtClean="0">
                <a:latin typeface="Antique Olive Compact" pitchFamily="34" charset="0"/>
              </a:rPr>
              <a:t>jarak</a:t>
            </a:r>
            <a:r>
              <a:rPr lang="en-US" dirty="0" smtClean="0">
                <a:latin typeface="Antique Olive Compact" pitchFamily="34" charset="0"/>
              </a:rPr>
              <a:t> 500 m </a:t>
            </a:r>
          </a:p>
          <a:p>
            <a:pPr marL="725488" lvl="0" indent="-173038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dirty="0" err="1" smtClean="0">
                <a:latin typeface="Antique Olive Compact" pitchFamily="34" charset="0"/>
              </a:rPr>
              <a:t>membakar</a:t>
            </a:r>
            <a:r>
              <a:rPr lang="en-US" dirty="0" smtClean="0">
                <a:latin typeface="Antique Olive Compact" pitchFamily="34" charset="0"/>
              </a:rPr>
              <a:t> 14 </a:t>
            </a:r>
            <a:r>
              <a:rPr lang="en-US" dirty="0" err="1" smtClean="0">
                <a:latin typeface="Antique Olive Compact" pitchFamily="34" charset="0"/>
              </a:rPr>
              <a:t>kkal</a:t>
            </a:r>
            <a:r>
              <a:rPr lang="en-US" dirty="0" smtClean="0">
                <a:latin typeface="Antique Olive Compact" pitchFamily="34" charset="0"/>
              </a:rPr>
              <a:t> </a:t>
            </a:r>
          </a:p>
          <a:p>
            <a:pPr marL="725488" lvl="0" indent="-173038">
              <a:lnSpc>
                <a:spcPct val="110000"/>
              </a:lnSpc>
              <a:spcBef>
                <a:spcPct val="0"/>
              </a:spcBef>
              <a:defRPr/>
            </a:pPr>
            <a:r>
              <a:rPr lang="en-US" dirty="0" smtClean="0">
                <a:latin typeface="Antique Olive Compact" pitchFamily="34" charset="0"/>
              </a:rPr>
              <a:t>	(</a:t>
            </a:r>
            <a:r>
              <a:rPr lang="en-US" dirty="0" err="1" smtClean="0">
                <a:latin typeface="Antique Olive Compact" pitchFamily="34" charset="0"/>
              </a:rPr>
              <a:t>setara</a:t>
            </a:r>
            <a:r>
              <a:rPr lang="en-US" dirty="0" smtClean="0">
                <a:latin typeface="Antique Olive Compact" pitchFamily="34" charset="0"/>
              </a:rPr>
              <a:t> </a:t>
            </a:r>
            <a:r>
              <a:rPr lang="en-US" dirty="0" err="1" smtClean="0">
                <a:latin typeface="Antique Olive Compact" pitchFamily="34" charset="0"/>
              </a:rPr>
              <a:t>dgn</a:t>
            </a:r>
            <a:r>
              <a:rPr lang="en-US" dirty="0" smtClean="0">
                <a:latin typeface="Antique Olive Compact" pitchFamily="34" charset="0"/>
              </a:rPr>
              <a:t> </a:t>
            </a:r>
            <a:r>
              <a:rPr lang="en-US" dirty="0" err="1" smtClean="0">
                <a:latin typeface="Antique Olive Compact" pitchFamily="34" charset="0"/>
              </a:rPr>
              <a:t>pembakaran</a:t>
            </a:r>
            <a:r>
              <a:rPr lang="en-US" dirty="0" smtClean="0">
                <a:latin typeface="Antique Olive Compact" pitchFamily="34" charset="0"/>
              </a:rPr>
              <a:t> 1,5 </a:t>
            </a:r>
            <a:r>
              <a:rPr lang="en-US" dirty="0" err="1" smtClean="0">
                <a:latin typeface="Antique Olive Compact" pitchFamily="34" charset="0"/>
              </a:rPr>
              <a:t>gr</a:t>
            </a:r>
            <a:r>
              <a:rPr lang="en-US" dirty="0" smtClean="0">
                <a:latin typeface="Antique Olive Compact" pitchFamily="34" charset="0"/>
              </a:rPr>
              <a:t> </a:t>
            </a:r>
            <a:r>
              <a:rPr lang="en-US" dirty="0" err="1" smtClean="0">
                <a:latin typeface="Antique Olive Compact" pitchFamily="34" charset="0"/>
              </a:rPr>
              <a:t>lemak</a:t>
            </a:r>
            <a:r>
              <a:rPr lang="en-US" dirty="0" smtClean="0">
                <a:latin typeface="Antique Olive Compact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2497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755576" y="1340768"/>
            <a:ext cx="7848872" cy="480131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accent1"/>
            </a:solidFill>
            <a:miter lim="800000"/>
            <a:headEnd/>
            <a:tailEnd/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Antique Olive Compact" pitchFamily="34" charset="0"/>
              </a:rPr>
              <a:t>KEUNTUNGAN </a:t>
            </a:r>
            <a:r>
              <a:rPr lang="en-US" sz="2800" b="1" dirty="0" smtClean="0">
                <a:solidFill>
                  <a:srgbClr val="FF0000"/>
                </a:solidFill>
                <a:latin typeface="Antique Olive Compact" pitchFamily="34" charset="0"/>
              </a:rPr>
              <a:t>BEROLAHRAGA </a:t>
            </a:r>
            <a:r>
              <a:rPr lang="en-US" sz="2800" b="1" dirty="0" smtClean="0">
                <a:solidFill>
                  <a:srgbClr val="FF0000"/>
                </a:solidFill>
                <a:latin typeface="Antique Olive Compact" pitchFamily="34" charset="0"/>
              </a:rPr>
              <a:t>TERUKUR/TERPROGRAM:</a:t>
            </a:r>
            <a:endParaRPr lang="en-US" sz="2800" b="1" dirty="0">
              <a:solidFill>
                <a:srgbClr val="FF0000"/>
              </a:solidFill>
              <a:latin typeface="Antique Olive Compact" pitchFamily="34" charset="0"/>
            </a:endParaRPr>
          </a:p>
          <a:p>
            <a:pPr marL="725488" indent="-361950">
              <a:buFont typeface="Wingdings" pitchFamily="2" charset="2"/>
              <a:buChar char="v"/>
            </a:pPr>
            <a:r>
              <a:rPr lang="en-US" sz="2000" dirty="0" smtClean="0">
                <a:latin typeface="Antique Olive Compact" pitchFamily="34" charset="0"/>
              </a:rPr>
              <a:t>30-60 </a:t>
            </a:r>
            <a:r>
              <a:rPr lang="en-US" sz="2000" dirty="0">
                <a:latin typeface="Antique Olive Compact" pitchFamily="34" charset="0"/>
              </a:rPr>
              <a:t>MENIT SETELAH OLAHRAGA MASIH </a:t>
            </a:r>
            <a:r>
              <a:rPr lang="en-US" sz="2000" dirty="0" smtClean="0">
                <a:latin typeface="Antique Olive Compact" pitchFamily="34" charset="0"/>
              </a:rPr>
              <a:t>TERJADI PROSES PEMBAKARAN LEMAK 80-90% </a:t>
            </a:r>
          </a:p>
          <a:p>
            <a:pPr marL="725488" indent="-361950"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0000FF"/>
                </a:solidFill>
                <a:latin typeface="Antique Olive Compact" pitchFamily="34" charset="0"/>
              </a:rPr>
              <a:t>15 JAM SETELAH BEROLAHRAGA METABOLISME TETAP MENINGKAT 25% DIBANDINGKAN DGN KEADAAN ISTIRAHAT </a:t>
            </a:r>
          </a:p>
          <a:p>
            <a:pPr marL="725488" indent="-361950">
              <a:buFont typeface="Wingdings" pitchFamily="2" charset="2"/>
              <a:buChar char="v"/>
            </a:pPr>
            <a:r>
              <a:rPr lang="en-US" sz="2000" dirty="0" smtClean="0">
                <a:latin typeface="Antique Olive Compact" pitchFamily="34" charset="0"/>
              </a:rPr>
              <a:t>48 JAM SETELAH BEROLAHRAGA METABOLISME TETAP MENINGKAT 10% DIBANDINGKAN DGN KEADAAN ISTIRAHAT</a:t>
            </a:r>
          </a:p>
        </p:txBody>
      </p:sp>
    </p:spTree>
    <p:extLst>
      <p:ext uri="{BB962C8B-B14F-4D97-AF65-F5344CB8AC3E}">
        <p14:creationId xmlns:p14="http://schemas.microsoft.com/office/powerpoint/2010/main" val="7028687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611560" y="2492896"/>
            <a:ext cx="7920880" cy="2232248"/>
          </a:xfrm>
          <a:prstGeom prst="ellipse">
            <a:avLst/>
          </a:prstGeom>
          <a:solidFill>
            <a:srgbClr val="FFCCFF"/>
          </a:solidFill>
          <a:ln w="28575">
            <a:solidFill>
              <a:schemeClr val="accent1"/>
            </a:solidFill>
            <a:miter lim="800000"/>
            <a:headEnd/>
            <a:tailEnd/>
          </a:ln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txBody>
          <a:bodyPr anchor="ctr">
            <a:noAutofit/>
          </a:bodyPr>
          <a:lstStyle/>
          <a:p>
            <a:pPr algn="ctr"/>
            <a:r>
              <a:rPr lang="en-US" sz="2400" b="1" dirty="0" smtClean="0">
                <a:latin typeface="Antique Olive Compact" pitchFamily="34" charset="0"/>
              </a:rPr>
              <a:t>BERBAGAI PENELITIAN BIOMOLEKULER TTG MANFAAAT OLAHRAGA AGAR TETAP SEHAT DAN BUGAR </a:t>
            </a:r>
            <a:endParaRPr lang="en-GB" dirty="0">
              <a:latin typeface="Antique Olive Co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5232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857223" y="1821706"/>
            <a:ext cx="7215238" cy="32403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vert="horz" lIns="0" rIns="0" bIns="0" anchor="ctr">
            <a:normAutofit lnSpcReduction="10000"/>
          </a:bodyPr>
          <a:lstStyle/>
          <a:p>
            <a:pPr lvl="0">
              <a:lnSpc>
                <a:spcPct val="110000"/>
              </a:lnSpc>
              <a:spcBef>
                <a:spcPct val="0"/>
              </a:spcBef>
              <a:defRPr/>
            </a:pPr>
            <a:r>
              <a:rPr lang="en-US" sz="2000" dirty="0" smtClean="0">
                <a:solidFill>
                  <a:srgbClr val="0000FF"/>
                </a:solidFill>
                <a:latin typeface="Antique Olive Compact" pitchFamily="34" charset="0"/>
              </a:rPr>
              <a:t>HASIL PENELITIAN YUSNI, PURBA, AKBAR, AHMAD (2009) PADA LANSIA HIPERTENSI YG MELAKUKAN: </a:t>
            </a:r>
          </a:p>
          <a:p>
            <a:pPr marL="738188" lvl="0" indent="-28575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latin typeface="Antique Olive Compact" pitchFamily="34" charset="0"/>
              </a:rPr>
              <a:t>LTHN AEROBIK, </a:t>
            </a:r>
          </a:p>
          <a:p>
            <a:pPr marL="738188" lvl="0" indent="-28575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latin typeface="Antique Olive Compact" pitchFamily="34" charset="0"/>
              </a:rPr>
              <a:t>INTENSITAS RINGAN, </a:t>
            </a:r>
          </a:p>
          <a:p>
            <a:pPr marL="738188" lvl="0" indent="-28575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latin typeface="Antique Olive Compact" pitchFamily="34" charset="0"/>
              </a:rPr>
              <a:t>5 KALI SEMINGGU, </a:t>
            </a:r>
          </a:p>
          <a:p>
            <a:pPr marL="738188" lvl="0" indent="-28575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v"/>
              <a:defRPr/>
            </a:pPr>
            <a:r>
              <a:rPr lang="en-US" dirty="0" smtClean="0">
                <a:latin typeface="Antique Olive Compact" pitchFamily="34" charset="0"/>
              </a:rPr>
              <a:t>SELAMA 6 BULAN DIBANDINGKAN DGN SEDENTER, DITEMUKAN KADAR NO (</a:t>
            </a:r>
            <a:r>
              <a:rPr lang="en-US" dirty="0" smtClean="0">
                <a:latin typeface="Antique Olive Compact" pitchFamily="34" charset="0"/>
                <a:sym typeface="Symbol"/>
              </a:rPr>
              <a:t>M</a:t>
            </a:r>
            <a:r>
              <a:rPr lang="en-US" dirty="0" smtClean="0">
                <a:latin typeface="Antique Olive Compact" pitchFamily="34" charset="0"/>
              </a:rPr>
              <a:t>) LEBIH TINGGI PD LANSIA YG MELAKUKAN LATIHAN AEROBIK: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184040"/>
              </p:ext>
            </p:extLst>
          </p:nvPr>
        </p:nvGraphicFramePr>
        <p:xfrm>
          <a:off x="964380" y="5206082"/>
          <a:ext cx="7000925" cy="1103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107"/>
                <a:gridCol w="1154792"/>
                <a:gridCol w="1226966"/>
                <a:gridCol w="2093060"/>
              </a:tblGrid>
              <a:tr h="524118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ntique Olive Compact" pitchFamily="34" charset="0"/>
                        </a:rPr>
                        <a:t>Kelompok</a:t>
                      </a:r>
                      <a:endParaRPr lang="en-US" sz="1600" dirty="0">
                        <a:latin typeface="Antique Olive Compact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ntique Olive Compact" pitchFamily="34" charset="0"/>
                        </a:rPr>
                        <a:t>N</a:t>
                      </a:r>
                      <a:endParaRPr lang="en-US" sz="1600" dirty="0">
                        <a:latin typeface="Antique Olive Compact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ntique Olive Compact" pitchFamily="34" charset="0"/>
                        </a:rPr>
                        <a:t>Mean</a:t>
                      </a:r>
                      <a:endParaRPr lang="en-US" sz="1600" dirty="0">
                        <a:latin typeface="Antique Olive Compact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ntique Olive Compact" pitchFamily="34" charset="0"/>
                        </a:rPr>
                        <a:t>Std. Deviation</a:t>
                      </a:r>
                      <a:endParaRPr lang="en-US" sz="1600" dirty="0">
                        <a:latin typeface="Antique Olive Compact" pitchFamily="34" charset="0"/>
                      </a:endParaRPr>
                    </a:p>
                  </a:txBody>
                  <a:tcPr anchor="ctr"/>
                </a:tc>
              </a:tr>
              <a:tr h="547452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ntique Olive Compact" pitchFamily="34" charset="0"/>
                        </a:rPr>
                        <a:t>Olahraga</a:t>
                      </a:r>
                      <a:r>
                        <a:rPr lang="en-US" sz="1600" baseline="0" dirty="0" smtClean="0">
                          <a:latin typeface="Antique Olive Compact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ntique Olive Compact" pitchFamily="34" charset="0"/>
                        </a:rPr>
                        <a:t>teratur</a:t>
                      </a:r>
                      <a:endParaRPr lang="en-US" sz="1600" baseline="0" dirty="0" smtClean="0">
                        <a:latin typeface="Antique Olive Compact" pitchFamily="34" charset="0"/>
                      </a:endParaRPr>
                    </a:p>
                    <a:p>
                      <a:r>
                        <a:rPr lang="en-US" sz="1600" baseline="0" dirty="0" err="1" smtClean="0">
                          <a:latin typeface="Antique Olive Compact" pitchFamily="34" charset="0"/>
                        </a:rPr>
                        <a:t>Kontrol</a:t>
                      </a:r>
                      <a:endParaRPr lang="en-US" sz="1600" dirty="0">
                        <a:latin typeface="Antique Olive Compact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ntique Olive Compact" pitchFamily="34" charset="0"/>
                        </a:rPr>
                        <a:t>13</a:t>
                      </a:r>
                    </a:p>
                    <a:p>
                      <a:r>
                        <a:rPr lang="en-US" sz="1600" dirty="0" smtClean="0">
                          <a:latin typeface="Antique Olive Compact" pitchFamily="34" charset="0"/>
                        </a:rPr>
                        <a:t>13</a:t>
                      </a:r>
                      <a:endParaRPr lang="en-US" sz="1600" dirty="0">
                        <a:latin typeface="Antique Olive Compact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ntique Olive Compact" pitchFamily="34" charset="0"/>
                        </a:rPr>
                        <a:t>18.3277</a:t>
                      </a:r>
                    </a:p>
                    <a:p>
                      <a:r>
                        <a:rPr lang="en-US" sz="1600" dirty="0" smtClean="0">
                          <a:latin typeface="Antique Olive Compact" pitchFamily="34" charset="0"/>
                        </a:rPr>
                        <a:t>13.7785</a:t>
                      </a:r>
                      <a:endParaRPr lang="en-US" sz="1600" dirty="0">
                        <a:latin typeface="Antique Olive Compact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ntique Olive Compact" pitchFamily="34" charset="0"/>
                        </a:rPr>
                        <a:t>5.17296</a:t>
                      </a:r>
                    </a:p>
                    <a:p>
                      <a:r>
                        <a:rPr lang="en-US" sz="1600" dirty="0" smtClean="0">
                          <a:latin typeface="Antique Olive Compact" pitchFamily="34" charset="0"/>
                        </a:rPr>
                        <a:t>4.58471</a:t>
                      </a:r>
                      <a:endParaRPr lang="en-US" sz="1600" dirty="0">
                        <a:latin typeface="Antique Olive Compact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1533226" y="836712"/>
            <a:ext cx="5919094" cy="1008112"/>
          </a:xfrm>
          <a:prstGeom prst="roundRect">
            <a:avLst/>
          </a:prstGeom>
          <a:solidFill>
            <a:srgbClr val="FFCCFF"/>
          </a:solidFill>
          <a:ln w="28575">
            <a:solidFill>
              <a:schemeClr val="accent1"/>
            </a:solidFill>
          </a:ln>
        </p:spPr>
        <p:txBody>
          <a:bodyPr vert="horz" lIns="0" rIns="0" bIns="0" anchor="ctr">
            <a:noAutofit/>
          </a:bodyPr>
          <a:lstStyle/>
          <a:p>
            <a:pPr lvl="0"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en-US" sz="2800" dirty="0" smtClean="0">
                <a:solidFill>
                  <a:srgbClr val="FF0000"/>
                </a:solidFill>
                <a:latin typeface="Antique Olive Compact" pitchFamily="34" charset="0"/>
              </a:rPr>
              <a:t>PENGARUH OLAHRAGA </a:t>
            </a:r>
          </a:p>
          <a:p>
            <a:pPr lvl="0"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en-US" sz="2800" dirty="0" smtClean="0">
                <a:solidFill>
                  <a:srgbClr val="FF0000"/>
                </a:solidFill>
                <a:latin typeface="Antique Olive Compact" pitchFamily="34" charset="0"/>
              </a:rPr>
              <a:t>THDP KADAR NO</a:t>
            </a:r>
            <a:endParaRPr lang="en-US" sz="2400" dirty="0" smtClean="0">
              <a:solidFill>
                <a:srgbClr val="FF0000"/>
              </a:solidFill>
              <a:latin typeface="Antique Olive Co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55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187624" y="2060848"/>
            <a:ext cx="6480720" cy="32403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vert="horz" lIns="0" rIns="0" bIns="0" anchor="ctr">
            <a:noAutofit/>
          </a:bodyPr>
          <a:lstStyle/>
          <a:p>
            <a:pPr lvl="0">
              <a:lnSpc>
                <a:spcPct val="110000"/>
              </a:lnSpc>
              <a:spcBef>
                <a:spcPct val="0"/>
              </a:spcBef>
              <a:defRPr/>
            </a:pPr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HASIL PENELITIAN DI AUSTRALIA THN 2008 PD LANSIA:</a:t>
            </a:r>
          </a:p>
          <a:p>
            <a:pPr marL="738188" lvl="0" indent="-28575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v"/>
              <a:defRPr/>
            </a:pPr>
            <a:r>
              <a:rPr lang="en-US" sz="2000" dirty="0" smtClean="0">
                <a:latin typeface="Antique Olive Compact" pitchFamily="34" charset="0"/>
              </a:rPr>
              <a:t>SELAMA 6 BULAN, </a:t>
            </a:r>
          </a:p>
          <a:p>
            <a:pPr marL="738188" lvl="0" indent="-28575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v"/>
              <a:defRPr/>
            </a:pPr>
            <a:r>
              <a:rPr lang="en-US" sz="2000" dirty="0" smtClean="0">
                <a:latin typeface="Antique Olive Compact" pitchFamily="34" charset="0"/>
              </a:rPr>
              <a:t>OLAHRAGA INTENSITAS RINGAN (50-65% DNM), </a:t>
            </a:r>
          </a:p>
          <a:p>
            <a:pPr marL="738188" lvl="0" indent="-28575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v"/>
              <a:defRPr/>
            </a:pPr>
            <a:r>
              <a:rPr lang="en-US" sz="2000" dirty="0" smtClean="0">
                <a:latin typeface="Antique Olive Compact" pitchFamily="34" charset="0"/>
              </a:rPr>
              <a:t>30 MENIT SETIAP LATIHAN </a:t>
            </a:r>
          </a:p>
          <a:p>
            <a:pPr marL="738188" lvl="0" indent="-285750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v"/>
              <a:defRPr/>
            </a:pPr>
            <a:r>
              <a:rPr lang="en-US" sz="2000" dirty="0" smtClean="0">
                <a:latin typeface="Antique Olive Compact" pitchFamily="34" charset="0"/>
              </a:rPr>
              <a:t>5 KALI PERMINGGU </a:t>
            </a:r>
          </a:p>
          <a:p>
            <a:pPr marL="452438" lvl="0">
              <a:lnSpc>
                <a:spcPct val="110000"/>
              </a:lnSpc>
              <a:spcBef>
                <a:spcPct val="0"/>
              </a:spcBef>
              <a:defRPr/>
            </a:pPr>
            <a:r>
              <a:rPr lang="en-US" sz="2000" dirty="0" smtClean="0">
                <a:latin typeface="Antique Olive Compact" pitchFamily="34" charset="0"/>
                <a:sym typeface="Wingdings" panose="05000000000000000000" pitchFamily="2" charset="2"/>
              </a:rPr>
              <a:t>	</a:t>
            </a:r>
            <a:r>
              <a:rPr lang="en-US" sz="2000" dirty="0" smtClean="0">
                <a:latin typeface="Antique Olive Compact" pitchFamily="34" charset="0"/>
              </a:rPr>
              <a:t>TERJADI PE</a:t>
            </a:r>
            <a:r>
              <a:rPr lang="en-US" sz="2000" dirty="0" smtClean="0">
                <a:latin typeface="Antique Olive Compact" pitchFamily="34" charset="0"/>
                <a:sym typeface="Wingdings"/>
              </a:rPr>
              <a:t></a:t>
            </a:r>
            <a:r>
              <a:rPr lang="en-US" sz="2000" dirty="0" smtClean="0">
                <a:latin typeface="Antique Olive Compact" pitchFamily="34" charset="0"/>
              </a:rPr>
              <a:t>AN ADIPONEKTIN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533226" y="1052736"/>
            <a:ext cx="5919094" cy="1008112"/>
          </a:xfrm>
          <a:prstGeom prst="roundRect">
            <a:avLst/>
          </a:prstGeom>
          <a:solidFill>
            <a:srgbClr val="FFCCFF"/>
          </a:solidFill>
          <a:ln w="28575">
            <a:solidFill>
              <a:schemeClr val="accent1"/>
            </a:solidFill>
          </a:ln>
        </p:spPr>
        <p:txBody>
          <a:bodyPr vert="horz" lIns="0" rIns="0" bIns="0" anchor="ctr">
            <a:noAutofit/>
          </a:bodyPr>
          <a:lstStyle/>
          <a:p>
            <a:pPr lvl="0"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en-US" sz="2800" dirty="0" smtClean="0">
                <a:solidFill>
                  <a:srgbClr val="FF0000"/>
                </a:solidFill>
                <a:latin typeface="Antique Olive Compact" pitchFamily="34" charset="0"/>
              </a:rPr>
              <a:t>PENGARUH OLAHRAGA </a:t>
            </a:r>
          </a:p>
          <a:p>
            <a:pPr lvl="0"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en-US" sz="2800" dirty="0" smtClean="0">
                <a:solidFill>
                  <a:srgbClr val="FF0000"/>
                </a:solidFill>
                <a:latin typeface="Antique Olive Compact" pitchFamily="34" charset="0"/>
              </a:rPr>
              <a:t>THDP ADIPONEKTIN</a:t>
            </a:r>
            <a:endParaRPr lang="en-US" sz="2400" dirty="0" smtClean="0">
              <a:solidFill>
                <a:srgbClr val="FF0000"/>
              </a:solidFill>
              <a:latin typeface="Antique Olive Co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72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928662" y="1715058"/>
            <a:ext cx="7215238" cy="337924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vert="horz" lIns="0" rIns="0" bIns="0" anchor="ctr">
            <a:noAutofit/>
          </a:bodyPr>
          <a:lstStyle/>
          <a:p>
            <a:pPr lvl="0">
              <a:lnSpc>
                <a:spcPct val="110000"/>
              </a:lnSpc>
              <a:spcBef>
                <a:spcPct val="0"/>
              </a:spcBef>
              <a:defRPr/>
            </a:pPr>
            <a:r>
              <a:rPr lang="en-US" sz="2000" dirty="0" smtClean="0">
                <a:solidFill>
                  <a:srgbClr val="0000FF"/>
                </a:solidFill>
                <a:latin typeface="Antique Olive Compact" pitchFamily="34" charset="0"/>
              </a:rPr>
              <a:t>HASIL PENELITIAN YUSNI, PURBA, AKBAR, AHMAD (2009) PADA LANSIA HIPERTENSI : </a:t>
            </a:r>
          </a:p>
          <a:p>
            <a:pPr marL="725488" lvl="0" indent="-188913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dirty="0" smtClean="0">
                <a:latin typeface="Antique Olive Compact" pitchFamily="34" charset="0"/>
              </a:rPr>
              <a:t>MELAKUKAN LATIHAN AEROBIK, </a:t>
            </a:r>
          </a:p>
          <a:p>
            <a:pPr marL="725488" lvl="0" indent="-188913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dirty="0" smtClean="0">
                <a:latin typeface="Antique Olive Compact" pitchFamily="34" charset="0"/>
              </a:rPr>
              <a:t>INTENSITAS RINGAN, </a:t>
            </a:r>
          </a:p>
          <a:p>
            <a:pPr marL="725488" lvl="0" indent="-188913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dirty="0" smtClean="0">
                <a:latin typeface="Antique Olive Compact" pitchFamily="34" charset="0"/>
              </a:rPr>
              <a:t>5 KALI SEMINGGU, </a:t>
            </a:r>
          </a:p>
          <a:p>
            <a:pPr marL="725488" lvl="0" indent="-188913">
              <a:lnSpc>
                <a:spcPct val="11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dirty="0" smtClean="0">
                <a:latin typeface="Antique Olive Compact" pitchFamily="34" charset="0"/>
              </a:rPr>
              <a:t>SELAMA 6 BULAN DIBANDINGKAN DGN SEDENTER, DITEMUKAN KADAR ADIPONEKTIN (</a:t>
            </a:r>
            <a:r>
              <a:rPr lang="en-US" dirty="0" smtClean="0">
                <a:latin typeface="Antique Olive Compact" pitchFamily="34" charset="0"/>
                <a:sym typeface="Symbol"/>
              </a:rPr>
              <a:t>G/ML)</a:t>
            </a:r>
            <a:r>
              <a:rPr lang="en-US" dirty="0" smtClean="0">
                <a:latin typeface="Antique Olive Compact" pitchFamily="34" charset="0"/>
              </a:rPr>
              <a:t> LEBIH TINGGI PD LANSIA YG MELAKUKAN LATIHAN AEROBIK: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897314"/>
              </p:ext>
            </p:extLst>
          </p:nvPr>
        </p:nvGraphicFramePr>
        <p:xfrm>
          <a:off x="1071537" y="5134074"/>
          <a:ext cx="7000925" cy="1103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107"/>
                <a:gridCol w="1154792"/>
                <a:gridCol w="1226966"/>
                <a:gridCol w="2093060"/>
              </a:tblGrid>
              <a:tr h="524118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ntique Olive Compact" pitchFamily="34" charset="0"/>
                        </a:rPr>
                        <a:t>Kelompok</a:t>
                      </a:r>
                      <a:endParaRPr lang="en-US" sz="1600" dirty="0">
                        <a:latin typeface="Antique Olive Compact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ntique Olive Compact" pitchFamily="34" charset="0"/>
                        </a:rPr>
                        <a:t>N</a:t>
                      </a:r>
                      <a:endParaRPr lang="en-US" sz="1600" dirty="0">
                        <a:latin typeface="Antique Olive Compact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ntique Olive Compact" pitchFamily="34" charset="0"/>
                        </a:rPr>
                        <a:t>Mean</a:t>
                      </a:r>
                      <a:endParaRPr lang="en-US" sz="1600" dirty="0">
                        <a:latin typeface="Antique Olive Compact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ntique Olive Compact" pitchFamily="34" charset="0"/>
                        </a:rPr>
                        <a:t>Std. Deviation</a:t>
                      </a:r>
                      <a:endParaRPr lang="en-US" sz="1600" dirty="0">
                        <a:latin typeface="Antique Olive Compact" pitchFamily="34" charset="0"/>
                      </a:endParaRPr>
                    </a:p>
                  </a:txBody>
                  <a:tcPr anchor="ctr"/>
                </a:tc>
              </a:tr>
              <a:tr h="547452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ntique Olive Compact" pitchFamily="34" charset="0"/>
                        </a:rPr>
                        <a:t>Olahraga</a:t>
                      </a:r>
                      <a:r>
                        <a:rPr lang="en-US" sz="1600" baseline="0" dirty="0" smtClean="0">
                          <a:latin typeface="Antique Olive Compact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ntique Olive Compact" pitchFamily="34" charset="0"/>
                        </a:rPr>
                        <a:t>teratur</a:t>
                      </a:r>
                      <a:endParaRPr lang="en-US" sz="1600" baseline="0" dirty="0" smtClean="0">
                        <a:latin typeface="Antique Olive Compact" pitchFamily="34" charset="0"/>
                      </a:endParaRPr>
                    </a:p>
                    <a:p>
                      <a:r>
                        <a:rPr lang="en-US" sz="1600" baseline="0" dirty="0" err="1" smtClean="0">
                          <a:latin typeface="Antique Olive Compact" pitchFamily="34" charset="0"/>
                        </a:rPr>
                        <a:t>Kontrol</a:t>
                      </a:r>
                      <a:endParaRPr lang="en-US" sz="1600" dirty="0">
                        <a:latin typeface="Antique Olive Compact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ntique Olive Compact" pitchFamily="34" charset="0"/>
                        </a:rPr>
                        <a:t>13</a:t>
                      </a:r>
                    </a:p>
                    <a:p>
                      <a:r>
                        <a:rPr lang="en-US" sz="1600" dirty="0" smtClean="0">
                          <a:latin typeface="Antique Olive Compact" pitchFamily="34" charset="0"/>
                        </a:rPr>
                        <a:t>13</a:t>
                      </a:r>
                      <a:endParaRPr lang="en-US" sz="1600" dirty="0">
                        <a:latin typeface="Antique Olive Compact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ntique Olive Compact" pitchFamily="34" charset="0"/>
                        </a:rPr>
                        <a:t>11.3477</a:t>
                      </a:r>
                    </a:p>
                    <a:p>
                      <a:r>
                        <a:rPr lang="en-US" sz="1600" dirty="0" smtClean="0">
                          <a:latin typeface="Antique Olive Compact" pitchFamily="34" charset="0"/>
                        </a:rPr>
                        <a:t>7.5754</a:t>
                      </a:r>
                      <a:endParaRPr lang="en-US" sz="1600" dirty="0">
                        <a:latin typeface="Antique Olive Compact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ntique Olive Compact" pitchFamily="34" charset="0"/>
                        </a:rPr>
                        <a:t>3.83004</a:t>
                      </a:r>
                    </a:p>
                    <a:p>
                      <a:r>
                        <a:rPr lang="en-US" sz="1600" dirty="0" smtClean="0">
                          <a:latin typeface="Antique Olive Compact" pitchFamily="34" charset="0"/>
                        </a:rPr>
                        <a:t>3.43390</a:t>
                      </a:r>
                      <a:endParaRPr lang="en-US" sz="1600" dirty="0">
                        <a:latin typeface="Antique Olive Compact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1533226" y="764704"/>
            <a:ext cx="5919094" cy="1008112"/>
          </a:xfrm>
          <a:prstGeom prst="roundRect">
            <a:avLst/>
          </a:prstGeom>
          <a:solidFill>
            <a:srgbClr val="FFCCFF"/>
          </a:solidFill>
          <a:ln w="28575">
            <a:solidFill>
              <a:schemeClr val="accent1"/>
            </a:solidFill>
          </a:ln>
        </p:spPr>
        <p:txBody>
          <a:bodyPr vert="horz" lIns="0" rIns="0" bIns="0" anchor="ctr">
            <a:noAutofit/>
          </a:bodyPr>
          <a:lstStyle/>
          <a:p>
            <a:pPr lvl="0"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en-US" sz="2800" dirty="0" smtClean="0">
                <a:solidFill>
                  <a:srgbClr val="FF0000"/>
                </a:solidFill>
                <a:latin typeface="Antique Olive Compact" pitchFamily="34" charset="0"/>
              </a:rPr>
              <a:t>PENGARUH OLAHRAGA </a:t>
            </a:r>
          </a:p>
          <a:p>
            <a:pPr lvl="0" algn="ctr">
              <a:lnSpc>
                <a:spcPct val="110000"/>
              </a:lnSpc>
              <a:spcBef>
                <a:spcPct val="0"/>
              </a:spcBef>
              <a:defRPr/>
            </a:pPr>
            <a:r>
              <a:rPr lang="en-US" sz="2800" dirty="0" smtClean="0">
                <a:solidFill>
                  <a:srgbClr val="FF0000"/>
                </a:solidFill>
                <a:latin typeface="Antique Olive Compact" pitchFamily="34" charset="0"/>
              </a:rPr>
              <a:t>THDP ADIPONEKTIN</a:t>
            </a:r>
            <a:endParaRPr lang="en-US" sz="2400" dirty="0" smtClean="0">
              <a:solidFill>
                <a:srgbClr val="FF0000"/>
              </a:solidFill>
              <a:latin typeface="Antique Olive Co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21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755576" y="404664"/>
            <a:ext cx="7560840" cy="1686767"/>
          </a:xfrm>
          <a:prstGeom prst="ellipse">
            <a:avLst/>
          </a:prstGeom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>
              <a:lnSpc>
                <a:spcPct val="110000"/>
              </a:lnSpc>
              <a:buSzPct val="95000"/>
              <a:buFont typeface="Wingdings 2"/>
              <a:buNone/>
              <a:defRPr/>
            </a:pPr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PERKEMBANGAN IPTEK </a:t>
            </a:r>
            <a:r>
              <a:rPr lang="en-US" sz="2000" dirty="0" smtClean="0">
                <a:solidFill>
                  <a:srgbClr val="0000FF"/>
                </a:solidFill>
                <a:latin typeface="Antique Olive Compact" pitchFamily="34" charset="0"/>
              </a:rPr>
              <a:t>KEDOKTERAN PD BIDANG: </a:t>
            </a:r>
          </a:p>
          <a:p>
            <a:pPr algn="ctr">
              <a:lnSpc>
                <a:spcPct val="110000"/>
              </a:lnSpc>
              <a:buSzPct val="95000"/>
              <a:buFont typeface="Wingdings 2"/>
              <a:buNone/>
              <a:defRPr/>
            </a:pPr>
            <a:r>
              <a:rPr lang="en-US" sz="2000" dirty="0" smtClean="0">
                <a:solidFill>
                  <a:srgbClr val="0000FF"/>
                </a:solidFill>
                <a:latin typeface="Antique Olive Compact" pitchFamily="34" charset="0"/>
              </a:rPr>
              <a:t>BIOMOLEKULER DAN BIOGENETIK</a:t>
            </a:r>
            <a:endParaRPr lang="en-US" sz="1400" dirty="0">
              <a:solidFill>
                <a:srgbClr val="0000FF"/>
              </a:solidFill>
              <a:latin typeface="Antique Olive Compact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716016" y="3212976"/>
            <a:ext cx="4116653" cy="1944216"/>
          </a:xfrm>
          <a:prstGeom prst="roundRect">
            <a:avLst/>
          </a:prstGeom>
          <a:solidFill>
            <a:srgbClr val="FFCCFF"/>
          </a:solidFill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 fontScale="55000" lnSpcReduction="20000"/>
          </a:bodyPr>
          <a:lstStyle/>
          <a:p>
            <a:pPr algn="ctr">
              <a:lnSpc>
                <a:spcPct val="110000"/>
              </a:lnSpc>
              <a:buSzPct val="95000"/>
              <a:buFont typeface="Wingdings 2"/>
              <a:buNone/>
              <a:defRPr/>
            </a:pPr>
            <a:r>
              <a:rPr lang="en-US" sz="3400" dirty="0" smtClean="0">
                <a:solidFill>
                  <a:schemeClr val="tx1"/>
                </a:solidFill>
                <a:latin typeface="Antique Olive Compact" pitchFamily="34" charset="0"/>
              </a:rPr>
              <a:t>MEMUDAHKAN </a:t>
            </a:r>
            <a:r>
              <a:rPr lang="en-US" sz="3400" dirty="0" smtClean="0">
                <a:solidFill>
                  <a:schemeClr val="tx1"/>
                </a:solidFill>
                <a:latin typeface="Antique Olive Compact" pitchFamily="34" charset="0"/>
              </a:rPr>
              <a:t>PEMAHAMAN PATOFISIOLOGI: </a:t>
            </a:r>
            <a:r>
              <a:rPr lang="en-US" sz="2900" dirty="0" smtClean="0">
                <a:solidFill>
                  <a:schemeClr val="tx1"/>
                </a:solidFill>
                <a:latin typeface="Antique Olive Compact" pitchFamily="34" charset="0"/>
              </a:rPr>
              <a:t>ETIOLOGI, PROGNOSIS, PENATALAKSANAAN HIPERTENSI, PJK, OBESITAS</a:t>
            </a:r>
            <a:endParaRPr lang="en-US" sz="1300" i="1" dirty="0" smtClean="0">
              <a:solidFill>
                <a:schemeClr val="tx1"/>
              </a:solidFill>
              <a:latin typeface="Antique Olive Compact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51520" y="3212976"/>
            <a:ext cx="4032448" cy="1944216"/>
          </a:xfrm>
          <a:prstGeom prst="roundRect">
            <a:avLst/>
          </a:prstGeom>
          <a:solidFill>
            <a:srgbClr val="FFCCFF"/>
          </a:solidFill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 fontScale="85000" lnSpcReduction="10000"/>
          </a:bodyPr>
          <a:lstStyle/>
          <a:p>
            <a:pPr algn="ctr">
              <a:lnSpc>
                <a:spcPct val="110000"/>
              </a:lnSpc>
              <a:buSzPct val="95000"/>
              <a:buFont typeface="Wingdings 2"/>
              <a:buNone/>
              <a:defRPr/>
            </a:pPr>
            <a:r>
              <a:rPr lang="en-US" sz="2000" dirty="0" smtClean="0">
                <a:solidFill>
                  <a:schemeClr val="tx1"/>
                </a:solidFill>
                <a:latin typeface="Antique Olive Compact" pitchFamily="34" charset="0"/>
              </a:rPr>
              <a:t>MEMUDAHKAN PEMAHAMAN </a:t>
            </a:r>
            <a:r>
              <a:rPr lang="en-US" dirty="0" smtClean="0">
                <a:solidFill>
                  <a:schemeClr val="tx1"/>
                </a:solidFill>
                <a:latin typeface="Antique Olive Compact" pitchFamily="34" charset="0"/>
              </a:rPr>
              <a:t>TTG PENGARUH </a:t>
            </a:r>
            <a:r>
              <a:rPr lang="en-US" dirty="0" smtClean="0">
                <a:solidFill>
                  <a:schemeClr val="tx1"/>
                </a:solidFill>
                <a:latin typeface="Antique Olive Compact" pitchFamily="34" charset="0"/>
              </a:rPr>
              <a:t>O.R TERUKUR U/ PENCEGAHAN DAN REHABILITASI PENDERITA </a:t>
            </a:r>
            <a:r>
              <a:rPr lang="en-US" dirty="0" smtClean="0">
                <a:solidFill>
                  <a:schemeClr val="tx1"/>
                </a:solidFill>
                <a:latin typeface="Antique Olive Compact" pitchFamily="34" charset="0"/>
              </a:rPr>
              <a:t>HIPERTENSI, PJK DAN OBESITAS</a:t>
            </a:r>
            <a:endParaRPr lang="en-US" sz="1600" i="1" dirty="0" smtClean="0">
              <a:solidFill>
                <a:schemeClr val="tx1"/>
              </a:solidFill>
              <a:latin typeface="Antique Olive Compact" pitchFamily="34" charset="0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2755338" y="2193145"/>
            <a:ext cx="3528392" cy="1019831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95766" y="5085184"/>
            <a:ext cx="7692658" cy="100811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>
              <a:lnSpc>
                <a:spcPct val="110000"/>
              </a:lnSpc>
              <a:buSzPct val="95000"/>
              <a:buFont typeface="Wingdings 2"/>
              <a:buNone/>
              <a:defRPr/>
            </a:pPr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AGAR SEHAT DAN BUGAR</a:t>
            </a:r>
            <a:endParaRPr lang="en-US" sz="1050" i="1" dirty="0" smtClean="0">
              <a:solidFill>
                <a:srgbClr val="0000FF"/>
              </a:solidFill>
              <a:latin typeface="Antique Olive Co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26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1342" y="818489"/>
            <a:ext cx="6109832" cy="1423270"/>
          </a:xfrm>
          <a:prstGeom prst="ellipse">
            <a:avLst/>
          </a:prstGeom>
          <a:solidFill>
            <a:srgbClr val="FFCCFF"/>
          </a:solidFill>
          <a:ln>
            <a:solidFill>
              <a:schemeClr val="tx1"/>
            </a:solidFill>
          </a:ln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ASUPAN MAKANAN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ASUPAN SUPLEMEN</a:t>
            </a:r>
            <a:endParaRPr lang="en-US" sz="2000" dirty="0" smtClean="0"/>
          </a:p>
        </p:txBody>
      </p:sp>
      <p:sp>
        <p:nvSpPr>
          <p:cNvPr id="4" name="Down Arrow 3"/>
          <p:cNvSpPr/>
          <p:nvPr/>
        </p:nvSpPr>
        <p:spPr>
          <a:xfrm>
            <a:off x="3506116" y="2300752"/>
            <a:ext cx="1980284" cy="471950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47270" y="2934937"/>
            <a:ext cx="7068477" cy="3288885"/>
          </a:xfrm>
          <a:prstGeom prst="roundRect">
            <a:avLst/>
          </a:prstGeom>
          <a:gradFill rotWithShape="1">
            <a:gsLst>
              <a:gs pos="0">
                <a:schemeClr val="accent3">
                  <a:tint val="65000"/>
                  <a:lumMod val="110000"/>
                </a:schemeClr>
              </a:gs>
              <a:gs pos="88000">
                <a:schemeClr val="accent3">
                  <a:tint val="90000"/>
                </a:schemeClr>
              </a:gs>
            </a:gsLst>
            <a:lin ang="5400000" scaled="0"/>
          </a:gradFill>
          <a:ln w="12700" cap="rnd" cmpd="sng" algn="ctr">
            <a:solidFill>
              <a:schemeClr val="accent3"/>
            </a:solidFill>
            <a:prstDash val="solid"/>
          </a:ln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8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6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4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2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2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PEMBERIAN SUPLEMEN, TPK PD ATLET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000" dirty="0"/>
              <a:t>PEMBERIAN ANTIOKSIDAN TEH BUNGA ROSELA SELAMA 2 MINGGU: </a:t>
            </a:r>
          </a:p>
          <a:p>
            <a:pPr marL="457200" indent="0">
              <a:spcBef>
                <a:spcPts val="0"/>
              </a:spcBef>
              <a:buNone/>
            </a:pPr>
            <a:r>
              <a:rPr lang="en-US" sz="2000" dirty="0"/>
              <a:t>KADAR MDA: </a:t>
            </a:r>
            <a:r>
              <a:rPr lang="en-US" sz="1500" dirty="0"/>
              <a:t>37,75 ±8,97 VS 30,00 ±5.86 </a:t>
            </a:r>
            <a:r>
              <a:rPr lang="en-US" sz="1500" dirty="0" err="1"/>
              <a:t>mmol</a:t>
            </a:r>
            <a:r>
              <a:rPr lang="en-US" sz="1500" dirty="0"/>
              <a:t>/L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(</a:t>
            </a:r>
            <a:r>
              <a:rPr lang="en-US" sz="2000" dirty="0" err="1"/>
              <a:t>Giri</a:t>
            </a:r>
            <a:r>
              <a:rPr lang="en-US" sz="2000" dirty="0"/>
              <a:t>. L </a:t>
            </a:r>
            <a:r>
              <a:rPr lang="en-US" sz="2000" dirty="0" err="1"/>
              <a:t>dan</a:t>
            </a:r>
            <a:r>
              <a:rPr lang="en-US" sz="2000" dirty="0"/>
              <a:t> Purba, 2008</a:t>
            </a:r>
            <a:r>
              <a:rPr lang="en-US" sz="2000" dirty="0" smtClean="0"/>
              <a:t>)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457200" indent="-457200">
              <a:spcBef>
                <a:spcPts val="0"/>
              </a:spcBef>
              <a:buFont typeface="+mj-lt"/>
              <a:buAutoNum type="arabicPeriod" startAt="2"/>
            </a:pPr>
            <a:r>
              <a:rPr lang="en-US" sz="2000" dirty="0" smtClean="0"/>
              <a:t>PD ATLET LARI 200 M, TPK 2 BLN </a:t>
            </a:r>
          </a:p>
          <a:p>
            <a:pPr marL="457200" indent="0">
              <a:spcBef>
                <a:spcPts val="0"/>
              </a:spcBef>
              <a:buNone/>
            </a:pPr>
            <a:r>
              <a:rPr lang="en-US" sz="2000" dirty="0" smtClean="0"/>
              <a:t>KADAR GLUTATION PEROKSIDASE: 220,17 ±12,66 VS 232,82 ± 23,38 </a:t>
            </a:r>
            <a:r>
              <a:rPr lang="en-US" sz="2000" dirty="0" err="1" smtClean="0"/>
              <a:t>uGr</a:t>
            </a:r>
            <a:r>
              <a:rPr lang="en-US" sz="2000" dirty="0" smtClean="0"/>
              <a:t>/L</a:t>
            </a:r>
          </a:p>
          <a:p>
            <a:pPr marL="457200" indent="0">
              <a:spcBef>
                <a:spcPts val="0"/>
              </a:spcBef>
              <a:buNone/>
            </a:pPr>
            <a:r>
              <a:rPr lang="en-US" sz="1600" dirty="0" smtClean="0"/>
              <a:t>(Novita. S </a:t>
            </a:r>
            <a:r>
              <a:rPr lang="en-US" sz="1600" dirty="0" err="1" smtClean="0"/>
              <a:t>dan</a:t>
            </a:r>
            <a:r>
              <a:rPr lang="en-US" sz="1600" dirty="0" smtClean="0"/>
              <a:t> Purba, 2017)</a:t>
            </a:r>
            <a:endParaRPr lang="en-US" sz="2000" dirty="0" smtClean="0"/>
          </a:p>
          <a:p>
            <a:pPr marL="457200" indent="-457200">
              <a:spcBef>
                <a:spcPts val="1200"/>
              </a:spcBef>
              <a:buFont typeface="+mj-lt"/>
              <a:buAutoNum type="arabicPeriod" startAt="3"/>
            </a:pPr>
            <a:r>
              <a:rPr lang="en-US" sz="2000" dirty="0" smtClean="0"/>
              <a:t>DLL</a:t>
            </a:r>
          </a:p>
        </p:txBody>
      </p:sp>
    </p:spTree>
    <p:extLst>
      <p:ext uri="{BB962C8B-B14F-4D97-AF65-F5344CB8AC3E}">
        <p14:creationId xmlns:p14="http://schemas.microsoft.com/office/powerpoint/2010/main" val="362140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091" y="1700808"/>
            <a:ext cx="3624026" cy="388077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 err="1" smtClean="0">
                <a:solidFill>
                  <a:srgbClr val="0000FF"/>
                </a:solidFill>
              </a:rPr>
              <a:t>Jangan</a:t>
            </a:r>
            <a:r>
              <a:rPr lang="en-US" sz="1600" dirty="0" smtClean="0">
                <a:solidFill>
                  <a:srgbClr val="0000FF"/>
                </a:solidFill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</a:rPr>
              <a:t>mengabaikan</a:t>
            </a:r>
            <a:r>
              <a:rPr lang="en-US" sz="1600" dirty="0" smtClean="0">
                <a:solidFill>
                  <a:srgbClr val="0000FF"/>
                </a:solidFill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</a:rPr>
              <a:t>keluhan</a:t>
            </a:r>
            <a:r>
              <a:rPr lang="en-US" sz="1600" dirty="0" smtClean="0">
                <a:solidFill>
                  <a:srgbClr val="0000FF"/>
                </a:solidFill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</a:rPr>
              <a:t>seringan</a:t>
            </a:r>
            <a:r>
              <a:rPr lang="en-US" sz="1600" dirty="0" smtClean="0">
                <a:solidFill>
                  <a:srgbClr val="0000FF"/>
                </a:solidFill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</a:rPr>
              <a:t>apapun</a:t>
            </a:r>
            <a:r>
              <a:rPr lang="en-US" sz="1600" dirty="0" smtClean="0">
                <a:solidFill>
                  <a:srgbClr val="0000FF"/>
                </a:solidFill>
              </a:rPr>
              <a:t> pd </a:t>
            </a:r>
            <a:r>
              <a:rPr lang="en-US" sz="1600" dirty="0" err="1" smtClean="0">
                <a:solidFill>
                  <a:srgbClr val="0000FF"/>
                </a:solidFill>
              </a:rPr>
              <a:t>saat</a:t>
            </a:r>
            <a:r>
              <a:rPr lang="en-US" sz="1600" dirty="0" smtClean="0">
                <a:solidFill>
                  <a:srgbClr val="0000FF"/>
                </a:solidFill>
              </a:rPr>
              <a:t> OR </a:t>
            </a:r>
            <a:r>
              <a:rPr lang="en-US" sz="1600" dirty="0" err="1" smtClean="0">
                <a:solidFill>
                  <a:srgbClr val="0000FF"/>
                </a:solidFill>
              </a:rPr>
              <a:t>di</a:t>
            </a:r>
            <a:r>
              <a:rPr lang="en-US" sz="1600" dirty="0" smtClean="0">
                <a:solidFill>
                  <a:srgbClr val="0000FF"/>
                </a:solidFill>
              </a:rPr>
              <a:t>: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dirty="0" smtClean="0"/>
              <a:t>K</a:t>
            </a:r>
            <a:r>
              <a:rPr lang="id-ID" sz="1400" dirty="0" smtClean="0"/>
              <a:t>epala/Otak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id-ID" sz="1400" dirty="0" smtClean="0"/>
              <a:t>Jantung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id-ID" sz="1400" dirty="0" smtClean="0"/>
              <a:t>Pinggang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id-ID" sz="1400" dirty="0" smtClean="0"/>
              <a:t>Kram/radang ligamen luar paha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id-ID" sz="1400" dirty="0" smtClean="0"/>
              <a:t>Cedera lutut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id-ID" sz="1400" dirty="0" smtClean="0"/>
              <a:t>Cedera tulang kering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id-ID" sz="1400" dirty="0" smtClean="0"/>
              <a:t>Cedera telapak kaki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id-ID" sz="1400" dirty="0" smtClean="0"/>
              <a:t>Kram Betis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id-ID" sz="1400" dirty="0" smtClean="0"/>
              <a:t>Cedera tendon dari otot betis ke tumit</a:t>
            </a:r>
            <a:endParaRPr lang="id-ID" sz="1400" dirty="0"/>
          </a:p>
        </p:txBody>
      </p:sp>
      <p:grpSp>
        <p:nvGrpSpPr>
          <p:cNvPr id="4" name="Group 15"/>
          <p:cNvGrpSpPr/>
          <p:nvPr/>
        </p:nvGrpSpPr>
        <p:grpSpPr>
          <a:xfrm>
            <a:off x="4572000" y="44624"/>
            <a:ext cx="4357718" cy="6541547"/>
            <a:chOff x="4572002" y="152468"/>
            <a:chExt cx="3685094" cy="6541547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572002" y="152468"/>
              <a:ext cx="3685094" cy="6541547"/>
            </a:xfrm>
            <a:prstGeom prst="rect">
              <a:avLst/>
            </a:prstGeom>
          </p:spPr>
        </p:pic>
        <p:sp>
          <p:nvSpPr>
            <p:cNvPr id="5" name="Oval 4"/>
            <p:cNvSpPr/>
            <p:nvPr/>
          </p:nvSpPr>
          <p:spPr>
            <a:xfrm>
              <a:off x="6048457" y="531476"/>
              <a:ext cx="154652" cy="1828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1000" dirty="0" smtClean="0">
                  <a:solidFill>
                    <a:schemeClr val="tx1"/>
                  </a:solidFill>
                  <a:latin typeface="Arial Black" panose="020B0A04020102020204" pitchFamily="34" charset="0"/>
                  <a:cs typeface="Aharoni" panose="02010803020104030203" pitchFamily="2" charset="-79"/>
                </a:rPr>
                <a:t>1</a:t>
              </a:r>
              <a:endParaRPr lang="id-ID" sz="1000" dirty="0">
                <a:solidFill>
                  <a:schemeClr val="tx1"/>
                </a:solidFill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6375760" y="1819231"/>
              <a:ext cx="154652" cy="1828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1000" dirty="0">
                  <a:solidFill>
                    <a:schemeClr val="tx1"/>
                  </a:solidFill>
                  <a:latin typeface="Arial Black" panose="020B0A04020102020204" pitchFamily="34" charset="0"/>
                  <a:cs typeface="Aharoni" panose="02010803020104030203" pitchFamily="2" charset="-79"/>
                </a:rPr>
                <a:t>2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6748212" y="2441256"/>
              <a:ext cx="154652" cy="1828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1000" dirty="0" smtClean="0">
                  <a:solidFill>
                    <a:schemeClr val="tx1"/>
                  </a:solidFill>
                  <a:latin typeface="Arial Black" panose="020B0A04020102020204" pitchFamily="34" charset="0"/>
                  <a:cs typeface="Aharoni" panose="02010803020104030203" pitchFamily="2" charset="-79"/>
                </a:rPr>
                <a:t>3</a:t>
              </a:r>
              <a:endParaRPr lang="id-ID" sz="1000" dirty="0">
                <a:solidFill>
                  <a:schemeClr val="tx1"/>
                </a:solidFill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6229691" y="3746186"/>
              <a:ext cx="154652" cy="1828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1000" dirty="0">
                  <a:solidFill>
                    <a:schemeClr val="tx1"/>
                  </a:solidFill>
                  <a:latin typeface="Arial Black" panose="020B0A04020102020204" pitchFamily="34" charset="0"/>
                  <a:cs typeface="Aharoni" panose="02010803020104030203" pitchFamily="2" charset="-79"/>
                </a:rPr>
                <a:t>4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5988046" y="4432792"/>
              <a:ext cx="154652" cy="1828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1000" dirty="0" smtClean="0">
                  <a:solidFill>
                    <a:schemeClr val="tx1"/>
                  </a:solidFill>
                  <a:latin typeface="Arial Black" panose="020B0A04020102020204" pitchFamily="34" charset="0"/>
                  <a:cs typeface="Aharoni" panose="02010803020104030203" pitchFamily="2" charset="-79"/>
                </a:rPr>
                <a:t>5</a:t>
              </a:r>
              <a:endParaRPr lang="id-ID" sz="1000" dirty="0">
                <a:solidFill>
                  <a:schemeClr val="tx1"/>
                </a:solidFill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5806812" y="5103508"/>
              <a:ext cx="154652" cy="1828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1000" dirty="0">
                  <a:solidFill>
                    <a:schemeClr val="tx1"/>
                  </a:solidFill>
                  <a:latin typeface="Arial Black" panose="020B0A04020102020204" pitchFamily="34" charset="0"/>
                  <a:cs typeface="Aharoni" panose="02010803020104030203" pitchFamily="2" charset="-79"/>
                </a:rPr>
                <a:t>6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5142286" y="6103640"/>
              <a:ext cx="154652" cy="1828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1000" dirty="0" smtClean="0">
                  <a:solidFill>
                    <a:schemeClr val="tx1"/>
                  </a:solidFill>
                  <a:latin typeface="Arial Black" panose="020B0A04020102020204" pitchFamily="34" charset="0"/>
                  <a:cs typeface="Aharoni" panose="02010803020104030203" pitchFamily="2" charset="-79"/>
                </a:rPr>
                <a:t>7</a:t>
              </a:r>
              <a:endParaRPr lang="id-ID" sz="1000" dirty="0">
                <a:solidFill>
                  <a:schemeClr val="tx1"/>
                </a:solidFill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7048868" y="4532004"/>
              <a:ext cx="154652" cy="1828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1000" dirty="0">
                  <a:solidFill>
                    <a:schemeClr val="tx1"/>
                  </a:solidFill>
                  <a:latin typeface="Arial Black" panose="020B0A04020102020204" pitchFamily="34" charset="0"/>
                  <a:cs typeface="Aharoni" panose="02010803020104030203" pitchFamily="2" charset="-79"/>
                </a:rPr>
                <a:t>8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7558742" y="4674880"/>
              <a:ext cx="154652" cy="1828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1000" dirty="0" smtClean="0">
                  <a:solidFill>
                    <a:schemeClr val="tx1"/>
                  </a:solidFill>
                  <a:latin typeface="Arial Black" panose="020B0A04020102020204" pitchFamily="34" charset="0"/>
                  <a:cs typeface="Aharoni" panose="02010803020104030203" pitchFamily="2" charset="-79"/>
                </a:rPr>
                <a:t>9</a:t>
              </a:r>
              <a:endParaRPr lang="id-ID" sz="1000" dirty="0">
                <a:solidFill>
                  <a:schemeClr val="tx1"/>
                </a:solidFill>
                <a:latin typeface="Arial Black" panose="020B0A04020102020204" pitchFamily="34" charset="0"/>
                <a:cs typeface="Aharoni" panose="02010803020104030203" pitchFamily="2" charset="-79"/>
              </a:endParaRPr>
            </a:p>
          </p:txBody>
        </p:sp>
      </p:grp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95989" y="250812"/>
            <a:ext cx="5133266" cy="13208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HAL2 YG PERLU DIPERHATIKAN JIKA ADA KELUHAN SAAT OLAHRAGA UNTUK MENGHINDARI CEDERA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1560" y="6093296"/>
            <a:ext cx="7920880" cy="92333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Antique Olive Compact" panose="020B0904030504030204" pitchFamily="34" charset="0"/>
              </a:rPr>
              <a:t>CATATAN:</a:t>
            </a:r>
          </a:p>
          <a:p>
            <a:pPr marL="457200"/>
            <a:r>
              <a:rPr lang="en-US" sz="1400" dirty="0" smtClean="0">
                <a:solidFill>
                  <a:srgbClr val="FF0000"/>
                </a:solidFill>
                <a:latin typeface="Antique Olive Compact" panose="020B0904030504030204" pitchFamily="34" charset="0"/>
              </a:rPr>
              <a:t>PENDERITA HIPERTENSI DAN PJK TDK BOLEH LANGSUNG DUDUK SETELAH BEROLAHRAGA</a:t>
            </a:r>
            <a:endParaRPr lang="en-US" sz="1400" dirty="0">
              <a:solidFill>
                <a:srgbClr val="FF0000"/>
              </a:solidFill>
              <a:latin typeface="Antique Olive Compact" panose="020B09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79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1547664" y="2564904"/>
            <a:ext cx="6109832" cy="1512168"/>
          </a:xfrm>
          <a:prstGeom prst="ellipse">
            <a:avLst/>
          </a:prstGeom>
          <a:solidFill>
            <a:srgbClr val="FFCCFF"/>
          </a:solidFill>
          <a:ln>
            <a:solidFill>
              <a:schemeClr val="tx1"/>
            </a:solidFill>
          </a:ln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txBody>
          <a:bodyPr anchor="ctr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Tx/>
              <a:buSzPct val="95000"/>
              <a:buFont typeface="Wingdings" pitchFamily="2" charset="2"/>
              <a:buChar char="v"/>
              <a:defRPr kumimoji="0" sz="2600" kern="1200">
                <a:solidFill>
                  <a:schemeClr val="tx1"/>
                </a:solidFill>
                <a:latin typeface="Antique Olive Compact" pitchFamily="34" charset="0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Tx/>
              <a:buSzPct val="85000"/>
              <a:buFont typeface="Wingdings" pitchFamily="2" charset="2"/>
              <a:buChar char="v"/>
              <a:defRPr kumimoji="0" sz="2400" kern="1200">
                <a:solidFill>
                  <a:schemeClr val="tx1"/>
                </a:solidFill>
                <a:latin typeface="Antique Olive Compact" pitchFamily="34" charset="0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Tx/>
              <a:buSzPct val="70000"/>
              <a:buFont typeface="Wingdings" pitchFamily="2" charset="2"/>
              <a:buChar char="v"/>
              <a:defRPr kumimoji="0" sz="2100" kern="1200">
                <a:solidFill>
                  <a:schemeClr val="tx1"/>
                </a:solidFill>
                <a:latin typeface="Antique Olive Compact" pitchFamily="34" charset="0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Tx/>
              <a:buSzPct val="65000"/>
              <a:buFont typeface="Wingdings" pitchFamily="2" charset="2"/>
              <a:buChar char="v"/>
              <a:defRPr kumimoji="0" sz="2000" kern="1200">
                <a:solidFill>
                  <a:schemeClr val="tx1"/>
                </a:solidFill>
                <a:latin typeface="Antique Olive Compact" pitchFamily="34" charset="0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Tx/>
              <a:buSzPct val="65000"/>
              <a:buFont typeface="Wingdings" pitchFamily="2" charset="2"/>
              <a:buChar char="v"/>
              <a:defRPr kumimoji="0" sz="2000" kern="1200">
                <a:solidFill>
                  <a:schemeClr val="tx1"/>
                </a:solidFill>
                <a:latin typeface="Antique Olive Compact" pitchFamily="34" charset="0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Wingdings" pitchFamily="2" charset="2"/>
              <a:buNone/>
            </a:pPr>
            <a:r>
              <a:rPr lang="en-US" sz="3600" dirty="0" smtClean="0">
                <a:solidFill>
                  <a:srgbClr val="0000FF"/>
                </a:solidFill>
              </a:rPr>
              <a:t>KESIMPULAN</a:t>
            </a:r>
            <a:endParaRPr lang="en-US" sz="3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3275856" y="2996952"/>
            <a:ext cx="2651760" cy="1304812"/>
          </a:xfrm>
          <a:prstGeom prst="roundRect">
            <a:avLst/>
          </a:prstGeom>
          <a:solidFill>
            <a:srgbClr val="FFCCFF"/>
          </a:solidFill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>
              <a:lnSpc>
                <a:spcPct val="110000"/>
              </a:lnSpc>
              <a:buSzPct val="95000"/>
              <a:buFont typeface="Wingdings 2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HIPERTENSI</a:t>
            </a:r>
            <a:endParaRPr lang="en-US" sz="1050" i="1" dirty="0" smtClean="0">
              <a:solidFill>
                <a:schemeClr val="tx1"/>
              </a:solidFill>
              <a:latin typeface="Antique Olive Compact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51520" y="3037290"/>
            <a:ext cx="2304256" cy="1224137"/>
          </a:xfrm>
          <a:prstGeom prst="roundRect">
            <a:avLst/>
          </a:prstGeom>
          <a:solidFill>
            <a:srgbClr val="FFCCFF"/>
          </a:solidFill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>
              <a:lnSpc>
                <a:spcPct val="110000"/>
              </a:lnSpc>
              <a:buSzPct val="95000"/>
              <a:buFont typeface="Wingdings 2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OBESITAS</a:t>
            </a:r>
            <a:endParaRPr lang="en-US" i="1" dirty="0" smtClean="0">
              <a:solidFill>
                <a:schemeClr val="tx1"/>
              </a:solidFill>
              <a:latin typeface="Antique Olive Compact" pitchFamily="34" charset="0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1463120" y="1890804"/>
            <a:ext cx="6277232" cy="1019831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403479" y="5373216"/>
            <a:ext cx="6277232" cy="100811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>
              <a:lnSpc>
                <a:spcPct val="110000"/>
              </a:lnSpc>
              <a:buSzPct val="95000"/>
              <a:buFont typeface="Wingdings 2"/>
              <a:buNone/>
              <a:defRPr/>
            </a:pPr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OLAHRAGA</a:t>
            </a:r>
          </a:p>
          <a:p>
            <a:pPr algn="ctr">
              <a:lnSpc>
                <a:spcPct val="110000"/>
              </a:lnSpc>
              <a:buSzPct val="95000"/>
              <a:defRPr/>
            </a:pPr>
            <a:r>
              <a:rPr lang="en-US" sz="1400" i="1" dirty="0">
                <a:solidFill>
                  <a:srgbClr val="FF0000"/>
                </a:solidFill>
                <a:latin typeface="Antique Olive Compact" pitchFamily="34" charset="0"/>
              </a:rPr>
              <a:t>(MEKANISME BIOMOLEKULER</a:t>
            </a:r>
            <a:r>
              <a:rPr lang="en-US" sz="1400" i="1" dirty="0" smtClean="0">
                <a:solidFill>
                  <a:srgbClr val="FF0000"/>
                </a:solidFill>
                <a:latin typeface="Antique Olive Compact" pitchFamily="34" charset="0"/>
              </a:rPr>
              <a:t>)</a:t>
            </a:r>
            <a:endParaRPr lang="en-US" sz="800" i="1" dirty="0">
              <a:solidFill>
                <a:srgbClr val="FF0000"/>
              </a:solidFill>
              <a:latin typeface="Antique Olive Compact" pitchFamily="34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6647696" y="3020369"/>
            <a:ext cx="2244446" cy="1304812"/>
          </a:xfrm>
          <a:prstGeom prst="roundRect">
            <a:avLst/>
          </a:prstGeom>
          <a:solidFill>
            <a:srgbClr val="FFCCFF"/>
          </a:solidFill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>
              <a:lnSpc>
                <a:spcPct val="110000"/>
              </a:lnSpc>
              <a:buSzPct val="95000"/>
              <a:buFont typeface="Wingdings 2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PJK</a:t>
            </a:r>
            <a:endParaRPr lang="en-US" sz="1050" i="1" dirty="0" smtClean="0">
              <a:solidFill>
                <a:schemeClr val="tx1"/>
              </a:solidFill>
              <a:latin typeface="Antique Olive Compact" pitchFamily="34" charset="0"/>
            </a:endParaRPr>
          </a:p>
        </p:txBody>
      </p:sp>
      <p:sp>
        <p:nvSpPr>
          <p:cNvPr id="11" name="Down Arrow 10"/>
          <p:cNvSpPr/>
          <p:nvPr/>
        </p:nvSpPr>
        <p:spPr>
          <a:xfrm flipV="1">
            <a:off x="1403479" y="4293096"/>
            <a:ext cx="6277232" cy="1019831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 rot="16200000">
            <a:off x="2574532" y="3298318"/>
            <a:ext cx="818295" cy="587782"/>
          </a:xfrm>
          <a:prstGeom prst="downArrow">
            <a:avLst/>
          </a:prstGeom>
          <a:solidFill>
            <a:srgbClr val="FFCCFF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 rot="16200000">
            <a:off x="5957193" y="3340819"/>
            <a:ext cx="818295" cy="587782"/>
          </a:xfrm>
          <a:prstGeom prst="downArrow">
            <a:avLst/>
          </a:prstGeom>
          <a:solidFill>
            <a:srgbClr val="FFCCFF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247265" y="692696"/>
            <a:ext cx="6433446" cy="1224136"/>
          </a:xfrm>
          <a:prstGeom prst="ellipse">
            <a:avLst/>
          </a:prstGeom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>
              <a:lnSpc>
                <a:spcPct val="110000"/>
              </a:lnSpc>
              <a:buSzPct val="95000"/>
              <a:buFont typeface="Wingdings 2"/>
              <a:buNone/>
              <a:defRPr/>
            </a:pPr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PATOFISIOLOGI</a:t>
            </a:r>
          </a:p>
          <a:p>
            <a:pPr algn="ctr">
              <a:lnSpc>
                <a:spcPct val="110000"/>
              </a:lnSpc>
              <a:buSzPct val="95000"/>
              <a:buFont typeface="Wingdings 2"/>
              <a:buNone/>
              <a:defRPr/>
            </a:pPr>
            <a:r>
              <a:rPr lang="en-US" sz="1600" i="1" dirty="0" smtClean="0">
                <a:solidFill>
                  <a:srgbClr val="FF0000"/>
                </a:solidFill>
                <a:latin typeface="Antique Olive Compact" pitchFamily="34" charset="0"/>
              </a:rPr>
              <a:t>(MEKANISME BIOMOLEKULER)</a:t>
            </a:r>
            <a:endParaRPr lang="en-US" sz="1000" i="1" dirty="0">
              <a:solidFill>
                <a:srgbClr val="FF0000"/>
              </a:solidFill>
              <a:latin typeface="Antique Olive Co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81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Oval 5"/>
          <p:cNvSpPr>
            <a:spLocks noChangeArrowheads="1"/>
          </p:cNvSpPr>
          <p:nvPr/>
        </p:nvSpPr>
        <p:spPr bwMode="auto">
          <a:xfrm>
            <a:off x="971600" y="1844824"/>
            <a:ext cx="7331616" cy="374441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chemeClr val="tx1"/>
            </a:solidFill>
            <a:round/>
            <a:headEnd/>
            <a:tailEnd/>
          </a:ln>
          <a:effectLst>
            <a:outerShdw blurRad="50800" dist="152400" dir="18900000" algn="bl" rotWithShape="0">
              <a:prstClr val="black">
                <a:alpha val="40000"/>
              </a:prstClr>
            </a:outerShdw>
          </a:effectLst>
        </p:spPr>
        <p:txBody>
          <a:bodyPr wrap="square" anchor="ctr"/>
          <a:lstStyle/>
          <a:p>
            <a:pPr marL="360363" indent="-360363" algn="ctr">
              <a:buFont typeface="Wingdings" pitchFamily="2" charset="2"/>
              <a:buNone/>
            </a:pPr>
            <a:r>
              <a:rPr lang="en-US" sz="2400" b="1" dirty="0">
                <a:solidFill>
                  <a:srgbClr val="FF0000"/>
                </a:solidFill>
                <a:latin typeface="Antique Olive Compact" pitchFamily="34" charset="0"/>
              </a:rPr>
              <a:t>O.K ITU BERBAGAI UPAYA </a:t>
            </a:r>
            <a:r>
              <a:rPr lang="en-US" sz="2400" b="1" dirty="0" smtClean="0">
                <a:solidFill>
                  <a:srgbClr val="FF0000"/>
                </a:solidFill>
                <a:latin typeface="Antique Olive Compact" pitchFamily="34" charset="0"/>
              </a:rPr>
              <a:t>PENCEGAHAN DAN REHABILITASI HIPERTENSI, PJK DAN KEGEMUKAN</a:t>
            </a:r>
            <a:endParaRPr lang="en-US" sz="2400" dirty="0">
              <a:solidFill>
                <a:srgbClr val="FF0000"/>
              </a:solidFill>
              <a:latin typeface="Antique Olive Compact" pitchFamily="34" charset="0"/>
              <a:cs typeface="Times New Roman" pitchFamily="18" charset="0"/>
            </a:endParaRPr>
          </a:p>
          <a:p>
            <a:pPr marL="360363" lvl="1" indent="-360363" algn="ctr">
              <a:buClr>
                <a:srgbClr val="FF9900"/>
              </a:buClr>
              <a:buFontTx/>
              <a:buChar char="o"/>
            </a:pPr>
            <a:r>
              <a:rPr lang="en-US" sz="2000" dirty="0">
                <a:latin typeface="Antique Olive Compact" pitchFamily="34" charset="0"/>
                <a:cs typeface="Times New Roman" pitchFamily="18" charset="0"/>
              </a:rPr>
              <a:t>OLAHRAGA TERUKUR DAN TERPROGRAM </a:t>
            </a:r>
            <a:endParaRPr lang="en-US" sz="2000" dirty="0" smtClean="0">
              <a:latin typeface="Antique Olive Compact" pitchFamily="34" charset="0"/>
              <a:cs typeface="Times New Roman" pitchFamily="18" charset="0"/>
            </a:endParaRPr>
          </a:p>
          <a:p>
            <a:pPr marL="360363" lvl="1" indent="-360363" algn="ctr">
              <a:buClr>
                <a:srgbClr val="FF9900"/>
              </a:buClr>
              <a:buFontTx/>
              <a:buChar char="o"/>
            </a:pPr>
            <a:r>
              <a:rPr lang="en-US" sz="2000" dirty="0" smtClean="0">
                <a:latin typeface="Antique Olive Compact" pitchFamily="34" charset="0"/>
                <a:cs typeface="Times New Roman" pitchFamily="18" charset="0"/>
              </a:rPr>
              <a:t>ASUPAN </a:t>
            </a:r>
            <a:r>
              <a:rPr lang="en-US" sz="2000" dirty="0">
                <a:latin typeface="Antique Olive Compact" pitchFamily="34" charset="0"/>
                <a:cs typeface="Times New Roman" pitchFamily="18" charset="0"/>
              </a:rPr>
              <a:t>MAKANAN RENDAH KALORI</a:t>
            </a:r>
          </a:p>
          <a:p>
            <a:pPr marL="360363" lvl="1" indent="-360363" algn="ctr">
              <a:buClr>
                <a:srgbClr val="FF9900"/>
              </a:buClr>
              <a:buFontTx/>
              <a:buChar char="o"/>
            </a:pPr>
            <a:r>
              <a:rPr lang="en-US" sz="2000" dirty="0">
                <a:latin typeface="Antique Olive Compact" pitchFamily="34" charset="0"/>
                <a:cs typeface="Times New Roman" pitchFamily="18" charset="0"/>
              </a:rPr>
              <a:t>ASUPAN MAKANAN YG MENGANDUNG ANTIOKSIDAN</a:t>
            </a:r>
          </a:p>
          <a:p>
            <a:pPr marL="360363" lvl="1" indent="-360363" algn="ctr">
              <a:buClr>
                <a:srgbClr val="FF9900"/>
              </a:buClr>
              <a:buFontTx/>
              <a:buChar char="o"/>
            </a:pPr>
            <a:r>
              <a:rPr lang="en-US" sz="2000" dirty="0">
                <a:latin typeface="Antique Olive Compact" pitchFamily="34" charset="0"/>
                <a:cs typeface="Times New Roman" pitchFamily="18" charset="0"/>
              </a:rPr>
              <a:t>MELAKUKAN GENERAL CHECK UP DGN </a:t>
            </a:r>
            <a:r>
              <a:rPr lang="en-US" sz="2000" dirty="0" smtClean="0">
                <a:latin typeface="Antique Olive Compact" pitchFamily="34" charset="0"/>
                <a:cs typeface="Times New Roman" pitchFamily="18" charset="0"/>
              </a:rPr>
              <a:t>TERATUR </a:t>
            </a:r>
            <a:r>
              <a:rPr lang="en-US" sz="2000" i="1" dirty="0" smtClean="0">
                <a:solidFill>
                  <a:srgbClr val="FF0000"/>
                </a:solidFill>
                <a:latin typeface="Antique Olive Compact" pitchFamily="34" charset="0"/>
                <a:cs typeface="Times New Roman" pitchFamily="18" charset="0"/>
              </a:rPr>
              <a:t>(DETEKSI DINI PENYAKIT DEGENERATIF)</a:t>
            </a:r>
            <a:endParaRPr lang="en-US" sz="2000" i="1" dirty="0">
              <a:solidFill>
                <a:srgbClr val="FF0000"/>
              </a:solidFill>
              <a:latin typeface="Antique Olive Compact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9202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s://sphotos-a-ord.xx.fbcdn.net/hphotos-ash4/p480x480/428720_375401089244656_510864510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94131" cy="6858000"/>
          </a:xfrm>
          <a:prstGeom prst="rect">
            <a:avLst/>
          </a:prstGeom>
          <a:noFill/>
        </p:spPr>
      </p:pic>
      <p:sp>
        <p:nvSpPr>
          <p:cNvPr id="4" name="Down Ribbon 3"/>
          <p:cNvSpPr/>
          <p:nvPr/>
        </p:nvSpPr>
        <p:spPr>
          <a:xfrm>
            <a:off x="1115616" y="4437112"/>
            <a:ext cx="6643734" cy="1141298"/>
          </a:xfrm>
          <a:prstGeom prst="ribbon">
            <a:avLst>
              <a:gd name="adj1" fmla="val 16667"/>
              <a:gd name="adj2" fmla="val 53996"/>
            </a:avLst>
          </a:prstGeom>
          <a:solidFill>
            <a:schemeClr val="tx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Antique Olive Compact" pitchFamily="34" charset="0"/>
              </a:rPr>
              <a:t>TERIMA KASIH</a:t>
            </a:r>
            <a:endParaRPr lang="en-US" sz="2800" dirty="0">
              <a:solidFill>
                <a:schemeClr val="tx1"/>
              </a:solidFill>
              <a:latin typeface="Antique Olive Co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611560" y="2708920"/>
            <a:ext cx="7899448" cy="1542757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ntique Olive Compact" panose="020B0904030504030204" pitchFamily="34" charset="0"/>
                <a:cs typeface="Arial" charset="0"/>
              </a:rPr>
              <a:t>PROGRAM REHABILITASI JANTUNG</a:t>
            </a:r>
            <a:r>
              <a:rPr lang="en-US" sz="2800" b="1" dirty="0" smtClean="0">
                <a:solidFill>
                  <a:schemeClr val="tx1"/>
                </a:solidFill>
                <a:latin typeface="Antique Olive Compact" panose="020B0904030504030204" pitchFamily="34" charset="0"/>
              </a:rPr>
              <a:t> </a:t>
            </a:r>
            <a:endParaRPr lang="en-US" sz="2800" b="1" dirty="0">
              <a:solidFill>
                <a:schemeClr val="tx1"/>
              </a:solidFill>
              <a:latin typeface="Antique Olive Compact" panose="020B0904030504030204" pitchFamily="34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102296" y="1340768"/>
            <a:ext cx="4917976" cy="894685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ntique Olive Compact" panose="020B0904030504030204" pitchFamily="34" charset="0"/>
                <a:cs typeface="Arial" charset="0"/>
              </a:rPr>
              <a:t>LAMPIRAN</a:t>
            </a:r>
            <a:endParaRPr lang="en-US" sz="2800" b="1" dirty="0">
              <a:solidFill>
                <a:schemeClr val="tx1"/>
              </a:solidFill>
              <a:latin typeface="Antique Olive Compact" panose="020B09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64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323528" y="332656"/>
            <a:ext cx="6629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>
                <a:latin typeface="Arial Black" pitchFamily="34" charset="0"/>
                <a:cs typeface="Arial" charset="0"/>
              </a:rPr>
              <a:t>Tujuan</a:t>
            </a:r>
            <a:r>
              <a:rPr lang="en-US" sz="2800" dirty="0">
                <a:latin typeface="Arial Black" pitchFamily="34" charset="0"/>
                <a:cs typeface="Arial" charset="0"/>
              </a:rPr>
              <a:t> </a:t>
            </a:r>
            <a:r>
              <a:rPr lang="en-US" sz="2800" dirty="0" err="1">
                <a:latin typeface="Arial Black" pitchFamily="34" charset="0"/>
                <a:cs typeface="Arial" charset="0"/>
              </a:rPr>
              <a:t>rehabilitasi</a:t>
            </a:r>
            <a:r>
              <a:rPr lang="en-US" sz="2800" dirty="0">
                <a:latin typeface="Arial Black" pitchFamily="34" charset="0"/>
                <a:cs typeface="Arial" charset="0"/>
              </a:rPr>
              <a:t>  </a:t>
            </a:r>
            <a:r>
              <a:rPr lang="en-US" sz="2800" dirty="0" err="1">
                <a:latin typeface="Arial Black" pitchFamily="34" charset="0"/>
                <a:cs typeface="Arial" charset="0"/>
              </a:rPr>
              <a:t>jantung</a:t>
            </a:r>
            <a:endParaRPr lang="en-US" sz="2800" dirty="0">
              <a:latin typeface="Arial Black" pitchFamily="34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611560" y="916856"/>
            <a:ext cx="69342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 err="1">
                <a:latin typeface="Arial Black" pitchFamily="34" charset="0"/>
                <a:cs typeface="Arial" charset="0"/>
              </a:rPr>
              <a:t>Tujuan</a:t>
            </a:r>
            <a:r>
              <a:rPr lang="en-US" sz="2800" dirty="0">
                <a:latin typeface="Arial Black" pitchFamily="34" charset="0"/>
                <a:cs typeface="Arial" charset="0"/>
              </a:rPr>
              <a:t> </a:t>
            </a:r>
            <a:r>
              <a:rPr lang="en-US" sz="2800" dirty="0" err="1">
                <a:latin typeface="Arial Black" pitchFamily="34" charset="0"/>
                <a:cs typeface="Arial" charset="0"/>
              </a:rPr>
              <a:t>Umum</a:t>
            </a:r>
            <a:r>
              <a:rPr lang="en-US" sz="2800" dirty="0">
                <a:latin typeface="Arial Black" pitchFamily="34" charset="0"/>
                <a:cs typeface="Arial" charset="0"/>
              </a:rPr>
              <a:t>:</a:t>
            </a:r>
          </a:p>
          <a:p>
            <a:pPr marL="465138">
              <a:spcBef>
                <a:spcPct val="50000"/>
              </a:spcBef>
              <a:defRPr/>
            </a:pPr>
            <a:r>
              <a:rPr lang="en-US" sz="2800" dirty="0" err="1">
                <a:latin typeface="Arial Black" pitchFamily="34" charset="0"/>
                <a:cs typeface="Arial" charset="0"/>
              </a:rPr>
              <a:t>Memulihkan</a:t>
            </a:r>
            <a:r>
              <a:rPr lang="en-US" sz="2800" dirty="0">
                <a:latin typeface="Arial Black" pitchFamily="34" charset="0"/>
                <a:cs typeface="Arial" charset="0"/>
              </a:rPr>
              <a:t> </a:t>
            </a:r>
            <a:r>
              <a:rPr lang="en-US" sz="2800" dirty="0" err="1">
                <a:latin typeface="Arial Black" pitchFamily="34" charset="0"/>
                <a:cs typeface="Arial" charset="0"/>
              </a:rPr>
              <a:t>penderita</a:t>
            </a:r>
            <a:r>
              <a:rPr lang="en-US" sz="2800" dirty="0">
                <a:latin typeface="Arial Black" pitchFamily="34" charset="0"/>
                <a:cs typeface="Arial" charset="0"/>
              </a:rPr>
              <a:t> </a:t>
            </a:r>
            <a:r>
              <a:rPr lang="en-US" sz="2800" dirty="0" err="1">
                <a:latin typeface="Arial Black" pitchFamily="34" charset="0"/>
                <a:cs typeface="Arial" charset="0"/>
              </a:rPr>
              <a:t>sesegera</a:t>
            </a:r>
            <a:r>
              <a:rPr lang="en-US" sz="2800" dirty="0">
                <a:latin typeface="Arial Black" pitchFamily="34" charset="0"/>
                <a:cs typeface="Arial" charset="0"/>
              </a:rPr>
              <a:t> </a:t>
            </a:r>
            <a:r>
              <a:rPr lang="en-US" sz="2800" dirty="0" err="1">
                <a:latin typeface="Arial Black" pitchFamily="34" charset="0"/>
                <a:cs typeface="Arial" charset="0"/>
              </a:rPr>
              <a:t>mungkin</a:t>
            </a:r>
            <a:r>
              <a:rPr lang="en-US" sz="2800" dirty="0">
                <a:latin typeface="Arial Black" pitchFamily="34" charset="0"/>
                <a:cs typeface="Arial" charset="0"/>
              </a:rPr>
              <a:t> </a:t>
            </a:r>
            <a:r>
              <a:rPr lang="en-US" sz="2800" dirty="0" smtClean="0">
                <a:latin typeface="Arial Black" pitchFamily="34" charset="0"/>
                <a:cs typeface="Arial" charset="0"/>
              </a:rPr>
              <a:t>pd </a:t>
            </a:r>
            <a:r>
              <a:rPr lang="en-US" sz="2800" dirty="0" err="1">
                <a:latin typeface="Arial Black" pitchFamily="34" charset="0"/>
                <a:cs typeface="Arial" charset="0"/>
              </a:rPr>
              <a:t>kehidupan</a:t>
            </a:r>
            <a:r>
              <a:rPr lang="en-US" sz="2800" dirty="0">
                <a:latin typeface="Arial Black" pitchFamily="34" charset="0"/>
                <a:cs typeface="Arial" charset="0"/>
              </a:rPr>
              <a:t> </a:t>
            </a:r>
            <a:r>
              <a:rPr lang="en-US" sz="2800" dirty="0" err="1" smtClean="0">
                <a:latin typeface="Arial Black" pitchFamily="34" charset="0"/>
                <a:cs typeface="Arial" charset="0"/>
              </a:rPr>
              <a:t>yg</a:t>
            </a:r>
            <a:r>
              <a:rPr lang="en-US" sz="28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2800" dirty="0" err="1">
                <a:latin typeface="Arial Black" pitchFamily="34" charset="0"/>
                <a:cs typeface="Arial" charset="0"/>
              </a:rPr>
              <a:t>aktif</a:t>
            </a:r>
            <a:r>
              <a:rPr lang="en-US" sz="2800" dirty="0">
                <a:latin typeface="Arial Black" pitchFamily="34" charset="0"/>
                <a:cs typeface="Arial" charset="0"/>
              </a:rPr>
              <a:t> </a:t>
            </a:r>
            <a:r>
              <a:rPr lang="en-US" sz="2800" dirty="0" err="1">
                <a:latin typeface="Arial Black" pitchFamily="34" charset="0"/>
                <a:cs typeface="Arial" charset="0"/>
              </a:rPr>
              <a:t>dan</a:t>
            </a:r>
            <a:r>
              <a:rPr lang="en-US" sz="2800" dirty="0">
                <a:latin typeface="Arial Black" pitchFamily="34" charset="0"/>
                <a:cs typeface="Arial" charset="0"/>
              </a:rPr>
              <a:t> </a:t>
            </a:r>
            <a:r>
              <a:rPr lang="en-US" sz="2800" dirty="0" err="1" smtClean="0">
                <a:latin typeface="Arial Black" pitchFamily="34" charset="0"/>
                <a:cs typeface="Arial" charset="0"/>
              </a:rPr>
              <a:t>produktif</a:t>
            </a:r>
            <a:endParaRPr lang="en-US" sz="2800" dirty="0">
              <a:latin typeface="Arial Black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23528" y="3140968"/>
            <a:ext cx="8280920" cy="3447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 err="1">
                <a:latin typeface="Arial Black" pitchFamily="34" charset="0"/>
                <a:cs typeface="Arial" charset="0"/>
              </a:rPr>
              <a:t>Tujuan</a:t>
            </a:r>
            <a:r>
              <a:rPr lang="en-US" sz="2800" dirty="0">
                <a:latin typeface="Arial Black" pitchFamily="34" charset="0"/>
                <a:cs typeface="Arial" charset="0"/>
              </a:rPr>
              <a:t> </a:t>
            </a:r>
            <a:r>
              <a:rPr lang="en-US" sz="2800" dirty="0" err="1">
                <a:latin typeface="Arial Black" pitchFamily="34" charset="0"/>
                <a:cs typeface="Arial" charset="0"/>
              </a:rPr>
              <a:t>Khusus</a:t>
            </a:r>
            <a:r>
              <a:rPr lang="en-US" sz="2800" dirty="0">
                <a:latin typeface="Arial Black" pitchFamily="34" charset="0"/>
                <a:cs typeface="Arial" charset="0"/>
              </a:rPr>
              <a:t>:</a:t>
            </a:r>
          </a:p>
          <a:p>
            <a:pPr marL="914400" indent="-449263"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en-US" sz="2000" dirty="0" err="1">
                <a:latin typeface="Arial Black" pitchFamily="34" charset="0"/>
                <a:cs typeface="Arial" charset="0"/>
              </a:rPr>
              <a:t>Memulihkan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penderita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penyakit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kardiovaskuler</a:t>
            </a:r>
            <a:r>
              <a:rPr lang="en-US" sz="2000" dirty="0">
                <a:latin typeface="Arial Black" pitchFamily="34" charset="0"/>
                <a:cs typeface="Arial" charset="0"/>
              </a:rPr>
              <a:t> pd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keadaan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fisiologis</a:t>
            </a:r>
            <a:r>
              <a:rPr lang="en-US" sz="2000" dirty="0">
                <a:latin typeface="Arial Black" pitchFamily="34" charset="0"/>
                <a:cs typeface="Arial" charset="0"/>
              </a:rPr>
              <a:t>,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psikososial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dan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vokasional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secara</a:t>
            </a:r>
            <a:r>
              <a:rPr lang="en-US" sz="2000" dirty="0">
                <a:latin typeface="Arial Black" pitchFamily="34" charset="0"/>
                <a:cs typeface="Arial" charset="0"/>
              </a:rPr>
              <a:t> optimal</a:t>
            </a:r>
          </a:p>
          <a:p>
            <a:pPr marL="914400" indent="-449263"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en-US" sz="2000" dirty="0" err="1">
                <a:latin typeface="Arial Black" pitchFamily="34" charset="0"/>
                <a:cs typeface="Arial" charset="0"/>
              </a:rPr>
              <a:t>Mencegah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progresifitas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proses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aterosklerosis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dan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atau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mengupayakan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regresi</a:t>
            </a:r>
            <a:r>
              <a:rPr lang="en-US" sz="2000" dirty="0">
                <a:latin typeface="Arial Black" pitchFamily="34" charset="0"/>
                <a:cs typeface="Arial" charset="0"/>
              </a:rPr>
              <a:t> pd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penderita</a:t>
            </a:r>
            <a:r>
              <a:rPr lang="en-US" sz="2000" dirty="0">
                <a:latin typeface="Arial Black" pitchFamily="34" charset="0"/>
                <a:cs typeface="Arial" charset="0"/>
              </a:rPr>
              <a:t> PJK 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yg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berisiko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tinggi</a:t>
            </a:r>
            <a:endParaRPr lang="en-US" sz="2000" dirty="0">
              <a:latin typeface="Arial Black" pitchFamily="34" charset="0"/>
              <a:cs typeface="Arial" charset="0"/>
            </a:endParaRPr>
          </a:p>
          <a:p>
            <a:pPr marL="914400" indent="-449263"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en-US" sz="2000" dirty="0" err="1">
                <a:latin typeface="Arial Black" pitchFamily="34" charset="0"/>
                <a:cs typeface="Arial" charset="0"/>
              </a:rPr>
              <a:t>Menghilangkan</a:t>
            </a:r>
            <a:r>
              <a:rPr lang="en-US" sz="2000" dirty="0">
                <a:latin typeface="Arial Black" pitchFamily="34" charset="0"/>
                <a:cs typeface="Arial" charset="0"/>
              </a:rPr>
              <a:t> angina (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menurunkan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infark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berulang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dan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resiko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kematian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mendadak</a:t>
            </a:r>
            <a:r>
              <a:rPr lang="en-US" sz="2000" dirty="0">
                <a:latin typeface="Arial Black" pitchFamily="34" charset="0"/>
                <a:cs typeface="Arial" charset="0"/>
              </a:rPr>
              <a:t>)</a:t>
            </a:r>
            <a:endParaRPr lang="en-US" sz="2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67544" y="404664"/>
            <a:ext cx="8208912" cy="2723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 err="1">
                <a:latin typeface="Arial Black" pitchFamily="34" charset="0"/>
                <a:cs typeface="Arial" charset="0"/>
              </a:rPr>
              <a:t>Indikasi</a:t>
            </a:r>
            <a:r>
              <a:rPr lang="en-US" sz="2400" dirty="0"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latin typeface="Arial Black" pitchFamily="34" charset="0"/>
                <a:cs typeface="Arial" charset="0"/>
              </a:rPr>
              <a:t>Rehabilitasi</a:t>
            </a:r>
            <a:r>
              <a:rPr lang="en-US" sz="2400" dirty="0">
                <a:latin typeface="Arial Black" pitchFamily="34" charset="0"/>
                <a:cs typeface="Arial" charset="0"/>
              </a:rPr>
              <a:t>:</a:t>
            </a:r>
          </a:p>
          <a:p>
            <a:pPr marL="574675" indent="-449263"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en-US" sz="1600" dirty="0" err="1">
                <a:latin typeface="Arial Black" pitchFamily="34" charset="0"/>
                <a:cs typeface="Arial" charset="0"/>
              </a:rPr>
              <a:t>Penderita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akut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miokard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infark</a:t>
            </a:r>
            <a:r>
              <a:rPr lang="en-US" sz="1600" dirty="0">
                <a:latin typeface="Arial Black" pitchFamily="34" charset="0"/>
                <a:cs typeface="Arial" charset="0"/>
              </a:rPr>
              <a:t>,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anginapektoris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Stabil</a:t>
            </a:r>
            <a:r>
              <a:rPr lang="en-US" sz="1600" dirty="0">
                <a:latin typeface="Arial Black" pitchFamily="34" charset="0"/>
                <a:cs typeface="Arial" charset="0"/>
              </a:rPr>
              <a:t>, PJK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tanpa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keluhan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,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penderita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dgn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faktor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risiko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koroner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tinggi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(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hipertensi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,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kolesterolemia</a:t>
            </a:r>
            <a:r>
              <a:rPr lang="en-US" sz="1600" dirty="0">
                <a:latin typeface="Arial Black" pitchFamily="34" charset="0"/>
                <a:cs typeface="Arial" charset="0"/>
              </a:rPr>
              <a:t>, DM,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obesitas</a:t>
            </a:r>
            <a:r>
              <a:rPr lang="en-US" sz="1600" dirty="0">
                <a:latin typeface="Arial Black" pitchFamily="34" charset="0"/>
                <a:cs typeface="Arial" charset="0"/>
              </a:rPr>
              <a:t>,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merokok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, in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aktivitas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)</a:t>
            </a:r>
            <a:endParaRPr lang="en-US" sz="1600" dirty="0">
              <a:latin typeface="Arial Black" pitchFamily="34" charset="0"/>
              <a:cs typeface="Arial" charset="0"/>
            </a:endParaRPr>
          </a:p>
          <a:p>
            <a:pPr marL="574675" indent="-449263"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en-US" sz="1600" dirty="0" err="1">
                <a:latin typeface="Arial Black" pitchFamily="34" charset="0"/>
                <a:cs typeface="Arial" charset="0"/>
              </a:rPr>
              <a:t>Pasca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operasi</a:t>
            </a:r>
            <a:r>
              <a:rPr lang="en-US" sz="1600" dirty="0">
                <a:latin typeface="Arial Black" pitchFamily="34" charset="0"/>
                <a:cs typeface="Arial" charset="0"/>
              </a:rPr>
              <a:t> by pass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koroner</a:t>
            </a:r>
            <a:endParaRPr lang="en-US" sz="1600" dirty="0">
              <a:latin typeface="Arial Black" pitchFamily="34" charset="0"/>
              <a:cs typeface="Arial" charset="0"/>
            </a:endParaRPr>
          </a:p>
          <a:p>
            <a:pPr marL="574675" indent="-449263"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en-US" sz="1600" dirty="0" err="1">
                <a:latin typeface="Arial Black" pitchFamily="34" charset="0"/>
                <a:cs typeface="Arial" charset="0"/>
              </a:rPr>
              <a:t>Pasca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bedah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katup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dan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bedah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korektif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jantung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bawaan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yg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menderita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gagal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jantung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yg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stabil</a:t>
            </a:r>
            <a:endParaRPr lang="en-US" sz="1600" dirty="0">
              <a:latin typeface="Arial Black" pitchFamily="34" charset="0"/>
              <a:cs typeface="Arial" charset="0"/>
            </a:endParaRPr>
          </a:p>
          <a:p>
            <a:pPr marL="574675" indent="-449263"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en-US" sz="1600" dirty="0" err="1" smtClean="0">
                <a:latin typeface="Arial Black" pitchFamily="34" charset="0"/>
                <a:cs typeface="Arial" charset="0"/>
              </a:rPr>
              <a:t>Geriatri</a:t>
            </a:r>
            <a:endParaRPr lang="en-US" sz="1600" dirty="0">
              <a:latin typeface="Arial Black" pitchFamily="34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67544" y="3690479"/>
            <a:ext cx="7696200" cy="3093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 err="1">
                <a:latin typeface="Arial Black" pitchFamily="34" charset="0"/>
                <a:cs typeface="Arial" charset="0"/>
              </a:rPr>
              <a:t>Kriteria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Indikasi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Rehabilitasi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r>
              <a:rPr lang="en-US" sz="2000" dirty="0" err="1">
                <a:latin typeface="Arial Black" pitchFamily="34" charset="0"/>
                <a:cs typeface="Arial" charset="0"/>
              </a:rPr>
              <a:t>Jantung</a:t>
            </a:r>
            <a:r>
              <a:rPr lang="en-US" sz="2000" dirty="0">
                <a:latin typeface="Arial Black" pitchFamily="34" charset="0"/>
                <a:cs typeface="Arial" charset="0"/>
              </a:rPr>
              <a:t>:</a:t>
            </a:r>
          </a:p>
          <a:p>
            <a:pPr marL="914400" indent="-449263"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en-US" sz="1400" dirty="0" err="1" smtClean="0">
                <a:latin typeface="Arial Black" pitchFamily="34" charset="0"/>
                <a:cs typeface="Arial" charset="0"/>
              </a:rPr>
              <a:t>Anginpektoris</a:t>
            </a:r>
            <a:r>
              <a:rPr lang="en-US" sz="14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yg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tdk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stabil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</a:p>
          <a:p>
            <a:pPr marL="914400" indent="-449263"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en-US" sz="1400" dirty="0" err="1">
                <a:latin typeface="Arial Black" pitchFamily="34" charset="0"/>
                <a:cs typeface="Arial" charset="0"/>
              </a:rPr>
              <a:t>Tekanan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darah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sistolik</a:t>
            </a:r>
            <a:r>
              <a:rPr lang="en-US" sz="1400" dirty="0">
                <a:latin typeface="Arial Black" pitchFamily="34" charset="0"/>
                <a:cs typeface="Arial" charset="0"/>
              </a:rPr>
              <a:t> &gt; 200 mmHg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atau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tekanan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darah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diastolik</a:t>
            </a:r>
            <a:r>
              <a:rPr lang="en-US" sz="1400" dirty="0">
                <a:latin typeface="Arial Black" pitchFamily="34" charset="0"/>
                <a:cs typeface="Arial" charset="0"/>
              </a:rPr>
              <a:t> &gt; 100 mmHg</a:t>
            </a:r>
          </a:p>
          <a:p>
            <a:pPr marL="914400" indent="-449263"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en-US" sz="1400" dirty="0" err="1">
                <a:latin typeface="Arial Black" pitchFamily="34" charset="0"/>
                <a:cs typeface="Arial" charset="0"/>
              </a:rPr>
              <a:t>Penurunan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tekanan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darah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 smtClean="0">
                <a:latin typeface="Arial Black" pitchFamily="34" charset="0"/>
                <a:cs typeface="Arial" charset="0"/>
              </a:rPr>
              <a:t>sistolik</a:t>
            </a:r>
            <a:r>
              <a:rPr lang="en-US" sz="1400" dirty="0" smtClean="0">
                <a:latin typeface="Arial Black" pitchFamily="34" charset="0"/>
                <a:cs typeface="Arial" charset="0"/>
              </a:rPr>
              <a:t> (20mmHg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atau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lebih</a:t>
            </a:r>
            <a:r>
              <a:rPr lang="en-US" sz="1400" dirty="0">
                <a:latin typeface="Arial Black" pitchFamily="34" charset="0"/>
                <a:cs typeface="Arial" charset="0"/>
              </a:rPr>
              <a:t> )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dari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tekanan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darah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harian</a:t>
            </a:r>
            <a:r>
              <a:rPr lang="en-US" sz="1400" dirty="0">
                <a:latin typeface="Arial Black" pitchFamily="34" charset="0"/>
                <a:cs typeface="Arial" charset="0"/>
              </a:rPr>
              <a:t> rata2 </a:t>
            </a:r>
            <a:r>
              <a:rPr lang="en-US" sz="1400" dirty="0" err="1" smtClean="0">
                <a:latin typeface="Arial Black" pitchFamily="34" charset="0"/>
                <a:cs typeface="Arial" charset="0"/>
              </a:rPr>
              <a:t>dikaitkan</a:t>
            </a:r>
            <a:r>
              <a:rPr lang="en-US" sz="14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dgn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pengobatan</a:t>
            </a:r>
            <a:endParaRPr lang="en-US" sz="1400" dirty="0">
              <a:latin typeface="Arial Black" pitchFamily="34" charset="0"/>
              <a:cs typeface="Arial" charset="0"/>
            </a:endParaRPr>
          </a:p>
          <a:p>
            <a:pPr marL="914400" indent="-449263"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en-US" sz="1400" dirty="0" err="1">
                <a:latin typeface="Arial Black" pitchFamily="34" charset="0"/>
                <a:cs typeface="Arial" charset="0"/>
              </a:rPr>
              <a:t>Penyakit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iskemik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akut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atau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demam</a:t>
            </a:r>
            <a:endParaRPr lang="en-US" sz="1400" dirty="0">
              <a:latin typeface="Arial Black" pitchFamily="34" charset="0"/>
              <a:cs typeface="Arial" charset="0"/>
            </a:endParaRPr>
          </a:p>
          <a:p>
            <a:pPr marL="914400" indent="-449263"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en-US" sz="1400" dirty="0" err="1">
                <a:latin typeface="Arial Black" pitchFamily="34" charset="0"/>
                <a:cs typeface="Arial" charset="0"/>
              </a:rPr>
              <a:t>Aritmia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atreal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atau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ventrikular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yg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tdk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terkontrol</a:t>
            </a:r>
            <a:endParaRPr lang="en-US" sz="1400" dirty="0">
              <a:latin typeface="Arial Black" pitchFamily="34" charset="0"/>
              <a:cs typeface="Arial" charset="0"/>
            </a:endParaRPr>
          </a:p>
          <a:p>
            <a:pPr marL="914400" indent="-449263"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en-US" sz="1400" dirty="0" err="1">
                <a:latin typeface="Arial Black" pitchFamily="34" charset="0"/>
                <a:cs typeface="Arial" charset="0"/>
              </a:rPr>
              <a:t>Tachikardia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yg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tdk</a:t>
            </a:r>
            <a:r>
              <a:rPr lang="en-US" sz="1400" dirty="0">
                <a:latin typeface="Arial Black" pitchFamily="34" charset="0"/>
                <a:cs typeface="Arial" charset="0"/>
              </a:rPr>
              <a:t> 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terkontrol</a:t>
            </a:r>
            <a:r>
              <a:rPr lang="en-US" sz="1400" dirty="0">
                <a:latin typeface="Arial Black" pitchFamily="34" charset="0"/>
                <a:cs typeface="Arial" charset="0"/>
              </a:rPr>
              <a:t> (&gt;100 kali/</a:t>
            </a:r>
            <a:r>
              <a:rPr lang="en-US" sz="1400" dirty="0" err="1">
                <a:latin typeface="Arial Black" pitchFamily="34" charset="0"/>
                <a:cs typeface="Arial" charset="0"/>
              </a:rPr>
              <a:t>menit</a:t>
            </a:r>
            <a:r>
              <a:rPr lang="en-US" sz="1400" dirty="0">
                <a:latin typeface="Arial Black" pitchFamily="34" charset="0"/>
                <a:cs typeface="Arial" charset="0"/>
              </a:rPr>
              <a:t>)</a:t>
            </a:r>
          </a:p>
          <a:p>
            <a:pPr marL="914400" indent="-449263">
              <a:spcBef>
                <a:spcPct val="50000"/>
              </a:spcBef>
              <a:buFont typeface="Wingdings" pitchFamily="2" charset="2"/>
              <a:buChar char="v"/>
              <a:defRPr/>
            </a:pPr>
            <a:endParaRPr lang="en-US" sz="14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677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67544" y="404664"/>
            <a:ext cx="7696200" cy="256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en-US" sz="2400" dirty="0" err="1">
                <a:latin typeface="Arial Black" pitchFamily="34" charset="0"/>
                <a:cs typeface="Arial" charset="0"/>
              </a:rPr>
              <a:t>Sasaran</a:t>
            </a:r>
            <a:r>
              <a:rPr lang="en-US" sz="2400" dirty="0">
                <a:latin typeface="Arial Black" pitchFamily="34" charset="0"/>
                <a:cs typeface="Arial" charset="0"/>
              </a:rPr>
              <a:t> </a:t>
            </a:r>
            <a:r>
              <a:rPr lang="en-US" sz="2400" dirty="0" smtClean="0">
                <a:latin typeface="Arial Black" pitchFamily="34" charset="0"/>
                <a:cs typeface="Arial" charset="0"/>
              </a:rPr>
              <a:t>Program </a:t>
            </a:r>
            <a:r>
              <a:rPr lang="en-US" sz="2400" dirty="0" err="1" smtClean="0">
                <a:latin typeface="Arial Black" pitchFamily="34" charset="0"/>
                <a:cs typeface="Arial" charset="0"/>
              </a:rPr>
              <a:t>Rehabilitasi</a:t>
            </a:r>
            <a:r>
              <a:rPr lang="en-US" sz="24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2400" dirty="0" err="1">
                <a:latin typeface="Arial Black" pitchFamily="34" charset="0"/>
                <a:cs typeface="Arial" charset="0"/>
              </a:rPr>
              <a:t>Pase</a:t>
            </a:r>
            <a:r>
              <a:rPr lang="en-US" sz="2400" dirty="0">
                <a:latin typeface="Arial Black" pitchFamily="34" charset="0"/>
                <a:cs typeface="Arial" charset="0"/>
              </a:rPr>
              <a:t> 1:</a:t>
            </a:r>
          </a:p>
          <a:p>
            <a:pPr marL="914400" indent="-449263">
              <a:spcBef>
                <a:spcPts val="600"/>
              </a:spcBef>
              <a:buFont typeface="Wingdings" pitchFamily="2" charset="2"/>
              <a:buChar char="v"/>
              <a:defRPr/>
            </a:pPr>
            <a:r>
              <a:rPr lang="en-US" sz="1600" dirty="0" err="1">
                <a:latin typeface="Arial Black" pitchFamily="34" charset="0"/>
                <a:cs typeface="Arial" charset="0"/>
              </a:rPr>
              <a:t>Untuk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mengatasi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akibat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negatif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tirah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baring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oleh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karena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sakit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atau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karena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tindakan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pembedahan</a:t>
            </a:r>
            <a:endParaRPr lang="en-US" sz="1600" dirty="0">
              <a:latin typeface="Arial Black" pitchFamily="34" charset="0"/>
              <a:cs typeface="Arial" charset="0"/>
            </a:endParaRPr>
          </a:p>
          <a:p>
            <a:pPr marL="914400" indent="-449263">
              <a:spcBef>
                <a:spcPts val="600"/>
              </a:spcBef>
              <a:buFont typeface="Wingdings" pitchFamily="2" charset="2"/>
              <a:buChar char="v"/>
              <a:defRPr/>
            </a:pPr>
            <a:r>
              <a:rPr lang="en-US" sz="1600" dirty="0" err="1">
                <a:latin typeface="Arial Black" pitchFamily="34" charset="0"/>
                <a:cs typeface="Arial" charset="0"/>
              </a:rPr>
              <a:t>Lamanya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>
                <a:latin typeface="Arial Black" pitchFamily="34" charset="0"/>
                <a:cs typeface="Arial" charset="0"/>
              </a:rPr>
              <a:t>bervariasi</a:t>
            </a:r>
            <a:r>
              <a:rPr lang="en-US" sz="1600" dirty="0">
                <a:latin typeface="Arial Black" pitchFamily="34" charset="0"/>
                <a:cs typeface="Arial" charset="0"/>
              </a:rPr>
              <a:t> 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7-14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hari</a:t>
            </a:r>
            <a:endParaRPr lang="en-US" sz="1600" dirty="0" smtClean="0">
              <a:latin typeface="Arial Black" pitchFamily="34" charset="0"/>
              <a:cs typeface="Arial" charset="0"/>
            </a:endParaRPr>
          </a:p>
          <a:p>
            <a:pPr marL="914400" indent="-449263">
              <a:spcBef>
                <a:spcPts val="600"/>
              </a:spcBef>
              <a:buFont typeface="Wingdings" pitchFamily="2" charset="2"/>
              <a:buChar char="v"/>
              <a:defRPr/>
            </a:pPr>
            <a:r>
              <a:rPr lang="en-US" sz="1600" dirty="0" err="1" smtClean="0">
                <a:latin typeface="Arial Black" pitchFamily="34" charset="0"/>
                <a:cs typeface="Arial" charset="0"/>
              </a:rPr>
              <a:t>Mampu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melakukan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aktivitas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mandiri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harian</a:t>
            </a:r>
            <a:endParaRPr lang="en-US" sz="1600" dirty="0" smtClean="0">
              <a:latin typeface="Arial Black" pitchFamily="34" charset="0"/>
              <a:cs typeface="Arial" charset="0"/>
            </a:endParaRPr>
          </a:p>
          <a:p>
            <a:pPr marL="914400" indent="-449263">
              <a:spcBef>
                <a:spcPts val="600"/>
              </a:spcBef>
              <a:buFont typeface="Wingdings" pitchFamily="2" charset="2"/>
              <a:buChar char="v"/>
              <a:defRPr/>
            </a:pPr>
            <a:r>
              <a:rPr lang="en-US" sz="1600" dirty="0" err="1" smtClean="0">
                <a:latin typeface="Arial Black" pitchFamily="34" charset="0"/>
                <a:cs typeface="Arial" charset="0"/>
              </a:rPr>
              <a:t>Dipulangkan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setelah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melakukan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uji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latih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</a:rPr>
              <a:t>jantung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r>
              <a:rPr lang="en-US" sz="1600" dirty="0" smtClean="0">
                <a:latin typeface="Arial Black" pitchFamily="34" charset="0"/>
                <a:cs typeface="Arial" charset="0"/>
                <a:sym typeface="Wingdings"/>
              </a:rPr>
              <a:t> </a:t>
            </a:r>
            <a:r>
              <a:rPr lang="en-US" sz="1600" dirty="0" err="1" smtClean="0">
                <a:latin typeface="Arial Black" pitchFamily="34" charset="0"/>
                <a:cs typeface="Arial" charset="0"/>
                <a:sym typeface="Wingdings"/>
              </a:rPr>
              <a:t>hasilnya</a:t>
            </a:r>
            <a:r>
              <a:rPr lang="en-US" sz="1600" dirty="0" smtClean="0">
                <a:latin typeface="Arial Black" pitchFamily="34" charset="0"/>
                <a:cs typeface="Arial" charset="0"/>
                <a:sym typeface="Wingdings"/>
              </a:rPr>
              <a:t> 3 METs </a:t>
            </a:r>
            <a:r>
              <a:rPr lang="en-US" sz="1600" dirty="0" err="1" smtClean="0">
                <a:latin typeface="Arial Black" pitchFamily="34" charset="0"/>
                <a:cs typeface="Arial" charset="0"/>
                <a:sym typeface="Wingdings"/>
              </a:rPr>
              <a:t>sasaran</a:t>
            </a:r>
            <a:r>
              <a:rPr lang="en-US" sz="1600" dirty="0" smtClean="0">
                <a:latin typeface="Arial Black" pitchFamily="34" charset="0"/>
                <a:cs typeface="Arial" charset="0"/>
                <a:sym typeface="Wingdings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  <a:sym typeface="Wingdings"/>
              </a:rPr>
              <a:t>dpt</a:t>
            </a:r>
            <a:r>
              <a:rPr lang="en-US" sz="1600" dirty="0" smtClean="0">
                <a:latin typeface="Arial Black" pitchFamily="34" charset="0"/>
                <a:cs typeface="Arial" charset="0"/>
                <a:sym typeface="Wingdings"/>
              </a:rPr>
              <a:t> </a:t>
            </a:r>
            <a:r>
              <a:rPr lang="en-US" sz="1600" dirty="0" err="1" smtClean="0">
                <a:latin typeface="Arial Black" pitchFamily="34" charset="0"/>
                <a:cs typeface="Arial" charset="0"/>
                <a:sym typeface="Wingdings"/>
              </a:rPr>
              <a:t>jalan</a:t>
            </a:r>
            <a:r>
              <a:rPr lang="en-US" sz="1600" dirty="0" smtClean="0">
                <a:latin typeface="Arial Black" pitchFamily="34" charset="0"/>
                <a:cs typeface="Arial" charset="0"/>
                <a:sym typeface="Wingdings"/>
              </a:rPr>
              <a:t> 1,5 km</a:t>
            </a:r>
            <a:r>
              <a:rPr lang="en-US" sz="1600" dirty="0" smtClean="0">
                <a:latin typeface="Arial Black" pitchFamily="34" charset="0"/>
                <a:cs typeface="Arial" charset="0"/>
              </a:rPr>
              <a:t> </a:t>
            </a:r>
            <a:endParaRPr lang="en-US" sz="1600" dirty="0">
              <a:latin typeface="Arial Black" pitchFamily="34" charset="0"/>
              <a:cs typeface="Arial" charset="0"/>
            </a:endParaRPr>
          </a:p>
          <a:p>
            <a:pPr marL="914400" indent="-449263">
              <a:spcBef>
                <a:spcPts val="600"/>
              </a:spcBef>
              <a:buFont typeface="Wingdings" pitchFamily="2" charset="2"/>
              <a:buChar char="v"/>
              <a:defRPr/>
            </a:pPr>
            <a:endParaRPr lang="en-US" sz="1600" dirty="0">
              <a:latin typeface="Arial Black" pitchFamily="34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11560" y="3284984"/>
            <a:ext cx="813690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 err="1" smtClean="0">
                <a:latin typeface="Arial Black" pitchFamily="34" charset="0"/>
              </a:rPr>
              <a:t>Sasaran</a:t>
            </a:r>
            <a:r>
              <a:rPr lang="en-US" sz="2400" dirty="0" smtClean="0">
                <a:latin typeface="Arial Black" pitchFamily="34" charset="0"/>
              </a:rPr>
              <a:t> Program </a:t>
            </a:r>
            <a:r>
              <a:rPr lang="en-US" sz="2400" dirty="0" err="1" smtClean="0">
                <a:latin typeface="Arial Black" pitchFamily="34" charset="0"/>
              </a:rPr>
              <a:t>Rehabiliatasi</a:t>
            </a:r>
            <a:r>
              <a:rPr lang="en-US" sz="2400" dirty="0" smtClean="0">
                <a:latin typeface="Arial Black" pitchFamily="34" charset="0"/>
              </a:rPr>
              <a:t> </a:t>
            </a:r>
            <a:r>
              <a:rPr lang="en-US" sz="2400" dirty="0" err="1" smtClean="0">
                <a:latin typeface="Arial Black" pitchFamily="34" charset="0"/>
              </a:rPr>
              <a:t>Pase</a:t>
            </a:r>
            <a:r>
              <a:rPr lang="en-US" sz="2400" dirty="0" smtClean="0">
                <a:latin typeface="Arial Black" pitchFamily="34" charset="0"/>
              </a:rPr>
              <a:t> 2 (</a:t>
            </a:r>
            <a:r>
              <a:rPr lang="en-US" sz="2400" dirty="0" err="1" smtClean="0">
                <a:latin typeface="Arial Black" pitchFamily="34" charset="0"/>
              </a:rPr>
              <a:t>intervensi</a:t>
            </a:r>
            <a:r>
              <a:rPr lang="en-US" sz="2400" dirty="0" smtClean="0">
                <a:latin typeface="Arial Black" pitchFamily="34" charset="0"/>
              </a:rPr>
              <a:t>) (1-2 </a:t>
            </a:r>
            <a:r>
              <a:rPr lang="en-US" sz="2400" dirty="0" err="1" smtClean="0">
                <a:latin typeface="Arial Black" pitchFamily="34" charset="0"/>
              </a:rPr>
              <a:t>bulan</a:t>
            </a:r>
            <a:r>
              <a:rPr lang="en-US" sz="2400" dirty="0" smtClean="0">
                <a:latin typeface="Arial Black" pitchFamily="34" charset="0"/>
              </a:rPr>
              <a:t>)</a:t>
            </a:r>
          </a:p>
          <a:p>
            <a:pPr marL="449263" indent="-449263"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en-US" sz="2000" dirty="0" err="1" smtClean="0">
                <a:latin typeface="Arial Black" pitchFamily="34" charset="0"/>
              </a:rPr>
              <a:t>Untuk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mencegah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progresivitas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penyakit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jantung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dgn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memberikan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edukasi</a:t>
            </a:r>
            <a:r>
              <a:rPr lang="en-US" sz="2000" dirty="0" smtClean="0">
                <a:latin typeface="Arial Black" pitchFamily="34" charset="0"/>
              </a:rPr>
              <a:t>/ </a:t>
            </a:r>
            <a:r>
              <a:rPr lang="en-US" sz="2000" dirty="0" err="1" smtClean="0">
                <a:latin typeface="Arial Black" pitchFamily="34" charset="0"/>
              </a:rPr>
              <a:t>reedukasi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faktor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risiko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koroner</a:t>
            </a:r>
            <a:r>
              <a:rPr lang="en-US" sz="2000" dirty="0" smtClean="0">
                <a:latin typeface="Arial Black" pitchFamily="34" charset="0"/>
              </a:rPr>
              <a:t>, </a:t>
            </a:r>
            <a:r>
              <a:rPr lang="en-US" sz="2000" dirty="0" err="1" smtClean="0">
                <a:latin typeface="Arial Black" pitchFamily="34" charset="0"/>
              </a:rPr>
              <a:t>evaluasi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psikososial</a:t>
            </a:r>
            <a:r>
              <a:rPr lang="en-US" sz="2000" dirty="0" smtClean="0">
                <a:latin typeface="Arial Black" pitchFamily="34" charset="0"/>
              </a:rPr>
              <a:t>, </a:t>
            </a:r>
            <a:r>
              <a:rPr lang="en-US" sz="2000" dirty="0" err="1" smtClean="0">
                <a:latin typeface="Arial Black" pitchFamily="34" charset="0"/>
              </a:rPr>
              <a:t>vokasional</a:t>
            </a:r>
            <a:r>
              <a:rPr lang="en-US" sz="2000" dirty="0" smtClean="0">
                <a:latin typeface="Arial Black" pitchFamily="34" charset="0"/>
              </a:rPr>
              <a:t>, </a:t>
            </a:r>
            <a:r>
              <a:rPr lang="en-US" sz="2000" dirty="0" err="1" smtClean="0">
                <a:latin typeface="Arial Black" pitchFamily="34" charset="0"/>
              </a:rPr>
              <a:t>maupun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seksual</a:t>
            </a:r>
            <a:endParaRPr lang="en-US" sz="2000" dirty="0" smtClean="0">
              <a:latin typeface="Arial Black" pitchFamily="34" charset="0"/>
            </a:endParaRPr>
          </a:p>
          <a:p>
            <a:pPr marL="449263" indent="-449263">
              <a:spcBef>
                <a:spcPct val="50000"/>
              </a:spcBef>
              <a:buFont typeface="Wingdings" pitchFamily="2" charset="2"/>
              <a:buChar char="v"/>
              <a:defRPr/>
            </a:pPr>
            <a:r>
              <a:rPr lang="en-US" sz="2000" dirty="0" err="1" smtClean="0">
                <a:latin typeface="Arial Black" pitchFamily="34" charset="0"/>
              </a:rPr>
              <a:t>Setelah</a:t>
            </a:r>
            <a:r>
              <a:rPr lang="en-US" sz="2000" dirty="0" smtClean="0">
                <a:latin typeface="Arial Black" pitchFamily="34" charset="0"/>
              </a:rPr>
              <a:t> 2 </a:t>
            </a:r>
            <a:r>
              <a:rPr lang="en-US" sz="2000" dirty="0" err="1" smtClean="0">
                <a:latin typeface="Arial Black" pitchFamily="34" charset="0"/>
              </a:rPr>
              <a:t>bln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diharapkan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penderita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mampu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berjalan</a:t>
            </a:r>
            <a:r>
              <a:rPr lang="en-US" sz="2000" dirty="0" smtClean="0">
                <a:latin typeface="Arial Black" pitchFamily="34" charset="0"/>
              </a:rPr>
              <a:t> 3 km </a:t>
            </a:r>
            <a:r>
              <a:rPr lang="en-US" sz="2000" dirty="0" err="1" smtClean="0">
                <a:latin typeface="Arial Black" pitchFamily="34" charset="0"/>
              </a:rPr>
              <a:t>dlm</a:t>
            </a:r>
            <a:r>
              <a:rPr lang="en-US" sz="2000" dirty="0" smtClean="0">
                <a:latin typeface="Arial Black" pitchFamily="34" charset="0"/>
              </a:rPr>
              <a:t> 30 </a:t>
            </a:r>
            <a:r>
              <a:rPr lang="en-US" sz="2000" dirty="0" err="1" smtClean="0">
                <a:latin typeface="Arial Black" pitchFamily="34" charset="0"/>
              </a:rPr>
              <a:t>mnt</a:t>
            </a:r>
            <a:r>
              <a:rPr lang="en-US" sz="2000" dirty="0" smtClean="0">
                <a:latin typeface="Arial Black" pitchFamily="34" charset="0"/>
              </a:rPr>
              <a:t> (6 Mets) </a:t>
            </a:r>
            <a:r>
              <a:rPr lang="en-US" sz="2000" dirty="0" err="1" smtClean="0">
                <a:latin typeface="Arial Black" pitchFamily="34" charset="0"/>
              </a:rPr>
              <a:t>dan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bekerja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kembali</a:t>
            </a:r>
            <a:r>
              <a:rPr lang="en-US" sz="2000" dirty="0" smtClean="0">
                <a:latin typeface="Arial Black" pitchFamily="34" charset="0"/>
              </a:rPr>
              <a:t> </a:t>
            </a:r>
            <a:endParaRPr lang="en-US" sz="2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885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3275856" y="2996952"/>
            <a:ext cx="2651760" cy="1304812"/>
          </a:xfrm>
          <a:prstGeom prst="roundRect">
            <a:avLst/>
          </a:prstGeom>
          <a:solidFill>
            <a:srgbClr val="FFCCFF"/>
          </a:solidFill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>
              <a:lnSpc>
                <a:spcPct val="110000"/>
              </a:lnSpc>
              <a:buSzPct val="95000"/>
              <a:buFont typeface="Wingdings 2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HIPERTENSI</a:t>
            </a:r>
            <a:endParaRPr lang="en-US" sz="1050" i="1" dirty="0" smtClean="0">
              <a:solidFill>
                <a:schemeClr val="tx1"/>
              </a:solidFill>
              <a:latin typeface="Antique Olive Compact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51520" y="3037290"/>
            <a:ext cx="2304256" cy="1224137"/>
          </a:xfrm>
          <a:prstGeom prst="roundRect">
            <a:avLst/>
          </a:prstGeom>
          <a:solidFill>
            <a:srgbClr val="FFCCFF"/>
          </a:solidFill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>
              <a:lnSpc>
                <a:spcPct val="110000"/>
              </a:lnSpc>
              <a:buSzPct val="95000"/>
              <a:buFont typeface="Wingdings 2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OBESITAS</a:t>
            </a:r>
            <a:endParaRPr lang="en-US" i="1" dirty="0" smtClean="0">
              <a:solidFill>
                <a:schemeClr val="tx1"/>
              </a:solidFill>
              <a:latin typeface="Antique Olive Compact" pitchFamily="34" charset="0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1463120" y="1890804"/>
            <a:ext cx="6277232" cy="1019831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403479" y="5373216"/>
            <a:ext cx="6277232" cy="100811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>
              <a:lnSpc>
                <a:spcPct val="110000"/>
              </a:lnSpc>
              <a:buSzPct val="95000"/>
              <a:buFont typeface="Wingdings 2"/>
              <a:buNone/>
              <a:defRPr/>
            </a:pPr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OLAHRAGA</a:t>
            </a:r>
          </a:p>
          <a:p>
            <a:pPr algn="ctr">
              <a:lnSpc>
                <a:spcPct val="110000"/>
              </a:lnSpc>
              <a:buSzPct val="95000"/>
              <a:defRPr/>
            </a:pPr>
            <a:r>
              <a:rPr lang="en-US" sz="1400" i="1" dirty="0">
                <a:solidFill>
                  <a:srgbClr val="FF0000"/>
                </a:solidFill>
                <a:latin typeface="Antique Olive Compact" pitchFamily="34" charset="0"/>
              </a:rPr>
              <a:t>(MEKANISME BIOMOLEKULER</a:t>
            </a:r>
            <a:r>
              <a:rPr lang="en-US" sz="1400" i="1" dirty="0" smtClean="0">
                <a:solidFill>
                  <a:srgbClr val="FF0000"/>
                </a:solidFill>
                <a:latin typeface="Antique Olive Compact" pitchFamily="34" charset="0"/>
              </a:rPr>
              <a:t>)</a:t>
            </a:r>
            <a:endParaRPr lang="en-US" sz="800" i="1" dirty="0">
              <a:solidFill>
                <a:srgbClr val="FF0000"/>
              </a:solidFill>
              <a:latin typeface="Antique Olive Compact" pitchFamily="34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6647696" y="3020369"/>
            <a:ext cx="2244446" cy="1304812"/>
          </a:xfrm>
          <a:prstGeom prst="roundRect">
            <a:avLst/>
          </a:prstGeom>
          <a:solidFill>
            <a:srgbClr val="FFCCFF"/>
          </a:solidFill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>
              <a:lnSpc>
                <a:spcPct val="110000"/>
              </a:lnSpc>
              <a:buSzPct val="95000"/>
              <a:buFont typeface="Wingdings 2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PJK</a:t>
            </a:r>
            <a:endParaRPr lang="en-US" sz="1050" i="1" dirty="0" smtClean="0">
              <a:solidFill>
                <a:schemeClr val="tx1"/>
              </a:solidFill>
              <a:latin typeface="Antique Olive Compact" pitchFamily="34" charset="0"/>
            </a:endParaRPr>
          </a:p>
        </p:txBody>
      </p:sp>
      <p:sp>
        <p:nvSpPr>
          <p:cNvPr id="11" name="Down Arrow 10"/>
          <p:cNvSpPr/>
          <p:nvPr/>
        </p:nvSpPr>
        <p:spPr>
          <a:xfrm flipV="1">
            <a:off x="1403479" y="4293096"/>
            <a:ext cx="6277232" cy="1019831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 rot="16200000">
            <a:off x="2574532" y="3298318"/>
            <a:ext cx="818295" cy="587782"/>
          </a:xfrm>
          <a:prstGeom prst="downArrow">
            <a:avLst/>
          </a:prstGeom>
          <a:solidFill>
            <a:srgbClr val="FFCCFF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 rot="16200000">
            <a:off x="5957193" y="3340819"/>
            <a:ext cx="818295" cy="587782"/>
          </a:xfrm>
          <a:prstGeom prst="downArrow">
            <a:avLst/>
          </a:prstGeom>
          <a:solidFill>
            <a:srgbClr val="FFCCFF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247265" y="692696"/>
            <a:ext cx="6433446" cy="1224136"/>
          </a:xfrm>
          <a:prstGeom prst="ellipse">
            <a:avLst/>
          </a:prstGeom>
          <a:effectLst>
            <a:outerShdw blurRad="50800" dist="1016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>
              <a:lnSpc>
                <a:spcPct val="110000"/>
              </a:lnSpc>
              <a:buSzPct val="95000"/>
              <a:buFont typeface="Wingdings 2"/>
              <a:buNone/>
              <a:defRPr/>
            </a:pPr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PATOFISIOLOGI</a:t>
            </a:r>
          </a:p>
          <a:p>
            <a:pPr algn="ctr">
              <a:lnSpc>
                <a:spcPct val="110000"/>
              </a:lnSpc>
              <a:buSzPct val="95000"/>
              <a:buFont typeface="Wingdings 2"/>
              <a:buNone/>
              <a:defRPr/>
            </a:pPr>
            <a:r>
              <a:rPr lang="en-US" sz="1600" i="1" dirty="0" smtClean="0">
                <a:solidFill>
                  <a:srgbClr val="FF0000"/>
                </a:solidFill>
                <a:latin typeface="Antique Olive Compact" pitchFamily="34" charset="0"/>
              </a:rPr>
              <a:t>(MEKANISME BIOMOLEKULER)</a:t>
            </a:r>
            <a:endParaRPr lang="en-US" sz="1000" i="1" dirty="0">
              <a:solidFill>
                <a:srgbClr val="FF0000"/>
              </a:solidFill>
              <a:latin typeface="Antique Olive Compac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3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67544" y="404664"/>
            <a:ext cx="828092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dirty="0" err="1" smtClean="0">
                <a:latin typeface="Arial Black" pitchFamily="34" charset="0"/>
              </a:rPr>
              <a:t>Sasaran</a:t>
            </a:r>
            <a:r>
              <a:rPr lang="en-US" sz="2800" dirty="0" smtClean="0">
                <a:latin typeface="Arial Black" pitchFamily="34" charset="0"/>
              </a:rPr>
              <a:t> Program </a:t>
            </a:r>
            <a:r>
              <a:rPr lang="en-US" sz="2800" dirty="0" err="1" smtClean="0">
                <a:latin typeface="Arial Black" pitchFamily="34" charset="0"/>
              </a:rPr>
              <a:t>Rehabiliatasi</a:t>
            </a:r>
            <a:r>
              <a:rPr lang="en-US" sz="2800" dirty="0" smtClean="0">
                <a:latin typeface="Arial Black" pitchFamily="34" charset="0"/>
              </a:rPr>
              <a:t> </a:t>
            </a:r>
            <a:r>
              <a:rPr lang="en-US" sz="2800" dirty="0" err="1" smtClean="0">
                <a:latin typeface="Arial Black" pitchFamily="34" charset="0"/>
              </a:rPr>
              <a:t>Pase</a:t>
            </a:r>
            <a:r>
              <a:rPr lang="en-US" sz="2800" dirty="0" smtClean="0">
                <a:latin typeface="Arial Black" pitchFamily="34" charset="0"/>
              </a:rPr>
              <a:t> 3 (</a:t>
            </a:r>
            <a:r>
              <a:rPr lang="en-US" sz="2800" dirty="0" err="1" smtClean="0">
                <a:latin typeface="Arial Black" pitchFamily="34" charset="0"/>
              </a:rPr>
              <a:t>pemeliharaan</a:t>
            </a:r>
            <a:r>
              <a:rPr lang="en-US" sz="2800" dirty="0" smtClean="0">
                <a:latin typeface="Arial Black" pitchFamily="34" charset="0"/>
              </a:rPr>
              <a:t>) (3-6 </a:t>
            </a:r>
            <a:r>
              <a:rPr lang="en-US" sz="2800" dirty="0" err="1" smtClean="0">
                <a:latin typeface="Arial Black" pitchFamily="34" charset="0"/>
              </a:rPr>
              <a:t>bulan</a:t>
            </a:r>
            <a:r>
              <a:rPr lang="en-US" sz="2800" dirty="0" smtClean="0">
                <a:latin typeface="Arial Black" pitchFamily="34" charset="0"/>
              </a:rPr>
              <a:t>)</a:t>
            </a:r>
          </a:p>
          <a:p>
            <a:pPr marL="449263" indent="-449263">
              <a:buFont typeface="Wingdings" pitchFamily="2" charset="2"/>
              <a:buChar char="v"/>
              <a:defRPr/>
            </a:pPr>
            <a:r>
              <a:rPr lang="en-US" sz="2000" dirty="0" err="1" smtClean="0">
                <a:latin typeface="Arial Black" pitchFamily="34" charset="0"/>
              </a:rPr>
              <a:t>Memberikan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latihan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terpadu</a:t>
            </a:r>
            <a:r>
              <a:rPr lang="en-US" sz="2000" dirty="0" smtClean="0">
                <a:latin typeface="Arial Black" pitchFamily="34" charset="0"/>
              </a:rPr>
              <a:t> (</a:t>
            </a:r>
            <a:r>
              <a:rPr lang="en-US" sz="2000" dirty="0" err="1" smtClean="0">
                <a:latin typeface="Arial Black" pitchFamily="34" charset="0"/>
              </a:rPr>
              <a:t>fisik</a:t>
            </a:r>
            <a:r>
              <a:rPr lang="en-US" sz="2000" dirty="0" smtClean="0">
                <a:latin typeface="Arial Black" pitchFamily="34" charset="0"/>
              </a:rPr>
              <a:t>, mental </a:t>
            </a:r>
            <a:r>
              <a:rPr lang="en-US" sz="2000" dirty="0" err="1" smtClean="0">
                <a:latin typeface="Arial Black" pitchFamily="34" charset="0"/>
              </a:rPr>
              <a:t>dan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pengaturan</a:t>
            </a:r>
            <a:r>
              <a:rPr lang="en-US" sz="2000" dirty="0" smtClean="0">
                <a:latin typeface="Arial Black" pitchFamily="34" charset="0"/>
              </a:rPr>
              <a:t> diet)</a:t>
            </a:r>
          </a:p>
          <a:p>
            <a:pPr marL="449263" indent="-449263">
              <a:buFont typeface="Wingdings" pitchFamily="2" charset="2"/>
              <a:buChar char="v"/>
              <a:defRPr/>
            </a:pPr>
            <a:r>
              <a:rPr lang="en-US" sz="2000" dirty="0" err="1" smtClean="0">
                <a:latin typeface="Arial Black" pitchFamily="34" charset="0"/>
              </a:rPr>
              <a:t>Dalam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waktu</a:t>
            </a:r>
            <a:r>
              <a:rPr lang="en-US" sz="2000" dirty="0" smtClean="0">
                <a:latin typeface="Arial Black" pitchFamily="34" charset="0"/>
              </a:rPr>
              <a:t> 6 </a:t>
            </a:r>
            <a:r>
              <a:rPr lang="en-US" sz="2000" dirty="0" err="1" smtClean="0">
                <a:latin typeface="Arial Black" pitchFamily="34" charset="0"/>
              </a:rPr>
              <a:t>bln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penderita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mengalami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kondisi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fisik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yg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sudah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baik</a:t>
            </a:r>
            <a:endParaRPr lang="en-US" sz="2000" dirty="0" smtClean="0">
              <a:latin typeface="Arial Black" pitchFamily="34" charset="0"/>
            </a:endParaRPr>
          </a:p>
          <a:p>
            <a:pPr marL="449263" indent="-449263">
              <a:buFont typeface="Wingdings" pitchFamily="2" charset="2"/>
              <a:buChar char="v"/>
              <a:defRPr/>
            </a:pPr>
            <a:endParaRPr lang="en-US" sz="2000" dirty="0">
              <a:latin typeface="Arial Black" pitchFamily="34" charset="0"/>
            </a:endParaRPr>
          </a:p>
          <a:p>
            <a:pPr marL="449263" indent="-449263">
              <a:defRPr/>
            </a:pPr>
            <a:r>
              <a:rPr lang="en-US" sz="2000" dirty="0" err="1" smtClean="0">
                <a:latin typeface="Arial Black" pitchFamily="34" charset="0"/>
              </a:rPr>
              <a:t>Catatan</a:t>
            </a:r>
            <a:r>
              <a:rPr lang="en-US" sz="2000" dirty="0" smtClean="0">
                <a:latin typeface="Arial Black" pitchFamily="34" charset="0"/>
              </a:rPr>
              <a:t>:</a:t>
            </a:r>
          </a:p>
          <a:p>
            <a:pPr marL="449263" indent="7938">
              <a:defRPr/>
            </a:pPr>
            <a:r>
              <a:rPr lang="en-US" sz="2000" dirty="0" err="1" smtClean="0">
                <a:latin typeface="Arial Black" pitchFamily="34" charset="0"/>
              </a:rPr>
              <a:t>Dpt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bekerjasama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dgn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klub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jantung</a:t>
            </a:r>
            <a:r>
              <a:rPr lang="en-US" sz="2000" dirty="0" smtClean="0">
                <a:latin typeface="Arial Black" pitchFamily="34" charset="0"/>
              </a:rPr>
              <a:t> </a:t>
            </a:r>
            <a:r>
              <a:rPr lang="en-US" sz="2000" dirty="0" err="1" smtClean="0">
                <a:latin typeface="Arial Black" pitchFamily="34" charset="0"/>
              </a:rPr>
              <a:t>sehat</a:t>
            </a:r>
            <a:endParaRPr lang="en-US" sz="2000" dirty="0">
              <a:latin typeface="Arial Black" pitchFamily="34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38904" y="4005064"/>
            <a:ext cx="89154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latin typeface="Arial Black" pitchFamily="34" charset="0"/>
                <a:cs typeface="Arial" charset="0"/>
              </a:rPr>
              <a:t>PROGRAM REHABILITAS JANTUNG MENGALAMI 3 FASE :</a:t>
            </a:r>
            <a:endParaRPr lang="en-US" sz="2000" dirty="0">
              <a:latin typeface="Arial Black" pitchFamily="34" charset="0"/>
              <a:cs typeface="Times New Roman" pitchFamily="18" charset="0"/>
            </a:endParaRPr>
          </a:p>
          <a:p>
            <a:r>
              <a:rPr lang="en-US" sz="2000" dirty="0">
                <a:latin typeface="Arial Black" pitchFamily="34" charset="0"/>
                <a:cs typeface="Arial" charset="0"/>
              </a:rPr>
              <a:t>	1.</a:t>
            </a:r>
            <a:r>
              <a:rPr lang="en-US" sz="2000" dirty="0">
                <a:latin typeface="Arial Black" pitchFamily="34" charset="0"/>
                <a:cs typeface="Times New Roman" pitchFamily="18" charset="0"/>
              </a:rPr>
              <a:t> </a:t>
            </a:r>
            <a:r>
              <a:rPr lang="en-US" sz="2000" dirty="0">
                <a:latin typeface="Arial Black" pitchFamily="34" charset="0"/>
                <a:cs typeface="Arial" charset="0"/>
              </a:rPr>
              <a:t>FASE RAWAT (FASE I) :</a:t>
            </a:r>
          </a:p>
          <a:p>
            <a:r>
              <a:rPr lang="en-US" sz="2000" dirty="0">
                <a:latin typeface="Arial Black" pitchFamily="34" charset="0"/>
                <a:cs typeface="Arial" charset="0"/>
              </a:rPr>
              <a:t>	    1 – 2 MINGGU</a:t>
            </a:r>
            <a:endParaRPr lang="en-US" sz="2000" dirty="0">
              <a:latin typeface="Arial Black" pitchFamily="34" charset="0"/>
              <a:cs typeface="Times New Roman" pitchFamily="18" charset="0"/>
            </a:endParaRPr>
          </a:p>
          <a:p>
            <a:r>
              <a:rPr lang="en-US" sz="2000" dirty="0">
                <a:latin typeface="Arial Black" pitchFamily="34" charset="0"/>
                <a:cs typeface="Arial" charset="0"/>
              </a:rPr>
              <a:t>	2.</a:t>
            </a:r>
            <a:r>
              <a:rPr lang="en-US" sz="2000" dirty="0">
                <a:latin typeface="Arial Black" pitchFamily="34" charset="0"/>
                <a:cs typeface="Times New Roman" pitchFamily="18" charset="0"/>
              </a:rPr>
              <a:t> </a:t>
            </a:r>
            <a:r>
              <a:rPr lang="en-US" sz="2000" dirty="0">
                <a:latin typeface="Arial Black" pitchFamily="34" charset="0"/>
                <a:cs typeface="Arial" charset="0"/>
              </a:rPr>
              <a:t>FASE PASCA PERAWATAN (FASE II) :</a:t>
            </a:r>
            <a:endParaRPr lang="en-US" sz="2000" dirty="0">
              <a:latin typeface="Arial Black" pitchFamily="34" charset="0"/>
              <a:cs typeface="Times New Roman" pitchFamily="18" charset="0"/>
            </a:endParaRPr>
          </a:p>
          <a:p>
            <a:r>
              <a:rPr lang="en-US" sz="2000" dirty="0">
                <a:latin typeface="Arial Black" pitchFamily="34" charset="0"/>
                <a:cs typeface="Arial" charset="0"/>
              </a:rPr>
              <a:t>	     1 – 2 BULAN</a:t>
            </a:r>
            <a:endParaRPr lang="en-US" sz="2000" dirty="0">
              <a:latin typeface="Arial Black" pitchFamily="34" charset="0"/>
              <a:cs typeface="Times New Roman" pitchFamily="18" charset="0"/>
            </a:endParaRPr>
          </a:p>
          <a:p>
            <a:r>
              <a:rPr lang="en-US" sz="2000" dirty="0">
                <a:latin typeface="Arial Black" pitchFamily="34" charset="0"/>
                <a:cs typeface="Arial" charset="0"/>
              </a:rPr>
              <a:t>	2.</a:t>
            </a:r>
            <a:r>
              <a:rPr lang="en-US" sz="2000" dirty="0">
                <a:latin typeface="Arial Black" pitchFamily="34" charset="0"/>
                <a:cs typeface="Times New Roman" pitchFamily="18" charset="0"/>
              </a:rPr>
              <a:t> </a:t>
            </a:r>
            <a:r>
              <a:rPr lang="en-US" sz="2000" dirty="0">
                <a:latin typeface="Arial Black" pitchFamily="34" charset="0"/>
                <a:cs typeface="Arial" charset="0"/>
              </a:rPr>
              <a:t>FASE PEMELIHARAAN (FASE 3) :</a:t>
            </a:r>
            <a:endParaRPr lang="en-US" sz="2000" dirty="0">
              <a:latin typeface="Arial Black" pitchFamily="34" charset="0"/>
              <a:cs typeface="Times New Roman" pitchFamily="18" charset="0"/>
            </a:endParaRPr>
          </a:p>
          <a:p>
            <a:r>
              <a:rPr lang="en-US" sz="2000" dirty="0">
                <a:latin typeface="Arial Black" pitchFamily="34" charset="0"/>
                <a:cs typeface="Times New Roman" pitchFamily="18" charset="0"/>
              </a:rPr>
              <a:t>	     3 – 6 BULAN</a:t>
            </a:r>
            <a:r>
              <a:rPr lang="en-US" sz="2000" dirty="0">
                <a:latin typeface="Arial Black" pitchFamily="34" charset="0"/>
                <a:cs typeface="Arial" charset="0"/>
              </a:rPr>
              <a:t> </a:t>
            </a:r>
            <a:endParaRPr lang="en-US" sz="2000" dirty="0">
              <a:latin typeface="Arial Black" pitchFamily="34" charset="0"/>
              <a:cs typeface="Times New Roman" pitchFamily="18" charset="0"/>
            </a:endParaRPr>
          </a:p>
          <a:p>
            <a:endParaRPr lang="en-US" sz="2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804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2" name="Text Box 4"/>
          <p:cNvSpPr txBox="1">
            <a:spLocks noChangeArrowheads="1"/>
          </p:cNvSpPr>
          <p:nvPr/>
        </p:nvSpPr>
        <p:spPr bwMode="auto">
          <a:xfrm>
            <a:off x="467544" y="332656"/>
            <a:ext cx="4284984" cy="584775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00CC"/>
                </a:solidFill>
                <a:latin typeface="Arial Black" pitchFamily="34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Arial Black" pitchFamily="34" charset="0"/>
              </a:rPr>
              <a:t>HARI PERTAMA</a:t>
            </a:r>
            <a:endParaRPr lang="en-US" sz="3200" b="1" dirty="0">
              <a:solidFill>
                <a:srgbClr val="0000FF"/>
              </a:solidFill>
              <a:latin typeface="Arial Black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467544" y="887496"/>
            <a:ext cx="8382000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800" b="1" dirty="0">
                <a:latin typeface="Arial Black" pitchFamily="34" charset="0"/>
                <a:cs typeface="Arial" charset="0"/>
              </a:rPr>
              <a:t>FASE RAWAT (FASE I) : 1-2 MINGGU</a:t>
            </a:r>
            <a:endParaRPr lang="en-US" sz="2800" b="1" dirty="0">
              <a:latin typeface="Arial Black" pitchFamily="34" charset="0"/>
              <a:cs typeface="Times New Roman" pitchFamily="18" charset="0"/>
            </a:endParaRPr>
          </a:p>
          <a:p>
            <a:r>
              <a:rPr lang="en-US" sz="2400" dirty="0">
                <a:latin typeface="Arial Black" pitchFamily="34" charset="0"/>
                <a:cs typeface="Arial" charset="0"/>
              </a:rPr>
              <a:t>PADA HARI PERTAMA PERAWATAN PENDERITA DI CCU/ICU :</a:t>
            </a:r>
            <a:endParaRPr lang="en-US" sz="2400" dirty="0">
              <a:latin typeface="Arial Black" pitchFamily="34" charset="0"/>
              <a:cs typeface="Times New Roman" pitchFamily="18" charset="0"/>
            </a:endParaRPr>
          </a:p>
          <a:p>
            <a:r>
              <a:rPr lang="en-US" sz="2400" dirty="0">
                <a:latin typeface="Arial Black" pitchFamily="34" charset="0"/>
                <a:cs typeface="Times New Roman" pitchFamily="18" charset="0"/>
              </a:rPr>
              <a:t>- </a:t>
            </a:r>
            <a:r>
              <a:rPr lang="en-US" sz="2400" dirty="0">
                <a:latin typeface="Arial Black" pitchFamily="34" charset="0"/>
                <a:cs typeface="Arial" charset="0"/>
              </a:rPr>
              <a:t>DIAWASI DENGAN KETAT DLM 24 JAM</a:t>
            </a:r>
            <a:endParaRPr lang="en-US" sz="2400" dirty="0">
              <a:latin typeface="Arial Black" pitchFamily="34" charset="0"/>
              <a:cs typeface="Times New Roman" pitchFamily="18" charset="0"/>
            </a:endParaRPr>
          </a:p>
          <a:p>
            <a:r>
              <a:rPr lang="en-US" sz="2400" dirty="0">
                <a:latin typeface="Arial Black" pitchFamily="34" charset="0"/>
                <a:cs typeface="Times New Roman" pitchFamily="18" charset="0"/>
              </a:rPr>
              <a:t>- </a:t>
            </a:r>
            <a:r>
              <a:rPr lang="en-US" sz="2400" dirty="0">
                <a:latin typeface="Arial Black" pitchFamily="34" charset="0"/>
                <a:cs typeface="Arial" charset="0"/>
              </a:rPr>
              <a:t>DIPASANG MONITOR/INPUS/O</a:t>
            </a:r>
            <a:r>
              <a:rPr lang="en-US" sz="2400" baseline="-30000" dirty="0">
                <a:latin typeface="Arial Black" pitchFamily="34" charset="0"/>
                <a:cs typeface="Arial" charset="0"/>
              </a:rPr>
              <a:t>2</a:t>
            </a:r>
            <a:endParaRPr lang="en-US" sz="2400" dirty="0">
              <a:latin typeface="Arial Black" pitchFamily="34" charset="0"/>
              <a:cs typeface="Times New Roman" pitchFamily="18" charset="0"/>
            </a:endParaRPr>
          </a:p>
          <a:p>
            <a:r>
              <a:rPr lang="en-US" sz="2400" dirty="0">
                <a:latin typeface="Arial Black" pitchFamily="34" charset="0"/>
                <a:cs typeface="Times New Roman" pitchFamily="18" charset="0"/>
              </a:rPr>
              <a:t>- </a:t>
            </a:r>
            <a:r>
              <a:rPr lang="en-US" sz="2400" dirty="0">
                <a:latin typeface="Arial Black" pitchFamily="34" charset="0"/>
                <a:cs typeface="Arial" charset="0"/>
              </a:rPr>
              <a:t>YANG DIRAWAT :</a:t>
            </a:r>
            <a:endParaRPr lang="en-US" sz="2400" dirty="0">
              <a:latin typeface="Arial Black" pitchFamily="34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67544" y="3501008"/>
            <a:ext cx="7696200" cy="230832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Arial Black" pitchFamily="34" charset="0"/>
              </a:rPr>
              <a:t>PENDERITA YG BARU MENGALAMI SERANGAN JANTUNG (AMI), BARU SELESAI OPERASI, PASCA BALON.</a:t>
            </a:r>
          </a:p>
          <a:p>
            <a:pPr marL="738188" indent="-342900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 Black" pitchFamily="34" charset="0"/>
              </a:rPr>
              <a:t>PERIODE </a:t>
            </a:r>
            <a:r>
              <a:rPr lang="en-US" sz="2400" dirty="0">
                <a:latin typeface="Arial Black" pitchFamily="34" charset="0"/>
              </a:rPr>
              <a:t>YG SANGAT </a:t>
            </a:r>
            <a:r>
              <a:rPr lang="en-US" sz="2400" dirty="0" smtClean="0">
                <a:latin typeface="Arial Black" pitchFamily="34" charset="0"/>
              </a:rPr>
              <a:t>GAWAT</a:t>
            </a:r>
          </a:p>
          <a:p>
            <a:pPr marL="738188" indent="-342900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 Black" pitchFamily="34" charset="0"/>
              </a:rPr>
              <a:t>DIUPAYAKAN </a:t>
            </a:r>
            <a:r>
              <a:rPr lang="en-US" sz="2400" dirty="0">
                <a:latin typeface="Arial Black" pitchFamily="34" charset="0"/>
              </a:rPr>
              <a:t>AGAR KONDISI 	  	  PASIEN STABIL</a:t>
            </a:r>
          </a:p>
        </p:txBody>
      </p:sp>
    </p:spTree>
    <p:extLst>
      <p:ext uri="{BB962C8B-B14F-4D97-AF65-F5344CB8AC3E}">
        <p14:creationId xmlns:p14="http://schemas.microsoft.com/office/powerpoint/2010/main" val="2094331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2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Text Box 4"/>
          <p:cNvSpPr txBox="1">
            <a:spLocks noChangeArrowheads="1"/>
          </p:cNvSpPr>
          <p:nvPr/>
        </p:nvSpPr>
        <p:spPr bwMode="auto">
          <a:xfrm>
            <a:off x="533400" y="1444258"/>
            <a:ext cx="8382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55663" indent="-457200">
              <a:buFont typeface="Wingdings" panose="05000000000000000000" pitchFamily="2" charset="2"/>
              <a:buChar char="ü"/>
            </a:pPr>
            <a:r>
              <a:rPr lang="en-US" sz="2000" dirty="0" smtClean="0">
                <a:latin typeface="Arial Black" pitchFamily="34" charset="0"/>
                <a:cs typeface="Arial" charset="0"/>
              </a:rPr>
              <a:t>NYERI DADA</a:t>
            </a:r>
          </a:p>
          <a:p>
            <a:pPr marL="855663" indent="-457200">
              <a:buFont typeface="Wingdings" panose="05000000000000000000" pitchFamily="2" charset="2"/>
              <a:buChar char="ü"/>
            </a:pPr>
            <a:r>
              <a:rPr lang="en-US" sz="2000" dirty="0" smtClean="0">
                <a:latin typeface="Arial Black" pitchFamily="34" charset="0"/>
                <a:cs typeface="Arial" charset="0"/>
              </a:rPr>
              <a:t>RASA SESAK</a:t>
            </a:r>
          </a:p>
          <a:p>
            <a:pPr marL="855663" indent="-457200">
              <a:buFont typeface="Wingdings" panose="05000000000000000000" pitchFamily="2" charset="2"/>
              <a:buChar char="ü"/>
            </a:pPr>
            <a:r>
              <a:rPr lang="en-US" sz="2000" dirty="0" smtClean="0">
                <a:latin typeface="Arial Black" pitchFamily="34" charset="0"/>
                <a:cs typeface="Arial" charset="0"/>
              </a:rPr>
              <a:t>GGN </a:t>
            </a:r>
            <a:r>
              <a:rPr lang="en-US" sz="2000" dirty="0">
                <a:latin typeface="Arial Black" pitchFamily="34" charset="0"/>
                <a:cs typeface="Arial" charset="0"/>
              </a:rPr>
              <a:t>IRAMA YANG 				    MEMBAHAYAKA</a:t>
            </a:r>
            <a:endParaRPr lang="en-US" sz="1400" dirty="0"/>
          </a:p>
        </p:txBody>
      </p:sp>
      <p:sp>
        <p:nvSpPr>
          <p:cNvPr id="35846" name="Text Box 5"/>
          <p:cNvSpPr txBox="1">
            <a:spLocks noChangeArrowheads="1"/>
          </p:cNvSpPr>
          <p:nvPr/>
        </p:nvSpPr>
        <p:spPr bwMode="auto">
          <a:xfrm>
            <a:off x="533400" y="418327"/>
            <a:ext cx="6248400" cy="954107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KONDISI PASIEN STABIL BILA TIDAK ADA :		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847" name="Text Box 6"/>
          <p:cNvSpPr txBox="1">
            <a:spLocks noChangeArrowheads="1"/>
          </p:cNvSpPr>
          <p:nvPr/>
        </p:nvSpPr>
        <p:spPr bwMode="auto">
          <a:xfrm>
            <a:off x="533400" y="2866845"/>
            <a:ext cx="7704856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Arial Black" panose="020B0A04020102020204" pitchFamily="34" charset="0"/>
                <a:sym typeface="Wingdings" pitchFamily="2" charset="2"/>
              </a:rPr>
              <a:t></a:t>
            </a:r>
            <a:r>
              <a:rPr lang="en-US" sz="2400" dirty="0">
                <a:latin typeface="Arial Black" panose="020B0A04020102020204" pitchFamily="34" charset="0"/>
              </a:rPr>
              <a:t> DIMULAI </a:t>
            </a:r>
            <a:r>
              <a:rPr lang="en-US" sz="2400" dirty="0" smtClean="0">
                <a:latin typeface="Arial Black" panose="020B0A04020102020204" pitchFamily="34" charset="0"/>
              </a:rPr>
              <a:t>PROGRAM </a:t>
            </a:r>
            <a:r>
              <a:rPr lang="en-US" sz="2400" dirty="0">
                <a:latin typeface="Arial Black" panose="020B0A04020102020204" pitchFamily="34" charset="0"/>
              </a:rPr>
              <a:t>REHABILITASI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533400" y="4047455"/>
            <a:ext cx="800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Arial Black" pitchFamily="34" charset="0"/>
                <a:cs typeface="Arial" charset="0"/>
              </a:rPr>
              <a:t>PROGRAM REHABILITASI DITUJUKAN AGAR :</a:t>
            </a:r>
            <a:endParaRPr lang="en-US" sz="1600" b="1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94456" y="4669719"/>
            <a:ext cx="6613848" cy="193899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Arial Black" pitchFamily="34" charset="0"/>
              </a:rPr>
              <a:t>MENCEGAH </a:t>
            </a:r>
            <a:r>
              <a:rPr lang="en-US" sz="2400" b="1" dirty="0">
                <a:latin typeface="Arial Black" pitchFamily="34" charset="0"/>
              </a:rPr>
              <a:t>PENGGUMPALAN </a:t>
            </a:r>
            <a:r>
              <a:rPr lang="en-US" sz="2400" b="1" dirty="0" smtClean="0">
                <a:latin typeface="Arial Black" pitchFamily="34" charset="0"/>
              </a:rPr>
              <a:t>DARAH</a:t>
            </a:r>
            <a:r>
              <a:rPr lang="en-US" sz="2400" b="1" dirty="0">
                <a:latin typeface="Arial Black" pitchFamily="34" charset="0"/>
              </a:rPr>
              <a:t>.</a:t>
            </a:r>
          </a:p>
          <a:p>
            <a:pPr lvl="2"/>
            <a:r>
              <a:rPr lang="en-US" sz="2400" b="1" dirty="0">
                <a:latin typeface="Arial Black" pitchFamily="34" charset="0"/>
              </a:rPr>
              <a:t>* RESIKO PENGGUMPALAN TJD</a:t>
            </a:r>
          </a:p>
          <a:p>
            <a:pPr lvl="2"/>
            <a:r>
              <a:rPr lang="en-US" sz="2400" b="1" dirty="0">
                <a:latin typeface="Arial Black" pitchFamily="34" charset="0"/>
              </a:rPr>
              <a:t>   PD SAAT BERBARING </a:t>
            </a:r>
          </a:p>
          <a:p>
            <a:pPr lvl="2">
              <a:buFontTx/>
              <a:buChar char="•"/>
            </a:pPr>
            <a:r>
              <a:rPr lang="en-US" sz="2400" b="1" dirty="0">
                <a:latin typeface="Arial Black" pitchFamily="34" charset="0"/>
              </a:rPr>
              <a:t> REHABILITASI DILAKUKAN </a:t>
            </a:r>
          </a:p>
          <a:p>
            <a:pPr lvl="2"/>
            <a:r>
              <a:rPr lang="en-US" sz="2400" b="1" dirty="0">
                <a:latin typeface="Arial Black" pitchFamily="34" charset="0"/>
              </a:rPr>
              <a:t>   DGN LATIHAN PASIF</a:t>
            </a:r>
            <a:r>
              <a:rPr lang="en-US" sz="2400" b="1" dirty="0" smtClean="0">
                <a:latin typeface="Arial Black" pitchFamily="34" charset="0"/>
              </a:rPr>
              <a:t>.</a:t>
            </a:r>
            <a:endParaRPr lang="en-US" sz="16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113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Text Box 3"/>
          <p:cNvSpPr txBox="1">
            <a:spLocks noChangeArrowheads="1"/>
          </p:cNvSpPr>
          <p:nvPr/>
        </p:nvSpPr>
        <p:spPr bwMode="auto">
          <a:xfrm>
            <a:off x="381000" y="292580"/>
            <a:ext cx="800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 Black" pitchFamily="34" charset="0"/>
              </a:rPr>
              <a:t>REHABILITASI PASIF : (HARI PERTAMA)</a:t>
            </a:r>
          </a:p>
        </p:txBody>
      </p:sp>
      <p:sp>
        <p:nvSpPr>
          <p:cNvPr id="37894" name="Text Box 5"/>
          <p:cNvSpPr txBox="1">
            <a:spLocks noChangeArrowheads="1"/>
          </p:cNvSpPr>
          <p:nvPr/>
        </p:nvSpPr>
        <p:spPr bwMode="auto">
          <a:xfrm>
            <a:off x="611560" y="942975"/>
            <a:ext cx="57912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CC"/>
                </a:solidFill>
                <a:latin typeface="Arial Black" pitchFamily="34" charset="0"/>
              </a:rPr>
              <a:t>TIDAK DILAKUKAN PENDERITA</a:t>
            </a:r>
          </a:p>
        </p:txBody>
      </p:sp>
      <p:sp>
        <p:nvSpPr>
          <p:cNvPr id="37897" name="Text Box 8"/>
          <p:cNvSpPr txBox="1">
            <a:spLocks noChangeArrowheads="1"/>
          </p:cNvSpPr>
          <p:nvPr/>
        </p:nvSpPr>
        <p:spPr bwMode="auto">
          <a:xfrm>
            <a:off x="611560" y="1302230"/>
            <a:ext cx="6705600" cy="15525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CC"/>
                </a:solidFill>
                <a:latin typeface="Arial Black" pitchFamily="34" charset="0"/>
              </a:rPr>
              <a:t>DILAKUKAN OLEH PETUGAS REHA-BILITASI DGN MENGGERAKAN KAKI TUNGKAI PDAWAKTU TERTENTU DI 	 TEMPAT TIDUR</a:t>
            </a:r>
          </a:p>
        </p:txBody>
      </p:sp>
      <p:sp>
        <p:nvSpPr>
          <p:cNvPr id="37898" name="Text Box 9"/>
          <p:cNvSpPr txBox="1">
            <a:spLocks noChangeArrowheads="1"/>
          </p:cNvSpPr>
          <p:nvPr/>
        </p:nvSpPr>
        <p:spPr bwMode="auto">
          <a:xfrm>
            <a:off x="625451" y="2288621"/>
            <a:ext cx="6172200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CC"/>
                </a:solidFill>
                <a:latin typeface="Arial Black" pitchFamily="34" charset="0"/>
              </a:rPr>
              <a:t>HARI BERIKUTNYA DAPAT 	  	    DILAKUKAN OLEH PENDERITA</a:t>
            </a: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381000" y="3743251"/>
            <a:ext cx="85344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>
                <a:latin typeface="Arial Black" pitchFamily="34" charset="0"/>
                <a:cs typeface="Arial" charset="0"/>
              </a:rPr>
              <a:t>TIM REHABILITASI MEMBERIKAN PETUNJUK :</a:t>
            </a:r>
            <a:endParaRPr lang="en-US" sz="2000" b="1" dirty="0">
              <a:latin typeface="Arial Black" pitchFamily="34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 smtClean="0">
                <a:latin typeface="Arial Black" pitchFamily="34" charset="0"/>
                <a:cs typeface="Arial" charset="0"/>
              </a:rPr>
              <a:t>CARA </a:t>
            </a:r>
            <a:r>
              <a:rPr lang="en-US" sz="2000" b="1" dirty="0">
                <a:latin typeface="Arial Black" pitchFamily="34" charset="0"/>
                <a:cs typeface="Arial" charset="0"/>
              </a:rPr>
              <a:t>MENGHITUNG DENYUT </a:t>
            </a:r>
            <a:r>
              <a:rPr lang="en-US" sz="2000" b="1" dirty="0" smtClean="0">
                <a:latin typeface="Arial Black" pitchFamily="34" charset="0"/>
                <a:cs typeface="Arial" charset="0"/>
              </a:rPr>
              <a:t>NADI  (</a:t>
            </a:r>
            <a:r>
              <a:rPr lang="en-US" sz="2000" b="1" dirty="0">
                <a:latin typeface="Arial Black" pitchFamily="34" charset="0"/>
                <a:cs typeface="Arial" charset="0"/>
              </a:rPr>
              <a:t>MENGHITUNG DN UNTUK </a:t>
            </a:r>
            <a:r>
              <a:rPr lang="en-US" sz="2000" b="1" dirty="0" smtClean="0">
                <a:latin typeface="Arial Black" pitchFamily="34" charset="0"/>
                <a:cs typeface="Arial" charset="0"/>
              </a:rPr>
              <a:t>MEMANTAU </a:t>
            </a:r>
            <a:r>
              <a:rPr lang="en-US" sz="2000" b="1" dirty="0">
                <a:latin typeface="Arial Black" pitchFamily="34" charset="0"/>
                <a:cs typeface="Arial" charset="0"/>
              </a:rPr>
              <a:t>REAKSI </a:t>
            </a:r>
            <a:r>
              <a:rPr lang="en-US" sz="2000" b="1" dirty="0" smtClean="0">
                <a:latin typeface="Arial Black" pitchFamily="34" charset="0"/>
                <a:cs typeface="Arial" charset="0"/>
              </a:rPr>
              <a:t>LATIHAN)</a:t>
            </a:r>
            <a:endParaRPr lang="en-US" sz="2000" b="1" dirty="0">
              <a:latin typeface="Arial Black" pitchFamily="34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 smtClean="0">
                <a:latin typeface="Arial Black" pitchFamily="34" charset="0"/>
                <a:cs typeface="Arial" charset="0"/>
              </a:rPr>
              <a:t>DENYUT </a:t>
            </a:r>
            <a:r>
              <a:rPr lang="en-US" sz="2000" b="1" dirty="0">
                <a:latin typeface="Arial Black" pitchFamily="34" charset="0"/>
                <a:cs typeface="Arial" charset="0"/>
              </a:rPr>
              <a:t>NADI DAPAT MENINGKAT </a:t>
            </a:r>
            <a:r>
              <a:rPr lang="en-US" sz="2000" b="1" dirty="0" smtClean="0">
                <a:latin typeface="Arial Black" pitchFamily="34" charset="0"/>
                <a:cs typeface="Arial" charset="0"/>
              </a:rPr>
              <a:t>ATAU MENURUN</a:t>
            </a:r>
            <a:endParaRPr lang="en-US" sz="2000" b="1" dirty="0">
              <a:latin typeface="Arial Black" pitchFamily="34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 smtClean="0">
                <a:latin typeface="Arial Black" pitchFamily="34" charset="0"/>
                <a:cs typeface="Arial" charset="0"/>
              </a:rPr>
              <a:t>KENAIKAN </a:t>
            </a:r>
            <a:r>
              <a:rPr lang="en-US" sz="2000" b="1" dirty="0">
                <a:latin typeface="Arial Black" pitchFamily="34" charset="0"/>
                <a:cs typeface="Arial" charset="0"/>
              </a:rPr>
              <a:t>DENYUT NADI TIDAK </a:t>
            </a:r>
            <a:r>
              <a:rPr lang="en-US" sz="2000" b="1" dirty="0" smtClean="0">
                <a:latin typeface="Arial Black" pitchFamily="34" charset="0"/>
                <a:cs typeface="Arial" charset="0"/>
              </a:rPr>
              <a:t>LEBIH </a:t>
            </a:r>
            <a:r>
              <a:rPr lang="en-US" sz="2000" b="1" dirty="0">
                <a:latin typeface="Arial Black" pitchFamily="34" charset="0"/>
                <a:cs typeface="Arial" charset="0"/>
              </a:rPr>
              <a:t>DARI 10 HITUNGAN/MENIT </a:t>
            </a:r>
            <a:r>
              <a:rPr lang="en-US" sz="2000" b="1" dirty="0" smtClean="0">
                <a:latin typeface="Arial Black" pitchFamily="34" charset="0"/>
                <a:cs typeface="Arial" charset="0"/>
              </a:rPr>
              <a:t>DIBANDINGKAN </a:t>
            </a:r>
            <a:r>
              <a:rPr lang="en-US" sz="2000" b="1" dirty="0">
                <a:latin typeface="Arial Black" pitchFamily="34" charset="0"/>
                <a:cs typeface="Arial" charset="0"/>
              </a:rPr>
              <a:t>SEBELUM LATIHAN </a:t>
            </a:r>
            <a:endParaRPr lang="en-US" sz="2000" b="1" dirty="0">
              <a:latin typeface="Arial Black" pitchFamily="34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 smtClean="0">
                <a:latin typeface="Arial Black" pitchFamily="34" charset="0"/>
                <a:cs typeface="Arial" charset="0"/>
              </a:rPr>
              <a:t>BILA </a:t>
            </a:r>
            <a:r>
              <a:rPr lang="en-US" sz="2000" b="1" dirty="0">
                <a:latin typeface="Arial Black" pitchFamily="34" charset="0"/>
                <a:cs typeface="Arial" charset="0"/>
              </a:rPr>
              <a:t>KELUHAN TIDAK ADA, </a:t>
            </a:r>
            <a:r>
              <a:rPr lang="en-US" sz="2000" b="1" dirty="0" smtClean="0">
                <a:latin typeface="Arial Black" pitchFamily="34" charset="0"/>
                <a:cs typeface="Arial" charset="0"/>
              </a:rPr>
              <a:t>LATIHAN DITINGKATKAN</a:t>
            </a:r>
            <a:r>
              <a:rPr lang="en-US" sz="2000" b="1" dirty="0" smtClean="0">
                <a:latin typeface="Arial Black" pitchFamily="34" charset="0"/>
              </a:rPr>
              <a:t> </a:t>
            </a:r>
            <a:endParaRPr lang="en-US" sz="20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945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7" name="Text Box 3"/>
          <p:cNvSpPr txBox="1">
            <a:spLocks noChangeArrowheads="1"/>
          </p:cNvSpPr>
          <p:nvPr/>
        </p:nvSpPr>
        <p:spPr bwMode="auto">
          <a:xfrm>
            <a:off x="381000" y="533400"/>
            <a:ext cx="8534400" cy="954107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latin typeface="Arial Black" pitchFamily="34" charset="0"/>
              </a:rPr>
              <a:t>HARI </a:t>
            </a:r>
            <a:r>
              <a:rPr lang="en-US" sz="2800" b="1" dirty="0">
                <a:latin typeface="Arial Black" pitchFamily="34" charset="0"/>
              </a:rPr>
              <a:t>KEDUA</a:t>
            </a:r>
          </a:p>
          <a:p>
            <a:pPr algn="ctr">
              <a:defRPr/>
            </a:pPr>
            <a:r>
              <a:rPr lang="en-US" sz="2800" b="1" dirty="0">
                <a:latin typeface="Arial Black" pitchFamily="34" charset="0"/>
              </a:rPr>
              <a:t>LATIHAN DITINGKATKAN BERUPA </a:t>
            </a:r>
            <a:r>
              <a:rPr lang="en-US" sz="2800" b="1" dirty="0" smtClean="0">
                <a:latin typeface="Arial Black" pitchFamily="34" charset="0"/>
              </a:rPr>
              <a:t>:</a:t>
            </a:r>
            <a:endParaRPr lang="en-US" sz="2800" b="1" dirty="0">
              <a:latin typeface="Arial Black" pitchFamily="34" charset="0"/>
            </a:endParaRPr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686780" y="1700808"/>
            <a:ext cx="792284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2000" b="1" dirty="0">
                <a:latin typeface="Arial Black" pitchFamily="34" charset="0"/>
              </a:rPr>
              <a:t>LATIHAN SAMBIL DUDUK DITEMPAT </a:t>
            </a:r>
            <a:r>
              <a:rPr lang="en-US" sz="2000" b="1" dirty="0" smtClean="0">
                <a:latin typeface="Arial Black" pitchFamily="34" charset="0"/>
              </a:rPr>
              <a:t>TIDUR</a:t>
            </a:r>
          </a:p>
          <a:p>
            <a:pPr marL="457200" indent="-45720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sz="2000" b="1" dirty="0">
                <a:latin typeface="Arial Black" pitchFamily="34" charset="0"/>
              </a:rPr>
              <a:t>DIPERBOLEHKAN </a:t>
            </a:r>
            <a:r>
              <a:rPr lang="en-US" sz="2000" b="1" dirty="0" smtClean="0">
                <a:latin typeface="Arial Black" pitchFamily="34" charset="0"/>
              </a:rPr>
              <a:t>MEMBERSIHKAN MUKA </a:t>
            </a:r>
            <a:r>
              <a:rPr lang="en-US" sz="2000" b="1" dirty="0">
                <a:latin typeface="Arial Black" pitchFamily="34" charset="0"/>
              </a:rPr>
              <a:t>DAN MAKAN SENDIRI</a:t>
            </a:r>
            <a:r>
              <a:rPr lang="en-US" sz="2000" dirty="0">
                <a:latin typeface="Arial Black" pitchFamily="34" charset="0"/>
              </a:rPr>
              <a:t> </a:t>
            </a:r>
            <a:endParaRPr lang="en-US" sz="2000" b="1" dirty="0">
              <a:latin typeface="Arial Black" pitchFamily="34" charset="0"/>
            </a:endParaRPr>
          </a:p>
          <a:p>
            <a:pPr>
              <a:spcBef>
                <a:spcPct val="50000"/>
              </a:spcBef>
            </a:pPr>
            <a:endParaRPr lang="en-US" sz="2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663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1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907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304800" y="457200"/>
            <a:ext cx="837165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latin typeface="Arial Black" pitchFamily="34" charset="0"/>
                <a:cs typeface="Arial" charset="0"/>
              </a:rPr>
              <a:t>HARI KETIGA DIPINDAHKAN KE RUANG PERAWATAN PERALIHAN (INTERMEDIATE) (PENGAWASAN TIDAK SEKETAT DI ICU)</a:t>
            </a:r>
          </a:p>
          <a:p>
            <a:pPr marL="914400" indent="-515938">
              <a:buFont typeface="Wingdings" pitchFamily="2" charset="2"/>
              <a:buChar char="v"/>
            </a:pPr>
            <a:r>
              <a:rPr lang="en-US" sz="2400" b="1" dirty="0" smtClean="0">
                <a:latin typeface="Arial Black" pitchFamily="34" charset="0"/>
                <a:cs typeface="Arial" charset="0"/>
              </a:rPr>
              <a:t>TETAP </a:t>
            </a:r>
            <a:r>
              <a:rPr lang="en-US" sz="2400" b="1" dirty="0">
                <a:latin typeface="Arial Black" pitchFamily="34" charset="0"/>
                <a:cs typeface="Arial" charset="0"/>
              </a:rPr>
              <a:t>DILAKUKAN </a:t>
            </a:r>
            <a:r>
              <a:rPr lang="en-US" sz="2400" b="1" dirty="0" smtClean="0">
                <a:latin typeface="Arial Black" pitchFamily="34" charset="0"/>
                <a:cs typeface="Arial" charset="0"/>
              </a:rPr>
              <a:t>PENGAWASAN</a:t>
            </a: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                                            </a:t>
            </a:r>
          </a:p>
          <a:p>
            <a:pPr marL="914400" indent="-515938">
              <a:buFont typeface="Wingdings" pitchFamily="2" charset="2"/>
              <a:buChar char="v"/>
            </a:pPr>
            <a:r>
              <a:rPr lang="en-US" sz="2400" b="1" dirty="0" smtClean="0">
                <a:latin typeface="Arial Black" pitchFamily="34" charset="0"/>
                <a:cs typeface="Arial" charset="0"/>
              </a:rPr>
              <a:t>TIM </a:t>
            </a:r>
            <a:r>
              <a:rPr lang="en-US" sz="2400" b="1" dirty="0">
                <a:latin typeface="Arial Black" pitchFamily="34" charset="0"/>
                <a:cs typeface="Arial" charset="0"/>
              </a:rPr>
              <a:t>REHABILITASI MENGAJARKAN  </a:t>
            </a:r>
            <a:r>
              <a:rPr lang="en-US" sz="2400" b="1" dirty="0" smtClean="0">
                <a:latin typeface="Arial Black" pitchFamily="34" charset="0"/>
                <a:cs typeface="Arial" charset="0"/>
              </a:rPr>
              <a:t>LATIHAN </a:t>
            </a:r>
            <a:r>
              <a:rPr lang="en-US" sz="2400" b="1" dirty="0">
                <a:latin typeface="Arial Black" pitchFamily="34" charset="0"/>
                <a:cs typeface="Arial" charset="0"/>
              </a:rPr>
              <a:t>MENGGERAKAN LENGAN DAN </a:t>
            </a:r>
            <a:r>
              <a:rPr lang="en-US" sz="2400" b="1" dirty="0" smtClean="0">
                <a:latin typeface="Arial Black" pitchFamily="34" charset="0"/>
                <a:cs typeface="Arial" charset="0"/>
              </a:rPr>
              <a:t>KAKI </a:t>
            </a:r>
            <a:r>
              <a:rPr lang="en-US" sz="2400" b="1" dirty="0">
                <a:latin typeface="Arial Black" pitchFamily="34" charset="0"/>
                <a:cs typeface="Arial" charset="0"/>
              </a:rPr>
              <a:t>SAMBIL </a:t>
            </a:r>
            <a:r>
              <a:rPr lang="en-US" sz="2400" b="1" dirty="0" smtClean="0">
                <a:latin typeface="Arial Black" pitchFamily="34" charset="0"/>
                <a:cs typeface="Arial" charset="0"/>
              </a:rPr>
              <a:t>BERDIRI</a:t>
            </a:r>
          </a:p>
          <a:p>
            <a:pPr marL="914400" indent="-515938">
              <a:buFont typeface="Wingdings" pitchFamily="2" charset="2"/>
              <a:buChar char="v"/>
            </a:pPr>
            <a:r>
              <a:rPr lang="en-US" sz="2400" b="1" dirty="0" smtClean="0">
                <a:latin typeface="Arial Black" pitchFamily="34" charset="0"/>
                <a:cs typeface="Arial" charset="0"/>
              </a:rPr>
              <a:t>DIBIMBING </a:t>
            </a:r>
            <a:r>
              <a:rPr lang="en-US" sz="2400" b="1" dirty="0">
                <a:latin typeface="Arial Black" pitchFamily="34" charset="0"/>
                <a:cs typeface="Arial" charset="0"/>
              </a:rPr>
              <a:t>BERLATIH BERJALAN </a:t>
            </a:r>
            <a:r>
              <a:rPr lang="en-US" sz="2400" b="1" dirty="0" smtClean="0">
                <a:latin typeface="Arial Black" pitchFamily="34" charset="0"/>
                <a:cs typeface="Arial" charset="0"/>
              </a:rPr>
              <a:t>DISEKITAR </a:t>
            </a:r>
            <a:r>
              <a:rPr lang="en-US" sz="2400" b="1" dirty="0">
                <a:latin typeface="Arial Black" pitchFamily="34" charset="0"/>
                <a:cs typeface="Arial" charset="0"/>
              </a:rPr>
              <a:t>R. </a:t>
            </a:r>
            <a:r>
              <a:rPr lang="en-US" sz="2400" b="1" dirty="0" smtClean="0">
                <a:latin typeface="Arial Black" pitchFamily="34" charset="0"/>
                <a:cs typeface="Arial" charset="0"/>
              </a:rPr>
              <a:t>RAWAT</a:t>
            </a:r>
          </a:p>
          <a:p>
            <a:pPr marL="914400" indent="-515938">
              <a:buFont typeface="Wingdings" pitchFamily="2" charset="2"/>
              <a:buChar char="v"/>
            </a:pPr>
            <a:r>
              <a:rPr lang="en-US" sz="2400" b="1" dirty="0" smtClean="0">
                <a:latin typeface="Arial Black" pitchFamily="34" charset="0"/>
                <a:cs typeface="Arial" charset="0"/>
              </a:rPr>
              <a:t>DIUKUR </a:t>
            </a:r>
            <a:r>
              <a:rPr lang="en-US" sz="2400" b="1" dirty="0">
                <a:latin typeface="Arial Black" pitchFamily="34" charset="0"/>
                <a:cs typeface="Arial" charset="0"/>
              </a:rPr>
              <a:t>DENYUT NADI DAN TEKANAN </a:t>
            </a:r>
            <a:r>
              <a:rPr lang="en-US" sz="2400" b="1" dirty="0" smtClean="0">
                <a:latin typeface="Arial Black" pitchFamily="34" charset="0"/>
                <a:cs typeface="Arial" charset="0"/>
              </a:rPr>
              <a:t>DARAH </a:t>
            </a:r>
            <a:r>
              <a:rPr lang="en-US" sz="2400" b="1" dirty="0">
                <a:latin typeface="Arial Black" pitchFamily="34" charset="0"/>
                <a:cs typeface="Arial" charset="0"/>
              </a:rPr>
              <a:t>SEBELUM DAN </a:t>
            </a:r>
            <a:r>
              <a:rPr lang="en-US" sz="2400" b="1" dirty="0" smtClean="0">
                <a:latin typeface="Arial Black" pitchFamily="34" charset="0"/>
                <a:cs typeface="Arial" charset="0"/>
              </a:rPr>
              <a:t>SESUDAH LATIHAN</a:t>
            </a:r>
          </a:p>
          <a:p>
            <a:pPr marL="914400" indent="-515938">
              <a:buFont typeface="Wingdings" pitchFamily="2" charset="2"/>
              <a:buChar char="v"/>
            </a:pPr>
            <a:r>
              <a:rPr lang="en-US" sz="2400" b="1" dirty="0">
                <a:latin typeface="Arial Black" pitchFamily="34" charset="0"/>
                <a:cs typeface="Arial" charset="0"/>
              </a:rPr>
              <a:t>D</a:t>
            </a:r>
            <a:r>
              <a:rPr lang="en-US" sz="2400" b="1" dirty="0" smtClean="0">
                <a:latin typeface="Arial Black" pitchFamily="34" charset="0"/>
                <a:cs typeface="Arial" charset="0"/>
              </a:rPr>
              <a:t>ICATAT </a:t>
            </a:r>
            <a:r>
              <a:rPr lang="en-US" sz="2400" b="1" dirty="0">
                <a:latin typeface="Arial Black" pitchFamily="34" charset="0"/>
                <a:cs typeface="Arial" charset="0"/>
              </a:rPr>
              <a:t>KELUHAN YANG </a:t>
            </a:r>
            <a:r>
              <a:rPr lang="en-US" sz="2400" b="1" dirty="0" smtClean="0">
                <a:latin typeface="Arial Black" pitchFamily="34" charset="0"/>
                <a:cs typeface="Arial" charset="0"/>
              </a:rPr>
              <a:t>TIMBUL</a:t>
            </a:r>
          </a:p>
          <a:p>
            <a:pPr marL="914400" indent="-515938">
              <a:buFont typeface="Wingdings" pitchFamily="2" charset="2"/>
              <a:buChar char="v"/>
            </a:pPr>
            <a:r>
              <a:rPr lang="en-US" sz="2400" b="1" dirty="0" smtClean="0">
                <a:latin typeface="Arial Black" pitchFamily="34" charset="0"/>
                <a:cs typeface="Arial" charset="0"/>
              </a:rPr>
              <a:t>LATIHAN DIKORIDOR</a:t>
            </a:r>
          </a:p>
          <a:p>
            <a:pPr marL="914400" indent="-515938">
              <a:buFont typeface="Wingdings" pitchFamily="2" charset="2"/>
              <a:buChar char="v"/>
            </a:pPr>
            <a:r>
              <a:rPr lang="en-US" sz="2400" b="1" dirty="0" smtClean="0">
                <a:latin typeface="Arial Black" pitchFamily="34" charset="0"/>
                <a:cs typeface="Arial" charset="0"/>
              </a:rPr>
              <a:t>LANJUTKAN </a:t>
            </a:r>
            <a:r>
              <a:rPr lang="en-US" sz="2400" b="1" dirty="0">
                <a:latin typeface="Arial Black" pitchFamily="34" charset="0"/>
                <a:cs typeface="Arial" charset="0"/>
              </a:rPr>
              <a:t>LATIHAN DI RUANG </a:t>
            </a:r>
            <a:r>
              <a:rPr lang="en-US" sz="2400" b="1" dirty="0" smtClean="0">
                <a:latin typeface="Arial Black" pitchFamily="34" charset="0"/>
                <a:cs typeface="Arial" charset="0"/>
              </a:rPr>
              <a:t>REHABILITASI </a:t>
            </a:r>
            <a:r>
              <a:rPr lang="en-US" sz="2400" b="1" dirty="0">
                <a:latin typeface="Arial Black" pitchFamily="34" charset="0"/>
                <a:cs typeface="Arial" charset="0"/>
              </a:rPr>
              <a:t>SCR </a:t>
            </a:r>
            <a:r>
              <a:rPr lang="en-US" sz="2400" b="1" dirty="0" smtClean="0">
                <a:latin typeface="Arial Black" pitchFamily="34" charset="0"/>
                <a:cs typeface="Arial" charset="0"/>
              </a:rPr>
              <a:t>BERKELOMPOK</a:t>
            </a:r>
            <a:endParaRPr lang="en-US" sz="24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525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Text Box 4"/>
          <p:cNvSpPr txBox="1">
            <a:spLocks noChangeArrowheads="1"/>
          </p:cNvSpPr>
          <p:nvPr/>
        </p:nvSpPr>
        <p:spPr bwMode="auto">
          <a:xfrm>
            <a:off x="457200" y="838200"/>
            <a:ext cx="868680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>
                <a:latin typeface="Arial Black" pitchFamily="34" charset="0"/>
                <a:cs typeface="Arial" charset="0"/>
              </a:rPr>
              <a:t>LATIHAN DI RUANG REHABILITASI 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b="1" dirty="0" smtClean="0">
                <a:latin typeface="Arial Black" pitchFamily="34" charset="0"/>
                <a:cs typeface="Arial" charset="0"/>
              </a:rPr>
              <a:t>MENGGUNAKAN </a:t>
            </a:r>
            <a:r>
              <a:rPr lang="en-US" sz="2800" b="1" dirty="0">
                <a:latin typeface="Arial Black" pitchFamily="34" charset="0"/>
                <a:cs typeface="Arial" charset="0"/>
              </a:rPr>
              <a:t>MONITOR JARAK JAUH   </a:t>
            </a:r>
            <a:r>
              <a:rPr lang="en-US" sz="2800" b="1" dirty="0" smtClean="0">
                <a:latin typeface="Arial Black" pitchFamily="34" charset="0"/>
                <a:cs typeface="Arial" charset="0"/>
              </a:rPr>
              <a:t>(TELEMETRI)</a:t>
            </a:r>
            <a:endParaRPr lang="en-US" sz="2800" b="1" dirty="0">
              <a:latin typeface="Arial Black" pitchFamily="34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b="1" dirty="0" smtClean="0">
                <a:latin typeface="Arial Black" pitchFamily="34" charset="0"/>
                <a:cs typeface="Arial" charset="0"/>
              </a:rPr>
              <a:t>DICATAT PERUBAHAN EKG</a:t>
            </a:r>
            <a:endParaRPr lang="en-US" sz="2800" b="1" dirty="0">
              <a:latin typeface="Arial Black" pitchFamily="34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b="1" dirty="0" smtClean="0">
                <a:latin typeface="Arial Black" pitchFamily="34" charset="0"/>
                <a:cs typeface="Arial" charset="0"/>
              </a:rPr>
              <a:t>BEBAN </a:t>
            </a:r>
            <a:r>
              <a:rPr lang="en-US" sz="2800" b="1" dirty="0">
                <a:latin typeface="Arial Black" pitchFamily="34" charset="0"/>
                <a:cs typeface="Arial" charset="0"/>
              </a:rPr>
              <a:t>LATIHAN DPT </a:t>
            </a:r>
            <a:r>
              <a:rPr lang="en-US" sz="2800" b="1" dirty="0" smtClean="0">
                <a:latin typeface="Arial Black" pitchFamily="34" charset="0"/>
                <a:cs typeface="Arial" charset="0"/>
              </a:rPr>
              <a:t>DITINGKATKAN</a:t>
            </a:r>
            <a:endParaRPr lang="en-US" sz="2800" b="1" dirty="0">
              <a:latin typeface="Arial Black" pitchFamily="34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b="1" dirty="0" smtClean="0">
                <a:latin typeface="Arial Black" pitchFamily="34" charset="0"/>
                <a:cs typeface="Arial" charset="0"/>
              </a:rPr>
              <a:t>DILATIH </a:t>
            </a:r>
            <a:r>
              <a:rPr lang="en-US" sz="2800" b="1" dirty="0">
                <a:latin typeface="Arial Black" pitchFamily="34" charset="0"/>
                <a:cs typeface="Arial" charset="0"/>
              </a:rPr>
              <a:t>SENAM PEMANASAN, </a:t>
            </a:r>
            <a:r>
              <a:rPr lang="en-US" sz="2800" b="1" dirty="0" smtClean="0">
                <a:latin typeface="Arial Black" pitchFamily="34" charset="0"/>
                <a:cs typeface="Arial" charset="0"/>
              </a:rPr>
              <a:t>JALANDI </a:t>
            </a:r>
            <a:r>
              <a:rPr lang="en-US" sz="2800" b="1" dirty="0">
                <a:latin typeface="Arial Black" pitchFamily="34" charset="0"/>
                <a:cs typeface="Arial" charset="0"/>
              </a:rPr>
              <a:t>TREADMIL, LAT. SEPEDA </a:t>
            </a:r>
            <a:r>
              <a:rPr lang="en-US" sz="2800" b="1" dirty="0" smtClean="0">
                <a:latin typeface="Arial Black" pitchFamily="34" charset="0"/>
                <a:cs typeface="Arial" charset="0"/>
              </a:rPr>
              <a:t>STATIS</a:t>
            </a:r>
            <a:endParaRPr lang="en-US" sz="2800" b="1" dirty="0">
              <a:latin typeface="Arial Black" pitchFamily="34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b="1" dirty="0" smtClean="0">
                <a:latin typeface="Arial Black" pitchFamily="34" charset="0"/>
                <a:cs typeface="Arial" charset="0"/>
              </a:rPr>
              <a:t>LATIHAN JALAN PULUHAN METER   DITINGKATKAN </a:t>
            </a:r>
            <a:r>
              <a:rPr lang="en-US" sz="2800" b="1" dirty="0">
                <a:latin typeface="Arial Black" pitchFamily="34" charset="0"/>
                <a:cs typeface="Arial" charset="0"/>
              </a:rPr>
              <a:t>DLM DUA MINGGU  </a:t>
            </a:r>
            <a:r>
              <a:rPr lang="en-US" sz="2800" b="1" dirty="0" smtClean="0">
                <a:latin typeface="Arial Black" pitchFamily="34" charset="0"/>
                <a:cs typeface="Arial" charset="0"/>
              </a:rPr>
              <a:t>MENCAPAI </a:t>
            </a:r>
            <a:r>
              <a:rPr lang="en-US" sz="2800" b="1" dirty="0">
                <a:latin typeface="Arial Black" pitchFamily="34" charset="0"/>
                <a:cs typeface="Arial" charset="0"/>
              </a:rPr>
              <a:t>1 – 1,5 KM</a:t>
            </a:r>
            <a:endParaRPr lang="en-US" sz="28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0047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228600" y="1055757"/>
            <a:ext cx="84582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Arial Black" pitchFamily="34" charset="0"/>
                <a:cs typeface="Arial" charset="0"/>
              </a:rPr>
              <a:t>MENJELANG 2 MINGGU SEBELUM    PULANG :</a:t>
            </a:r>
            <a:endParaRPr lang="en-US" sz="2800" dirty="0"/>
          </a:p>
          <a:p>
            <a:pPr marL="515938">
              <a:spcBef>
                <a:spcPct val="50000"/>
              </a:spcBef>
            </a:pPr>
            <a:r>
              <a:rPr lang="en-US" sz="2800" b="1" dirty="0" smtClean="0">
                <a:latin typeface="Arial Black" pitchFamily="34" charset="0"/>
                <a:cs typeface="Arial" charset="0"/>
              </a:rPr>
              <a:t>DILAKUKAN </a:t>
            </a:r>
            <a:r>
              <a:rPr lang="en-US" sz="2800" b="1" dirty="0">
                <a:latin typeface="Arial Black" pitchFamily="34" charset="0"/>
                <a:cs typeface="Arial" charset="0"/>
              </a:rPr>
              <a:t>STRESS TEST </a:t>
            </a:r>
            <a:r>
              <a:rPr lang="en-US" sz="2800" b="1" dirty="0" smtClean="0">
                <a:latin typeface="Arial Black" pitchFamily="34" charset="0"/>
                <a:cs typeface="Arial" charset="0"/>
              </a:rPr>
              <a:t>UNTUK MENGETAHUI </a:t>
            </a:r>
            <a:r>
              <a:rPr lang="en-US" sz="2800" b="1" dirty="0">
                <a:latin typeface="Arial Black" pitchFamily="34" charset="0"/>
                <a:cs typeface="Arial" charset="0"/>
              </a:rPr>
              <a:t>KONDISI JANTUNG</a:t>
            </a:r>
            <a:r>
              <a:rPr lang="en-US" sz="2800" b="1" dirty="0">
                <a:latin typeface="Arial" charset="0"/>
                <a:cs typeface="Arial" charset="0"/>
              </a:rPr>
              <a:t> </a:t>
            </a:r>
            <a:endParaRPr lang="en-US" sz="2800" b="1" dirty="0">
              <a:cs typeface="Times New Roman" pitchFamily="18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257300" y="347871"/>
            <a:ext cx="6400800" cy="707886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dirty="0" smtClean="0">
                <a:latin typeface="Arial Black" pitchFamily="34" charset="0"/>
              </a:rPr>
              <a:t>MINGGU KEDUA</a:t>
            </a:r>
            <a:endParaRPr lang="en-US" sz="4000" b="1" dirty="0">
              <a:latin typeface="Arial Black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10364" y="3284984"/>
            <a:ext cx="8458200" cy="3308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latin typeface="Arial Black" pitchFamily="34" charset="0"/>
                <a:cs typeface="Arial" charset="0"/>
              </a:rPr>
              <a:t>STRESS TEST SANGAT PENTING UNTUK :</a:t>
            </a:r>
          </a:p>
          <a:p>
            <a:endParaRPr lang="en-US" sz="900" b="1" dirty="0">
              <a:latin typeface="Arial Black" pitchFamily="34" charset="0"/>
              <a:cs typeface="Arial" charset="0"/>
            </a:endParaRPr>
          </a:p>
          <a:p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   - </a:t>
            </a:r>
            <a:r>
              <a:rPr lang="en-US" sz="2400" b="1" dirty="0">
                <a:latin typeface="Arial Black" pitchFamily="34" charset="0"/>
                <a:cs typeface="Arial" charset="0"/>
              </a:rPr>
              <a:t>GAMBARAN DERAJAT KEBUGARAN </a:t>
            </a:r>
            <a:endParaRPr lang="en-US" sz="2400" b="1" dirty="0">
              <a:latin typeface="Arial Black" pitchFamily="34" charset="0"/>
              <a:cs typeface="Times New Roman" pitchFamily="18" charset="0"/>
            </a:endParaRPr>
          </a:p>
          <a:p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   - </a:t>
            </a:r>
            <a:r>
              <a:rPr lang="en-US" sz="2400" b="1" dirty="0">
                <a:latin typeface="Arial Black" pitchFamily="34" charset="0"/>
                <a:cs typeface="Arial" charset="0"/>
              </a:rPr>
              <a:t>KONDISI PENYAKIT JTG PENDERITA</a:t>
            </a:r>
            <a:endParaRPr lang="en-US" sz="2400" b="1" dirty="0">
              <a:latin typeface="Arial Black" pitchFamily="34" charset="0"/>
              <a:cs typeface="Times New Roman" pitchFamily="18" charset="0"/>
            </a:endParaRPr>
          </a:p>
          <a:p>
            <a:r>
              <a:rPr lang="en-US" sz="2400" b="1" dirty="0">
                <a:latin typeface="Arial Black" pitchFamily="34" charset="0"/>
                <a:cs typeface="Arial" charset="0"/>
              </a:rPr>
              <a:t>      HASIL TES DPT MENUNJUKKAN      </a:t>
            </a:r>
          </a:p>
          <a:p>
            <a:r>
              <a:rPr lang="en-US" sz="2400" b="1" dirty="0">
                <a:latin typeface="Arial Black" pitchFamily="34" charset="0"/>
                <a:cs typeface="Arial" charset="0"/>
              </a:rPr>
              <a:t>      KONDISI PENDERITA</a:t>
            </a:r>
          </a:p>
          <a:p>
            <a:endParaRPr lang="en-US" sz="800" b="1" dirty="0">
              <a:latin typeface="Arial Black" pitchFamily="34" charset="0"/>
              <a:cs typeface="Arial" charset="0"/>
            </a:endParaRPr>
          </a:p>
          <a:p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	  	 		- </a:t>
            </a:r>
            <a:r>
              <a:rPr lang="en-US" sz="2400" b="1" dirty="0">
                <a:latin typeface="Arial Black" pitchFamily="34" charset="0"/>
                <a:cs typeface="Arial" charset="0"/>
              </a:rPr>
              <a:t>BERESIKO BERAT</a:t>
            </a:r>
            <a:endParaRPr lang="en-US" sz="2400" b="1" dirty="0">
              <a:latin typeface="Arial Black" pitchFamily="34" charset="0"/>
              <a:cs typeface="Times New Roman" pitchFamily="18" charset="0"/>
            </a:endParaRPr>
          </a:p>
          <a:p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				- </a:t>
            </a:r>
            <a:r>
              <a:rPr lang="en-US" sz="2400" b="1" dirty="0">
                <a:latin typeface="Arial Black" pitchFamily="34" charset="0"/>
                <a:cs typeface="Arial" charset="0"/>
              </a:rPr>
              <a:t>BERESIKO SEDANG</a:t>
            </a:r>
            <a:endParaRPr lang="en-US" sz="2400" b="1" dirty="0">
              <a:latin typeface="Arial Black" pitchFamily="34" charset="0"/>
              <a:cs typeface="Times New Roman" pitchFamily="18" charset="0"/>
            </a:endParaRPr>
          </a:p>
          <a:p>
            <a:r>
              <a:rPr lang="en-US" sz="2400" b="1" dirty="0">
                <a:latin typeface="Arial Black" pitchFamily="34" charset="0"/>
                <a:cs typeface="Arial" charset="0"/>
              </a:rPr>
              <a:t>		 		- BERESIKO RENDAH</a:t>
            </a:r>
            <a:r>
              <a:rPr lang="en-US" sz="24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6100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827584" y="1311245"/>
            <a:ext cx="7086600" cy="2160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sz="2400" b="1" dirty="0">
                <a:latin typeface="Arial Black" panose="020B0A04020102020204" pitchFamily="34" charset="0"/>
              </a:rPr>
              <a:t>TAKARAN RENDAH : 50 – 60% </a:t>
            </a:r>
            <a:r>
              <a:rPr lang="en-US" sz="2400" b="1" dirty="0" smtClean="0">
                <a:latin typeface="Arial Black" panose="020B0A04020102020204" pitchFamily="34" charset="0"/>
              </a:rPr>
              <a:t>DNM</a:t>
            </a:r>
          </a:p>
          <a:p>
            <a:pPr marL="457200" indent="-4572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sz="2400" b="1" dirty="0">
                <a:latin typeface="Arial Black" panose="020B0A04020102020204" pitchFamily="34" charset="0"/>
              </a:rPr>
              <a:t>TAKARAN SEDANG : 60 – 75% </a:t>
            </a:r>
            <a:r>
              <a:rPr lang="en-US" sz="2400" b="1" dirty="0" smtClean="0">
                <a:latin typeface="Arial Black" panose="020B0A04020102020204" pitchFamily="34" charset="0"/>
              </a:rPr>
              <a:t>DNM</a:t>
            </a:r>
          </a:p>
          <a:p>
            <a:pPr marL="457200" indent="-4572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sz="2400" b="1" dirty="0" smtClean="0">
                <a:latin typeface="Arial Black" panose="020B0A04020102020204" pitchFamily="34" charset="0"/>
              </a:rPr>
              <a:t>TAKARAN </a:t>
            </a:r>
            <a:r>
              <a:rPr lang="en-US" sz="2400" b="1" dirty="0">
                <a:latin typeface="Arial Black" pitchFamily="34" charset="0"/>
              </a:rPr>
              <a:t>TINGGI : 70 – 85% </a:t>
            </a:r>
            <a:r>
              <a:rPr lang="en-US" sz="2400" b="1" dirty="0" smtClean="0">
                <a:latin typeface="Arial Black" pitchFamily="34" charset="0"/>
              </a:rPr>
              <a:t>DNM (DNM </a:t>
            </a:r>
            <a:r>
              <a:rPr lang="en-US" sz="2400" b="1" dirty="0">
                <a:latin typeface="Arial Black" pitchFamily="34" charset="0"/>
              </a:rPr>
              <a:t>= DENYUT NADI MAKSIMAL</a:t>
            </a:r>
            <a:r>
              <a:rPr lang="en-US" sz="2400" b="1" dirty="0" smtClean="0">
                <a:latin typeface="Arial Black" pitchFamily="34" charset="0"/>
              </a:rPr>
              <a:t>)</a:t>
            </a:r>
            <a:endParaRPr lang="en-US" sz="2400" b="1" dirty="0">
              <a:latin typeface="Arial Black" pitchFamily="34" charset="0"/>
            </a:endParaRPr>
          </a:p>
          <a:p>
            <a:pPr marL="457200" indent="-457200">
              <a:spcBef>
                <a:spcPct val="20000"/>
              </a:spcBef>
              <a:buFont typeface="Wingdings" panose="05000000000000000000" pitchFamily="2" charset="2"/>
              <a:buChar char="Ø"/>
            </a:pPr>
            <a:endParaRPr lang="en-US" sz="2400" b="1" dirty="0">
              <a:latin typeface="Arial Black" panose="020B0A04020102020204" pitchFamily="34" charset="0"/>
            </a:endParaRPr>
          </a:p>
        </p:txBody>
      </p:sp>
      <p:sp>
        <p:nvSpPr>
          <p:cNvPr id="49162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323528" y="332656"/>
            <a:ext cx="7239000" cy="1143000"/>
          </a:xfrm>
          <a:noFill/>
          <a:ln>
            <a:noFill/>
          </a:ln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sz="2800" b="1" dirty="0" smtClean="0">
                <a:latin typeface="Arial Black" pitchFamily="34" charset="0"/>
              </a:rPr>
              <a:t>TAKARAN LATIHAN BERDASARKAN DENYUT NADI DARI HASIL TES </a:t>
            </a:r>
            <a:r>
              <a:rPr lang="en-US" sz="2800" b="1" dirty="0">
                <a:latin typeface="Arial Black" pitchFamily="34" charset="0"/>
              </a:rPr>
              <a:t>:</a:t>
            </a:r>
            <a:endParaRPr lang="en-US" sz="2800" b="1" dirty="0" smtClean="0">
              <a:latin typeface="Arial Black" pitchFamily="34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323528" y="3645024"/>
            <a:ext cx="835265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0000CC"/>
                </a:solidFill>
                <a:latin typeface="Arial Black" pitchFamily="34" charset="0"/>
                <a:cs typeface="Times New Roman" pitchFamily="18" charset="0"/>
              </a:rPr>
              <a:t>HAL-HAL YANG BOLEH DAN YANG TIDAK BOLEH DILAKUKAN SETELAH PULANG RAWAT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323528" y="4597475"/>
            <a:ext cx="78486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Arial Black" pitchFamily="34" charset="0"/>
                <a:cs typeface="Times New Roman" pitchFamily="18" charset="0"/>
              </a:rPr>
              <a:t>PENDERITA : </a:t>
            </a:r>
            <a:r>
              <a:rPr lang="en-US" sz="2400" dirty="0">
                <a:latin typeface="Arial Black" pitchFamily="34" charset="0"/>
                <a:cs typeface="Times New Roman" pitchFamily="18" charset="0"/>
                <a:sym typeface="Wingdings" pitchFamily="2" charset="2"/>
              </a:rPr>
              <a:t></a:t>
            </a:r>
            <a:endParaRPr lang="en-US" sz="2400" dirty="0">
              <a:latin typeface="Arial Black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>
                <a:latin typeface="Arial Black" pitchFamily="34" charset="0"/>
                <a:cs typeface="Times New Roman" pitchFamily="18" charset="0"/>
              </a:rPr>
              <a:t>BOLEH PULANG KARENA PENYAKIT MENYEMBUH DARI STABIL SERTA MAMPU MELAKUKAN PEKERJAAN HARIAN</a:t>
            </a:r>
          </a:p>
          <a:p>
            <a:pPr>
              <a:spcBef>
                <a:spcPct val="50000"/>
              </a:spcBef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87379051"/>
      </p:ext>
    </p:extLst>
  </p:cSld>
  <p:clrMapOvr>
    <a:masterClrMapping/>
  </p:clrMapOvr>
  <p:transition>
    <p:rand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5" name="Text Box 4"/>
          <p:cNvSpPr txBox="1">
            <a:spLocks noChangeArrowheads="1"/>
          </p:cNvSpPr>
          <p:nvPr/>
        </p:nvSpPr>
        <p:spPr bwMode="auto">
          <a:xfrm>
            <a:off x="457200" y="533400"/>
            <a:ext cx="8382000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latin typeface="Arial Black" pitchFamily="34" charset="0"/>
                <a:cs typeface="Times New Roman" pitchFamily="18" charset="0"/>
              </a:rPr>
              <a:t>KEGIATAN YANG DAPAT DILAKUKAN SENDIRI ANTARA LAIN 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 Black" pitchFamily="34" charset="0"/>
                <a:cs typeface="Times New Roman" pitchFamily="18" charset="0"/>
              </a:rPr>
              <a:t>MEMBERSIHKAN </a:t>
            </a:r>
            <a:r>
              <a:rPr lang="en-US" sz="2000" dirty="0">
                <a:latin typeface="Arial Black" pitchFamily="34" charset="0"/>
                <a:cs typeface="Times New Roman" pitchFamily="18" charset="0"/>
              </a:rPr>
              <a:t>DIRI </a:t>
            </a:r>
            <a:r>
              <a:rPr lang="en-US" sz="2000" dirty="0" smtClean="0">
                <a:latin typeface="Arial Black" pitchFamily="34" charset="0"/>
                <a:cs typeface="Times New Roman" pitchFamily="18" charset="0"/>
              </a:rPr>
              <a:t>SENDIRI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 Black" pitchFamily="34" charset="0"/>
                <a:cs typeface="Times New Roman" pitchFamily="18" charset="0"/>
              </a:rPr>
              <a:t>MENU </a:t>
            </a:r>
            <a:r>
              <a:rPr lang="en-US" sz="2000" dirty="0">
                <a:latin typeface="Arial Black" pitchFamily="34" charset="0"/>
                <a:cs typeface="Times New Roman" pitchFamily="18" charset="0"/>
              </a:rPr>
              <a:t>DAN PORSI MAKANAN DIATUR</a:t>
            </a:r>
            <a:r>
              <a:rPr lang="en-US" sz="2000" dirty="0" smtClean="0">
                <a:latin typeface="Arial Black" pitchFamily="34" charset="0"/>
                <a:cs typeface="Times New Roman" pitchFamily="18" charset="0"/>
              </a:rPr>
              <a:t>,  </a:t>
            </a:r>
            <a:r>
              <a:rPr lang="en-US" sz="2000" dirty="0">
                <a:latin typeface="Arial Black" pitchFamily="34" charset="0"/>
                <a:cs typeface="Times New Roman" pitchFamily="18" charset="0"/>
              </a:rPr>
              <a:t>SESUDAH MAKAN ISTIRAHAT JANGAN </a:t>
            </a:r>
            <a:r>
              <a:rPr lang="en-US" sz="2000" dirty="0" smtClean="0">
                <a:latin typeface="Arial Black" pitchFamily="34" charset="0"/>
                <a:cs typeface="Times New Roman" pitchFamily="18" charset="0"/>
              </a:rPr>
              <a:t>  </a:t>
            </a:r>
            <a:r>
              <a:rPr lang="en-US" sz="2000" dirty="0">
                <a:latin typeface="Arial Black" pitchFamily="34" charset="0"/>
                <a:cs typeface="Times New Roman" pitchFamily="18" charset="0"/>
              </a:rPr>
              <a:t>BERJALAN, </a:t>
            </a:r>
            <a:r>
              <a:rPr lang="en-US" sz="2000" dirty="0" smtClean="0">
                <a:latin typeface="Arial Black" pitchFamily="34" charset="0"/>
                <a:cs typeface="Times New Roman" pitchFamily="18" charset="0"/>
              </a:rPr>
              <a:t>ATAU MELAKUKAN   </a:t>
            </a:r>
            <a:r>
              <a:rPr lang="en-US" sz="2000" dirty="0">
                <a:latin typeface="Arial Black" pitchFamily="34" charset="0"/>
                <a:cs typeface="Times New Roman" pitchFamily="18" charset="0"/>
              </a:rPr>
              <a:t>AKTIVITAS </a:t>
            </a:r>
            <a:r>
              <a:rPr lang="en-US" sz="2000" dirty="0" smtClean="0">
                <a:latin typeface="Arial Black" pitchFamily="34" charset="0"/>
                <a:cs typeface="Times New Roman" pitchFamily="18" charset="0"/>
              </a:rPr>
              <a:t>FISIK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 Black" pitchFamily="34" charset="0"/>
                <a:cs typeface="Times New Roman" pitchFamily="18" charset="0"/>
              </a:rPr>
              <a:t>DAPAT </a:t>
            </a:r>
            <a:r>
              <a:rPr lang="en-US" sz="2000" dirty="0">
                <a:latin typeface="Arial Black" pitchFamily="34" charset="0"/>
                <a:cs typeface="Times New Roman" pitchFamily="18" charset="0"/>
              </a:rPr>
              <a:t>MEMBACA, MENULIS</a:t>
            </a:r>
            <a:r>
              <a:rPr lang="en-US" sz="2000" dirty="0" smtClean="0">
                <a:latin typeface="Arial Black" pitchFamily="34" charset="0"/>
                <a:cs typeface="Times New Roman" pitchFamily="18" charset="0"/>
              </a:rPr>
              <a:t>,   </a:t>
            </a:r>
            <a:r>
              <a:rPr lang="en-US" sz="2000" dirty="0">
                <a:latin typeface="Arial Black" pitchFamily="34" charset="0"/>
                <a:cs typeface="Times New Roman" pitchFamily="18" charset="0"/>
              </a:rPr>
              <a:t>MENONTON TV, DGN TOPIK SANTAI/ </a:t>
            </a:r>
            <a:r>
              <a:rPr lang="en-US" sz="2000" dirty="0" smtClean="0">
                <a:latin typeface="Arial Black" pitchFamily="34" charset="0"/>
                <a:cs typeface="Times New Roman" pitchFamily="18" charset="0"/>
              </a:rPr>
              <a:t>  </a:t>
            </a:r>
            <a:r>
              <a:rPr lang="en-US" sz="2000" dirty="0">
                <a:latin typeface="Arial Black" pitchFamily="34" charset="0"/>
                <a:cs typeface="Times New Roman" pitchFamily="18" charset="0"/>
              </a:rPr>
              <a:t>TIDAK </a:t>
            </a:r>
            <a:r>
              <a:rPr lang="en-US" sz="2000" dirty="0" smtClean="0">
                <a:latin typeface="Arial Black" pitchFamily="34" charset="0"/>
                <a:cs typeface="Times New Roman" pitchFamily="18" charset="0"/>
              </a:rPr>
              <a:t>TEGANG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 Black" pitchFamily="34" charset="0"/>
                <a:cs typeface="Times New Roman" pitchFamily="18" charset="0"/>
              </a:rPr>
              <a:t>PROGRAM </a:t>
            </a:r>
            <a:r>
              <a:rPr lang="en-US" sz="2000" dirty="0">
                <a:latin typeface="Arial Black" pitchFamily="34" charset="0"/>
                <a:cs typeface="Times New Roman" pitchFamily="18" charset="0"/>
              </a:rPr>
              <a:t>JALAN SESUAI DENGAN 	DITEMPAT </a:t>
            </a:r>
            <a:r>
              <a:rPr lang="en-US" sz="2000" dirty="0" smtClean="0">
                <a:latin typeface="Arial Black" pitchFamily="34" charset="0"/>
                <a:cs typeface="Times New Roman" pitchFamily="18" charset="0"/>
              </a:rPr>
              <a:t>REHABILITASI.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 Black" pitchFamily="34" charset="0"/>
                <a:cs typeface="Times New Roman" pitchFamily="18" charset="0"/>
              </a:rPr>
              <a:t>HUBUNGAN </a:t>
            </a:r>
            <a:r>
              <a:rPr lang="en-US" sz="2000" dirty="0">
                <a:latin typeface="Arial Black" pitchFamily="34" charset="0"/>
                <a:cs typeface="Times New Roman" pitchFamily="18" charset="0"/>
              </a:rPr>
              <a:t>SUAMI ISTRI BOLEH, </a:t>
            </a:r>
            <a:r>
              <a:rPr lang="en-US" sz="2000" dirty="0" smtClean="0">
                <a:latin typeface="Arial Black" pitchFamily="34" charset="0"/>
                <a:cs typeface="Times New Roman" pitchFamily="18" charset="0"/>
              </a:rPr>
              <a:t>APABILA </a:t>
            </a:r>
            <a:r>
              <a:rPr lang="en-US" sz="2000" dirty="0">
                <a:latin typeface="Arial Black" pitchFamily="34" charset="0"/>
                <a:cs typeface="Times New Roman" pitchFamily="18" charset="0"/>
              </a:rPr>
              <a:t>PD WAKTU TES TIDAK ADA </a:t>
            </a:r>
            <a:r>
              <a:rPr lang="en-US" sz="2000" dirty="0" smtClean="0">
                <a:latin typeface="Arial Black" pitchFamily="34" charset="0"/>
                <a:cs typeface="Times New Roman" pitchFamily="18" charset="0"/>
              </a:rPr>
              <a:t>NYERI DADA.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 Black" pitchFamily="34" charset="0"/>
                <a:cs typeface="Times New Roman" pitchFamily="18" charset="0"/>
              </a:rPr>
              <a:t>HINDARI </a:t>
            </a:r>
            <a:r>
              <a:rPr lang="en-US" sz="2000" dirty="0">
                <a:latin typeface="Arial Black" pitchFamily="34" charset="0"/>
                <a:cs typeface="Times New Roman" pitchFamily="18" charset="0"/>
              </a:rPr>
              <a:t>BAB SAMBIL MENGEDAN, </a:t>
            </a:r>
            <a:r>
              <a:rPr lang="en-US" sz="2000" dirty="0" smtClean="0">
                <a:latin typeface="Arial Black" pitchFamily="34" charset="0"/>
                <a:cs typeface="Times New Roman" pitchFamily="18" charset="0"/>
              </a:rPr>
              <a:t>LAMA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 Black" pitchFamily="34" charset="0"/>
                <a:cs typeface="Times New Roman" pitchFamily="18" charset="0"/>
              </a:rPr>
              <a:t>NAIK </a:t>
            </a:r>
            <a:r>
              <a:rPr lang="en-US" sz="2000" dirty="0">
                <a:latin typeface="Arial Black" pitchFamily="34" charset="0"/>
                <a:cs typeface="Times New Roman" pitchFamily="18" charset="0"/>
              </a:rPr>
              <a:t>TANGGA SATU TINGKAT </a:t>
            </a:r>
            <a:r>
              <a:rPr lang="en-US" sz="2000" dirty="0" smtClean="0">
                <a:latin typeface="Arial Black" pitchFamily="34" charset="0"/>
                <a:cs typeface="Times New Roman" pitchFamily="18" charset="0"/>
              </a:rPr>
              <a:t>SECARA PERLAHAN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 Black" pitchFamily="34" charset="0"/>
                <a:cs typeface="Times New Roman" pitchFamily="18" charset="0"/>
              </a:rPr>
              <a:t>KEGIATAN </a:t>
            </a:r>
            <a:r>
              <a:rPr lang="en-US" sz="2000" dirty="0">
                <a:latin typeface="Arial Black" pitchFamily="34" charset="0"/>
                <a:cs typeface="Times New Roman" pitchFamily="18" charset="0"/>
              </a:rPr>
              <a:t>HARIAN JANGAN </a:t>
            </a:r>
            <a:r>
              <a:rPr lang="en-US" sz="2000" dirty="0" smtClean="0">
                <a:latin typeface="Arial Black" pitchFamily="34" charset="0"/>
                <a:cs typeface="Times New Roman" pitchFamily="18" charset="0"/>
              </a:rPr>
              <a:t>SAMPAI LELAH</a:t>
            </a:r>
            <a:r>
              <a:rPr lang="en-US" sz="2000" dirty="0">
                <a:latin typeface="Arial Black" pitchFamily="34" charset="0"/>
                <a:cs typeface="Times New Roman" pitchFamily="18" charset="0"/>
              </a:rPr>
              <a:t>.</a:t>
            </a:r>
            <a:endParaRPr lang="en-US" sz="2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356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2252" y="260648"/>
            <a:ext cx="6020068" cy="1336180"/>
          </a:xfrm>
          <a:prstGeom prst="ellipse">
            <a:avLst/>
          </a:prstGeom>
          <a:solidFill>
            <a:srgbClr val="FFCCFF"/>
          </a:solidFill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rmAutofit lnSpcReduction="10000"/>
          </a:bodyPr>
          <a:lstStyle/>
          <a:p>
            <a:pPr marL="0" indent="0" algn="ctr"/>
            <a:r>
              <a:rPr lang="en-US" sz="2800" dirty="0" smtClean="0">
                <a:solidFill>
                  <a:srgbClr val="0000FF"/>
                </a:solidFill>
                <a:latin typeface="Antique Olive Compact" pitchFamily="34" charset="0"/>
              </a:rPr>
              <a:t>OBESITAS</a:t>
            </a:r>
          </a:p>
          <a:p>
            <a:pPr marL="0" indent="0" algn="ctr"/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(BMI &gt; 30 Kg/m2)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87624" y="1596828"/>
            <a:ext cx="6509324" cy="10400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ADIPOKIN 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PROINFLAMASI 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DISEKRESIKAN JARINGAN LEMAK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23528" y="2780928"/>
            <a:ext cx="8237516" cy="388843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rmAutofit fontScale="62500" lnSpcReduction="2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ClrTx/>
              <a:buSzPct val="100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tx1"/>
                </a:solidFill>
                <a:latin typeface="Antique Olive Compact" pitchFamily="34" charset="0"/>
              </a:rPr>
              <a:t>ROS: REACTYPE OXYGEN SPECIES</a:t>
            </a:r>
          </a:p>
          <a:p>
            <a:pPr marL="342900" indent="-342900">
              <a:buClrTx/>
              <a:buSzPct val="100000"/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TNF-</a:t>
            </a:r>
            <a:r>
              <a:rPr lang="el-GR" sz="2400" dirty="0">
                <a:solidFill>
                  <a:schemeClr val="tx1"/>
                </a:solidFill>
                <a:latin typeface="Arial Black" panose="020B0A04020102020204" pitchFamily="34" charset="0"/>
              </a:rPr>
              <a:t>α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 : TUMOR NEKROSIS FACTOR-</a:t>
            </a:r>
            <a:r>
              <a:rPr lang="el-GR" sz="2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α</a:t>
            </a:r>
            <a:endParaRPr lang="en-US" sz="2400" dirty="0" smtClean="0">
              <a:solidFill>
                <a:schemeClr val="tx1"/>
              </a:solidFill>
              <a:latin typeface="Antique Olive Compact" pitchFamily="34" charset="0"/>
            </a:endParaRPr>
          </a:p>
          <a:p>
            <a:pPr marL="342900" indent="-342900">
              <a:buClrTx/>
              <a:buSzPct val="100000"/>
              <a:buFont typeface="Wingdings" panose="05000000000000000000" pitchFamily="2" charset="2"/>
              <a:buChar char="v"/>
            </a:pPr>
            <a:r>
              <a:rPr lang="en-US" sz="2400" dirty="0" err="1" smtClean="0">
                <a:solidFill>
                  <a:schemeClr val="tx1"/>
                </a:solidFill>
                <a:latin typeface="Antique Olive Compact" pitchFamily="34" charset="0"/>
              </a:rPr>
              <a:t>NF</a:t>
            </a:r>
            <a:r>
              <a:rPr lang="en-US" sz="2400" baseline="-25000" dirty="0" err="1" smtClean="0">
                <a:solidFill>
                  <a:schemeClr val="tx1"/>
                </a:solidFill>
                <a:latin typeface="Antique Olive Compact" pitchFamily="34" charset="0"/>
              </a:rPr>
              <a:t>k</a:t>
            </a:r>
            <a:r>
              <a:rPr lang="en-US" sz="2400" dirty="0" err="1" smtClean="0">
                <a:solidFill>
                  <a:schemeClr val="tx1"/>
                </a:solidFill>
                <a:latin typeface="Antique Olive Compact" pitchFamily="34" charset="0"/>
              </a:rPr>
              <a:t>B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: </a:t>
            </a:r>
          </a:p>
          <a:p>
            <a:pPr marL="342900" indent="-342900">
              <a:buClrTx/>
              <a:buSzPct val="100000"/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rgbClr val="FF0000"/>
                </a:solidFill>
                <a:latin typeface="Antique Olive Compact" pitchFamily="34" charset="0"/>
              </a:rPr>
              <a:t>ANG: ANGIOTENSINOGEN</a:t>
            </a:r>
          </a:p>
          <a:p>
            <a:pPr marL="342900" indent="-342900">
              <a:buClrTx/>
              <a:buSzPct val="100000"/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rgbClr val="FF0000"/>
                </a:solidFill>
                <a:latin typeface="Antique Olive Compact" pitchFamily="34" charset="0"/>
              </a:rPr>
              <a:t>ANG-II: ANGIOTENSINOGEN-II</a:t>
            </a:r>
          </a:p>
          <a:p>
            <a:pPr marL="342900" indent="-342900">
              <a:buClrTx/>
              <a:buSzPct val="100000"/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rgbClr val="FF0000"/>
                </a:solidFill>
                <a:latin typeface="Antique Olive Compact" pitchFamily="34" charset="0"/>
              </a:rPr>
              <a:t>RENIN</a:t>
            </a:r>
          </a:p>
          <a:p>
            <a:pPr marL="342900" indent="-342900">
              <a:buClrTx/>
              <a:buSzPct val="100000"/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rgbClr val="FF0000"/>
                </a:solidFill>
                <a:latin typeface="Antique Olive Compact" pitchFamily="34" charset="0"/>
              </a:rPr>
              <a:t>ACE: ANGIOTENSIN CONVERTING ENZYM</a:t>
            </a:r>
          </a:p>
          <a:p>
            <a:pPr marL="342900" indent="-342900">
              <a:buClrTx/>
              <a:buSzPct val="100000"/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rgbClr val="FF0000"/>
                </a:solidFill>
                <a:latin typeface="Antique Olive Compact" pitchFamily="34" charset="0"/>
              </a:rPr>
              <a:t>ET-1: ENDOTELIN 1</a:t>
            </a:r>
          </a:p>
          <a:p>
            <a:pPr marL="342900" indent="-342900">
              <a:buClrTx/>
              <a:buSzPct val="100000"/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IL-6: INTERLEUKIN 6</a:t>
            </a:r>
          </a:p>
          <a:p>
            <a:pPr marL="342900" indent="-342900">
              <a:buClrTx/>
              <a:buSzPct val="100000"/>
              <a:buFont typeface="Wingdings" panose="05000000000000000000" pitchFamily="2" charset="2"/>
              <a:buChar char="v"/>
            </a:pPr>
            <a:r>
              <a:rPr lang="en-US" sz="2400" dirty="0" err="1" smtClean="0">
                <a:solidFill>
                  <a:schemeClr val="tx1"/>
                </a:solidFill>
                <a:latin typeface="Antique Olive Compact" pitchFamily="34" charset="0"/>
              </a:rPr>
              <a:t>cRF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: c REAKTIVE PROTEIN</a:t>
            </a:r>
          </a:p>
          <a:p>
            <a:pPr marL="342900" indent="-342900">
              <a:buClrTx/>
              <a:buSzPct val="100000"/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TGF-</a:t>
            </a:r>
            <a:r>
              <a:rPr lang="el-G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TRANFORMING GROWTH FACTOR </a:t>
            </a:r>
            <a:r>
              <a:rPr lang="el-G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Tx/>
              <a:buSzPct val="100000"/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MCP-1: MONOCYTE CHEMOTACTIC PROTEIN-1</a:t>
            </a:r>
          </a:p>
          <a:p>
            <a:pPr marL="342900" indent="-342900">
              <a:buClrTx/>
              <a:buSzPct val="100000"/>
              <a:buFont typeface="Wingdings" panose="05000000000000000000" pitchFamily="2" charset="2"/>
              <a:buChar char="v"/>
            </a:pPr>
            <a:r>
              <a:rPr lang="en-US" sz="2400" dirty="0" err="1" smtClean="0">
                <a:solidFill>
                  <a:schemeClr val="tx1"/>
                </a:solidFill>
                <a:latin typeface="Antique Olive Compact" pitchFamily="34" charset="0"/>
              </a:rPr>
              <a:t>mCSF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: MOCYTE COLONI STIMULATING 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FACTOR</a:t>
            </a:r>
          </a:p>
          <a:p>
            <a:pPr marL="0" indent="0" algn="ctr">
              <a:buClrTx/>
              <a:buSzPct val="100000"/>
            </a:pPr>
            <a:r>
              <a:rPr lang="en-US" sz="3200" i="1" dirty="0" smtClean="0">
                <a:solidFill>
                  <a:srgbClr val="FF0000"/>
                </a:solidFill>
                <a:latin typeface="Antique Olive Compact" pitchFamily="34" charset="0"/>
              </a:rPr>
              <a:t>(ROS DISTIMULASI ANGIOTENSIN-II)</a:t>
            </a:r>
            <a:endParaRPr lang="en-US" sz="3200" i="1" dirty="0" smtClean="0">
              <a:solidFill>
                <a:srgbClr val="FF0000"/>
              </a:solidFill>
              <a:latin typeface="Antique Olive Compact" pitchFamily="34" charset="0"/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5436096" y="3780362"/>
            <a:ext cx="576064" cy="1088798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130740" y="3780362"/>
            <a:ext cx="2311724" cy="101679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Antique Olive Compact" panose="020B0904030504030204" pitchFamily="34" charset="0"/>
              </a:rPr>
              <a:t>BERPERAN PENYEBAB HIPERTENSI</a:t>
            </a:r>
            <a:endParaRPr lang="en-US" dirty="0">
              <a:solidFill>
                <a:srgbClr val="0000FF"/>
              </a:solidFill>
              <a:latin typeface="Antique Olive Compact" panose="020B0904030504030204" pitchFamily="34" charset="0"/>
            </a:endParaRPr>
          </a:p>
        </p:txBody>
      </p:sp>
      <p:sp>
        <p:nvSpPr>
          <p:cNvPr id="8" name="Right Brace 7"/>
          <p:cNvSpPr/>
          <p:nvPr/>
        </p:nvSpPr>
        <p:spPr>
          <a:xfrm>
            <a:off x="6228184" y="5510664"/>
            <a:ext cx="576064" cy="410268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760268" y="5301208"/>
            <a:ext cx="1412132" cy="80377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400" dirty="0" smtClean="0">
                <a:solidFill>
                  <a:srgbClr val="0000FF"/>
                </a:solidFill>
                <a:latin typeface="Antique Olive Compact" panose="020B0904030504030204" pitchFamily="34" charset="0"/>
              </a:rPr>
              <a:t>STIMULASI MIGRASI MONOSIT</a:t>
            </a:r>
            <a:endParaRPr lang="en-US" sz="1400" dirty="0">
              <a:solidFill>
                <a:srgbClr val="0000FF"/>
              </a:solidFill>
              <a:latin typeface="Antique Olive Compact" panose="020B09040305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251520" y="620688"/>
            <a:ext cx="86106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smtClean="0">
                <a:latin typeface="Arial Black" pitchFamily="34" charset="0"/>
                <a:cs typeface="Times New Roman" pitchFamily="18" charset="0"/>
              </a:rPr>
              <a:t>BELUM </a:t>
            </a:r>
            <a:r>
              <a:rPr lang="en-US" sz="2800" b="1" dirty="0">
                <a:latin typeface="Arial Black" pitchFamily="34" charset="0"/>
                <a:cs typeface="Times New Roman" pitchFamily="18" charset="0"/>
              </a:rPr>
              <a:t>BOLEH DILAKUKAN :</a:t>
            </a:r>
          </a:p>
          <a:p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  - MENGANGKAT BARANG, MENDORONG   </a:t>
            </a:r>
          </a:p>
          <a:p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    BEBAN, MENGGENDONG ANAK ATAU </a:t>
            </a:r>
          </a:p>
          <a:p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    BENDA LEBIH DARI 5 KG</a:t>
            </a:r>
          </a:p>
          <a:p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  - MENYETIR KENDARAAN, MENCUCI </a:t>
            </a:r>
          </a:p>
          <a:p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    KENDARAAN, MENCANGKUL, DLL.</a:t>
            </a:r>
          </a:p>
          <a:p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  - BEKERJA</a:t>
            </a:r>
          </a:p>
          <a:p>
            <a:r>
              <a:rPr lang="en-US" sz="2800" b="1" dirty="0">
                <a:latin typeface="Arial Black" pitchFamily="34" charset="0"/>
                <a:cs typeface="Times New Roman" pitchFamily="18" charset="0"/>
              </a:rPr>
              <a:t> </a:t>
            </a:r>
          </a:p>
          <a:p>
            <a:r>
              <a:rPr lang="en-US" sz="2000" b="1" i="1" dirty="0">
                <a:latin typeface="Arial Black" pitchFamily="34" charset="0"/>
                <a:cs typeface="Times New Roman" pitchFamily="18" charset="0"/>
              </a:rPr>
              <a:t>      CATATAN :</a:t>
            </a:r>
          </a:p>
          <a:p>
            <a:r>
              <a:rPr lang="en-US" sz="2000" b="1" i="1" dirty="0">
                <a:latin typeface="Arial Black" pitchFamily="34" charset="0"/>
                <a:cs typeface="Times New Roman" pitchFamily="18" charset="0"/>
              </a:rPr>
              <a:t>	- OLAH RAGA PERTANDINGAN DILARANG</a:t>
            </a:r>
          </a:p>
          <a:p>
            <a:r>
              <a:rPr lang="en-US" sz="2000" b="1" i="1" dirty="0">
                <a:latin typeface="Arial Black" pitchFamily="34" charset="0"/>
                <a:cs typeface="Times New Roman" pitchFamily="18" charset="0"/>
              </a:rPr>
              <a:t>	- PENYEMBUHAN AKIBAT SERANGAN JANTUNG </a:t>
            </a:r>
          </a:p>
          <a:p>
            <a:r>
              <a:rPr lang="en-US" sz="2000" b="1" i="1" dirty="0">
                <a:latin typeface="Arial Black" pitchFamily="34" charset="0"/>
                <a:cs typeface="Times New Roman" pitchFamily="18" charset="0"/>
              </a:rPr>
              <a:t>  	  SEKITAR 6 MINGGU</a:t>
            </a:r>
          </a:p>
          <a:p>
            <a:r>
              <a:rPr lang="en-US" sz="2000" b="1" i="1" dirty="0">
                <a:latin typeface="Arial Black" pitchFamily="34" charset="0"/>
                <a:cs typeface="Times New Roman" pitchFamily="18" charset="0"/>
              </a:rPr>
              <a:t>	- DIPULANGKAN MINGGU KEDUA MAKA 4 MINGGU </a:t>
            </a:r>
          </a:p>
          <a:p>
            <a:r>
              <a:rPr lang="en-US" sz="2000" b="1" i="1" dirty="0">
                <a:latin typeface="Arial Black" pitchFamily="34" charset="0"/>
                <a:cs typeface="Times New Roman" pitchFamily="18" charset="0"/>
              </a:rPr>
              <a:t>   	  MENGIKUTI REHABILITASI FASE 2</a:t>
            </a:r>
            <a:endParaRPr lang="en-US" sz="2000" b="1" i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26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3" name="Text Box 3"/>
          <p:cNvSpPr txBox="1">
            <a:spLocks noChangeArrowheads="1"/>
          </p:cNvSpPr>
          <p:nvPr/>
        </p:nvSpPr>
        <p:spPr bwMode="auto">
          <a:xfrm>
            <a:off x="609600" y="404664"/>
            <a:ext cx="7543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b="1" dirty="0" smtClean="0">
                <a:solidFill>
                  <a:srgbClr val="0000CC"/>
                </a:solidFill>
                <a:latin typeface="Arial Black" pitchFamily="34" charset="0"/>
                <a:cs typeface="Times New Roman" pitchFamily="18" charset="0"/>
              </a:rPr>
              <a:t>FASE </a:t>
            </a:r>
            <a:r>
              <a:rPr lang="en-US" sz="2400" b="1" dirty="0">
                <a:solidFill>
                  <a:srgbClr val="0000CC"/>
                </a:solidFill>
                <a:latin typeface="Arial Black" pitchFamily="34" charset="0"/>
                <a:cs typeface="Times New Roman" pitchFamily="18" charset="0"/>
              </a:rPr>
              <a:t>PASCA RAWAT (FASE II) :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0000CC"/>
                </a:solidFill>
                <a:latin typeface="Arial Black" pitchFamily="34" charset="0"/>
                <a:cs typeface="Times New Roman" pitchFamily="18" charset="0"/>
              </a:rPr>
              <a:t>1 – 2 BULAN</a:t>
            </a:r>
            <a:r>
              <a:rPr lang="en-US" sz="2000" b="1" dirty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 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971600" y="1420327"/>
            <a:ext cx="7086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SETELAH PULANG DILANJUTKAN REHABILITAS FASE </a:t>
            </a: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KEDUA</a:t>
            </a:r>
            <a:endParaRPr lang="en-US" sz="2400" b="1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2435990"/>
            <a:ext cx="83058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PROGRAM LATIHAN DILAKUKAN BERDASARKAN :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 - HASIL STRESS TEST SEBELUM PULANG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 - LATIHAN BERUPA : SENAM, BERJALAN, 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   MENAIKI TANGGA, NAIK SEPEDA,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   TREADMILL, SENAM RELAKSASI, DLL.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 - PENYULUHAN </a:t>
            </a:r>
            <a:r>
              <a:rPr lang="en-US" sz="2000" b="1" dirty="0">
                <a:latin typeface="Arial Black" pitchFamily="34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 MEMULIHKAN KONDISI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   MENTAL.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 - KONSULTASI KE DOKTER TIAP BULAN /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   KALAU ADA MASALAH.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 - SETELAH 2 BULAN DILAKUKAN STRESS 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   TEST.</a:t>
            </a:r>
            <a:endParaRPr lang="en-US" sz="20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3361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Text Box 3"/>
          <p:cNvSpPr txBox="1">
            <a:spLocks noChangeArrowheads="1"/>
          </p:cNvSpPr>
          <p:nvPr/>
        </p:nvSpPr>
        <p:spPr bwMode="auto">
          <a:xfrm>
            <a:off x="2195736" y="188640"/>
            <a:ext cx="441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Arial Black" pitchFamily="34" charset="0"/>
                <a:cs typeface="Times New Roman" pitchFamily="18" charset="0"/>
              </a:rPr>
              <a:t>HASIL TES BAIK</a:t>
            </a:r>
            <a:endParaRPr lang="en-US" sz="3600" b="1" dirty="0">
              <a:latin typeface="Arial Black" pitchFamily="34" charset="0"/>
            </a:endParaRPr>
          </a:p>
        </p:txBody>
      </p:sp>
      <p:sp>
        <p:nvSpPr>
          <p:cNvPr id="56326" name="Text Box 5"/>
          <p:cNvSpPr txBox="1">
            <a:spLocks noChangeArrowheads="1"/>
          </p:cNvSpPr>
          <p:nvPr/>
        </p:nvSpPr>
        <p:spPr bwMode="auto">
          <a:xfrm>
            <a:off x="1187624" y="1340768"/>
            <a:ext cx="6172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latin typeface="Arial Black" pitchFamily="34" charset="0"/>
                <a:cs typeface="Times New Roman" pitchFamily="18" charset="0"/>
              </a:rPr>
              <a:t>DILANJUTKAN DGN REHABILITASI FASE KETIGA  = FASE PEMELIHARAAN</a:t>
            </a:r>
            <a:endParaRPr lang="en-US" sz="2800" b="1" dirty="0">
              <a:latin typeface="Arial Black" pitchFamily="34" charset="0"/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3923928" y="829990"/>
            <a:ext cx="864096" cy="3667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53988" y="3072348"/>
            <a:ext cx="780397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REHABILITASI </a:t>
            </a: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FASE KETIGA DAPAT </a:t>
            </a: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DILAKUKAN </a:t>
            </a: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DI :</a:t>
            </a:r>
          </a:p>
          <a:p>
            <a:pPr marL="796925" indent="-342900" algn="just">
              <a:buFont typeface="Wingdings" panose="05000000000000000000" pitchFamily="2" charset="2"/>
              <a:buChar char="Ø"/>
            </a:pP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TEMPAT REHABILITASI</a:t>
            </a:r>
          </a:p>
          <a:p>
            <a:pPr marL="796925" indent="-342900" algn="just">
              <a:buFont typeface="Wingdings" panose="05000000000000000000" pitchFamily="2" charset="2"/>
              <a:buChar char="Ø"/>
            </a:pP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KLUB </a:t>
            </a: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JANTUNG </a:t>
            </a: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SEHAT</a:t>
            </a:r>
          </a:p>
          <a:p>
            <a:pPr marL="796925" indent="-342900" algn="just">
              <a:buFont typeface="Wingdings" panose="05000000000000000000" pitchFamily="2" charset="2"/>
              <a:buChar char="Ø"/>
            </a:pP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BEBAN </a:t>
            </a: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LATIHAN </a:t>
            </a: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MENINGKAT</a:t>
            </a:r>
          </a:p>
          <a:p>
            <a:pPr marL="796925" indent="-342900">
              <a:buFont typeface="Wingdings" panose="05000000000000000000" pitchFamily="2" charset="2"/>
              <a:buChar char="Ø"/>
            </a:pP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PENGAWASAN </a:t>
            </a: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LEBIH </a:t>
            </a: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LONGGAR</a:t>
            </a:r>
          </a:p>
          <a:p>
            <a:pPr marL="796925" indent="-342900">
              <a:buFont typeface="Wingdings" panose="05000000000000000000" pitchFamily="2" charset="2"/>
              <a:buChar char="Ø"/>
            </a:pP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PADA </a:t>
            </a: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FASE INI DINILAI FAKTOR2 </a:t>
            </a: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RESIKO </a:t>
            </a: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YG MENIMBULKAN </a:t>
            </a: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PJK/HARUS </a:t>
            </a: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DIKENDALIKAN </a:t>
            </a: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DAN  DITANGGULANGI</a:t>
            </a:r>
            <a:endParaRPr lang="en-US" sz="2400" b="1" dirty="0">
              <a:latin typeface="Arial Black" pitchFamily="34" charset="0"/>
              <a:cs typeface="Times New Roman" pitchFamily="18" charset="0"/>
            </a:endParaRPr>
          </a:p>
          <a:p>
            <a:endParaRPr lang="en-US" sz="24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983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662608" y="181744"/>
            <a:ext cx="8001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REHABILITASI FASE KETIGA DISEBUT JUGA PROGRAM PENCEGAHAN SEKUNDER</a:t>
            </a:r>
          </a:p>
          <a:p>
            <a:pPr algn="ctr"/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=</a:t>
            </a:r>
          </a:p>
          <a:p>
            <a:pPr algn="ctr"/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PENCEGAHAN SESUDAH TIMBUL PENYAKIT</a:t>
            </a:r>
            <a:endParaRPr lang="en-US" sz="2400" b="1" dirty="0">
              <a:latin typeface="Arial Black" pitchFamily="34" charset="0"/>
            </a:endParaRP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1043608" y="2132856"/>
            <a:ext cx="7239000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i="1" dirty="0">
                <a:latin typeface="Arial Black" panose="020B0A04020102020204" pitchFamily="34" charset="0"/>
                <a:cs typeface="Times New Roman" pitchFamily="18" charset="0"/>
              </a:rPr>
              <a:t>PERBAIKAN PENYEMPITAN PEMBULUH DARAH DIBUTUHKAN WAKTU ANTARA 6 BULAN S.D 2 TAHUN</a:t>
            </a:r>
            <a:endParaRPr lang="en-US" sz="2400" b="1" i="1" dirty="0">
              <a:latin typeface="Arial Black" panose="020B0A04020102020204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86408" y="4237381"/>
            <a:ext cx="81534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HAL-HAL YANG BOLEH DAN TIDAK BOLEH DILAKUKAN SETELAH LATIHAN FASE DUA :</a:t>
            </a:r>
          </a:p>
          <a:p>
            <a:pPr algn="ctr"/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SETELAH </a:t>
            </a: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FASE DUA : 90% PENDERITA/PESERTA REHABILITASI PULIH KEMBALI KETINGKAT AWAL</a:t>
            </a:r>
          </a:p>
          <a:p>
            <a:pPr algn="ctr"/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 </a:t>
            </a:r>
          </a:p>
          <a:p>
            <a:endParaRPr lang="en-US" sz="24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0869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Text Box 2"/>
          <p:cNvSpPr txBox="1">
            <a:spLocks noChangeArrowheads="1"/>
          </p:cNvSpPr>
          <p:nvPr/>
        </p:nvSpPr>
        <p:spPr bwMode="auto">
          <a:xfrm>
            <a:off x="395536" y="404664"/>
            <a:ext cx="8382000" cy="4416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latin typeface="Arial Black" pitchFamily="34" charset="0"/>
                <a:cs typeface="Times New Roman" pitchFamily="18" charset="0"/>
              </a:rPr>
              <a:t>PULIH KE TINGKAT AWAL = KEMBALI KEHIDUPAN SEMULA :</a:t>
            </a:r>
          </a:p>
          <a:p>
            <a:endParaRPr lang="en-US" sz="900" b="1" dirty="0">
              <a:latin typeface="Arial Black" pitchFamily="34" charset="0"/>
              <a:cs typeface="Times New Roman" pitchFamily="18" charset="0"/>
            </a:endParaRPr>
          </a:p>
          <a:p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- HAL-HAL YANG BOLEH DI FASE SATU </a:t>
            </a:r>
          </a:p>
          <a:p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  DITERUSKAN KE FASE DUA</a:t>
            </a:r>
          </a:p>
          <a:p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- DPT MENYETIR MOBIL DAN HINDARI </a:t>
            </a:r>
          </a:p>
          <a:p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  DAERAH MACET</a:t>
            </a:r>
          </a:p>
          <a:p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- NAIK TANGGA SAMPAI DUA TINGKAT</a:t>
            </a:r>
          </a:p>
          <a:p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- DAPAT BEKERJA DI KANTOR</a:t>
            </a:r>
          </a:p>
          <a:p>
            <a:pPr>
              <a:buFontTx/>
              <a:buChar char="-"/>
            </a:pP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 OLAH RAGA RINGAN, OR REKREATIF </a:t>
            </a:r>
          </a:p>
          <a:p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  DAN BUKAN PERTANDINGAN </a:t>
            </a:r>
          </a:p>
          <a:p>
            <a:pPr>
              <a:buFontTx/>
              <a:buChar char="-"/>
            </a:pP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 DPT MELAKUKAN HUB. SUAMI ISTRI</a:t>
            </a:r>
            <a:endParaRPr lang="en-US" sz="24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010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3"/>
          <p:cNvSpPr txBox="1">
            <a:spLocks noChangeArrowheads="1"/>
          </p:cNvSpPr>
          <p:nvPr/>
        </p:nvSpPr>
        <p:spPr bwMode="auto">
          <a:xfrm>
            <a:off x="539552" y="1052736"/>
            <a:ext cx="7772400" cy="1938992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 </a:t>
            </a: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REHABILITASI JANTUNG DI RUMAH SAKIT SAMPAI KE FASE PEMELIHARAAN SETELAH 2-3 BULAN (ADA YG LEBIH CEPAT ADA YG LEBIH LAMBAT, TERGANTUNG DARI BERAT RINGANNYA PENYAKIT JANTUNG</a:t>
            </a:r>
            <a:endParaRPr lang="en-US" sz="2400" b="1" dirty="0">
              <a:latin typeface="Arial Black" pitchFamily="34" charset="0"/>
            </a:endParaRPr>
          </a:p>
        </p:txBody>
      </p:sp>
      <p:sp>
        <p:nvSpPr>
          <p:cNvPr id="61446" name="Text Box 5"/>
          <p:cNvSpPr txBox="1">
            <a:spLocks noChangeArrowheads="1"/>
          </p:cNvSpPr>
          <p:nvPr/>
        </p:nvSpPr>
        <p:spPr bwMode="auto">
          <a:xfrm>
            <a:off x="1676400" y="411386"/>
            <a:ext cx="5867400" cy="641350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Arial Black" pitchFamily="34" charset="0"/>
                <a:cs typeface="Times New Roman" pitchFamily="18" charset="0"/>
              </a:rPr>
              <a:t>FASE PEMELIHARAAN</a:t>
            </a:r>
            <a:endParaRPr 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568172" y="3380747"/>
            <a:ext cx="792088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PROGRAM LATIHAN DILUAR PUSAT REHABILITASI :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23528" y="4232133"/>
            <a:ext cx="8305800" cy="2606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PROGRAM LATIHAN PERTAMA 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  - JALAN KAKI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  - JARAK 2,5 – 3 KM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  - DN LATIHAN SEKITAR 110/MNT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  - BERLATIH TERATUR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  - BEBAN DITINGKATKAN PERLAHAN</a:t>
            </a:r>
            <a:endParaRPr lang="en-US" sz="24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674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3" name="Text Box 4"/>
          <p:cNvSpPr txBox="1">
            <a:spLocks noChangeArrowheads="1"/>
          </p:cNvSpPr>
          <p:nvPr/>
        </p:nvSpPr>
        <p:spPr bwMode="auto">
          <a:xfrm>
            <a:off x="251520" y="548680"/>
            <a:ext cx="86106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smtClean="0">
                <a:latin typeface="Arial Black" pitchFamily="34" charset="0"/>
                <a:cs typeface="Times New Roman" pitchFamily="18" charset="0"/>
              </a:rPr>
              <a:t>SALAH </a:t>
            </a:r>
            <a:r>
              <a:rPr lang="en-US" sz="2800" b="1" dirty="0">
                <a:latin typeface="Arial Black" pitchFamily="34" charset="0"/>
                <a:cs typeface="Times New Roman" pitchFamily="18" charset="0"/>
              </a:rPr>
              <a:t>SATU PANDUAN YANG DIIKUTI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LAKUKAN PEMANASAN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KECEPATAN </a:t>
            </a: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JALAN SESUAI DGN </a:t>
            </a: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YG DILAKUKAN </a:t>
            </a: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DITEMPAT </a:t>
            </a: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REHABILITASI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JIKA </a:t>
            </a: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TIDAK ADA KELUHAN SETELAH 5 </a:t>
            </a: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MENIT </a:t>
            </a: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BERJALAN, COBA HITUNG DN, </a:t>
            </a: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JIKA </a:t>
            </a: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DIBAWAH 100X/MENIT JALAN </a:t>
            </a: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DIPERCEPAT </a:t>
            </a: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SAMPAI NADI </a:t>
            </a: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100X/MNT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MENIT </a:t>
            </a: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KE 20 ATAU 25 PD WAKTU </a:t>
            </a: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JALAN </a:t>
            </a: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HITUNG DENYUT NADI : </a:t>
            </a: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DENYUT </a:t>
            </a: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NADI DIBAWAH 110 MNT, </a:t>
            </a: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JALAN </a:t>
            </a: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DIPERCEPAT DAN DENYUT </a:t>
            </a: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NADI </a:t>
            </a: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PALING TINGGI 115X/MENIT </a:t>
            </a:r>
            <a:r>
              <a:rPr lang="en-US" sz="2400" b="1" dirty="0" smtClean="0">
                <a:latin typeface="Arial Black" pitchFamily="34" charset="0"/>
                <a:cs typeface="Times New Roman" pitchFamily="18" charset="0"/>
              </a:rPr>
              <a:t>(</a:t>
            </a:r>
            <a:r>
              <a:rPr lang="en-US" sz="2400" b="1" dirty="0">
                <a:latin typeface="Arial Black" pitchFamily="34" charset="0"/>
                <a:cs typeface="Times New Roman" pitchFamily="18" charset="0"/>
              </a:rPr>
              <a:t>BERKISAR 108 – 112X/MENIT)</a:t>
            </a:r>
            <a:r>
              <a:rPr lang="en-US" sz="2400" b="1" dirty="0">
                <a:latin typeface="Arial Black" pitchFamily="34" charset="0"/>
              </a:rPr>
              <a:t> </a:t>
            </a:r>
            <a:endParaRPr lang="en-US" sz="2400" b="1" dirty="0" smtClean="0">
              <a:latin typeface="Arial Black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b="1" dirty="0" smtClean="0">
                <a:latin typeface="Arial Black" pitchFamily="34" charset="0"/>
              </a:rPr>
              <a:t>TERUSKAN </a:t>
            </a:r>
            <a:r>
              <a:rPr lang="en-US" sz="2400" b="1" dirty="0">
                <a:latin typeface="Arial Black" pitchFamily="34" charset="0"/>
              </a:rPr>
              <a:t>LATIHAN SAMPAI 30 MNT</a:t>
            </a:r>
          </a:p>
          <a:p>
            <a:pPr marL="514350" indent="-514350">
              <a:buFont typeface="+mj-lt"/>
              <a:buAutoNum type="arabicPeriod"/>
            </a:pPr>
            <a:endParaRPr lang="en-US" sz="2400" b="1" dirty="0">
              <a:latin typeface="Arial Black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740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Text Box 3"/>
          <p:cNvSpPr txBox="1">
            <a:spLocks noChangeArrowheads="1"/>
          </p:cNvSpPr>
          <p:nvPr/>
        </p:nvSpPr>
        <p:spPr bwMode="auto">
          <a:xfrm>
            <a:off x="228600" y="457200"/>
            <a:ext cx="8686800" cy="71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 6. TIDAK ADA KELUHAN, BEBAN LATIHAN 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     DITINGKATKAN :</a:t>
            </a:r>
            <a:endParaRPr lang="en-US" sz="2000" b="1" dirty="0">
              <a:latin typeface="Arial Black" pitchFamily="34" charset="0"/>
            </a:endParaRPr>
          </a:p>
        </p:txBody>
      </p:sp>
      <p:sp>
        <p:nvSpPr>
          <p:cNvPr id="65542" name="Text Box 5"/>
          <p:cNvSpPr txBox="1">
            <a:spLocks noChangeArrowheads="1"/>
          </p:cNvSpPr>
          <p:nvPr/>
        </p:nvSpPr>
        <p:spPr bwMode="auto">
          <a:xfrm>
            <a:off x="594812" y="1174961"/>
            <a:ext cx="8534400" cy="1892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Arial Black" pitchFamily="34" charset="0"/>
                <a:cs typeface="Times New Roman" pitchFamily="18" charset="0"/>
              </a:rPr>
              <a:t>  PATOKAN :  </a:t>
            </a:r>
          </a:p>
          <a:p>
            <a:pPr marL="398463">
              <a:spcBef>
                <a:spcPct val="50000"/>
              </a:spcBef>
            </a:pPr>
            <a:r>
              <a:rPr lang="en-US" b="1" dirty="0" smtClean="0">
                <a:latin typeface="Arial Black" pitchFamily="34" charset="0"/>
                <a:cs typeface="Times New Roman" pitchFamily="18" charset="0"/>
              </a:rPr>
              <a:t>3 </a:t>
            </a:r>
            <a:r>
              <a:rPr lang="en-US" b="1" dirty="0">
                <a:latin typeface="Arial Black" pitchFamily="34" charset="0"/>
                <a:cs typeface="Times New Roman" pitchFamily="18" charset="0"/>
              </a:rPr>
              <a:t>KALI LATIHAN DGN JARAK </a:t>
            </a:r>
            <a:r>
              <a:rPr lang="en-US" b="1" dirty="0" smtClean="0">
                <a:latin typeface="Arial Black" pitchFamily="34" charset="0"/>
                <a:cs typeface="Times New Roman" pitchFamily="18" charset="0"/>
              </a:rPr>
              <a:t>DAN</a:t>
            </a:r>
            <a:r>
              <a:rPr lang="en-US" b="1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Arial Black" pitchFamily="34" charset="0"/>
                <a:cs typeface="Times New Roman" pitchFamily="18" charset="0"/>
              </a:rPr>
              <a:t>WAKTU </a:t>
            </a:r>
            <a:r>
              <a:rPr lang="en-US" b="1" dirty="0">
                <a:latin typeface="Arial Black" pitchFamily="34" charset="0"/>
                <a:cs typeface="Times New Roman" pitchFamily="18" charset="0"/>
              </a:rPr>
              <a:t>YG SAMA TIDAK ADA </a:t>
            </a:r>
            <a:r>
              <a:rPr lang="en-US" b="1" dirty="0" smtClean="0">
                <a:latin typeface="Arial Black" pitchFamily="34" charset="0"/>
                <a:cs typeface="Times New Roman" pitchFamily="18" charset="0"/>
              </a:rPr>
              <a:t>KELUHAN</a:t>
            </a:r>
            <a:r>
              <a:rPr lang="en-US" b="1" dirty="0">
                <a:latin typeface="Arial Black" pitchFamily="34" charset="0"/>
                <a:cs typeface="Times New Roman" pitchFamily="18" charset="0"/>
              </a:rPr>
              <a:t>, DAN NADI DIBAWAH </a:t>
            </a:r>
            <a:r>
              <a:rPr lang="en-US" b="1" dirty="0" smtClean="0">
                <a:latin typeface="Arial Black" pitchFamily="34" charset="0"/>
                <a:cs typeface="Times New Roman" pitchFamily="18" charset="0"/>
              </a:rPr>
              <a:t>SASARAN </a:t>
            </a:r>
            <a:r>
              <a:rPr lang="en-US" b="1" dirty="0">
                <a:latin typeface="Arial Black" pitchFamily="34" charset="0"/>
                <a:cs typeface="Times New Roman" pitchFamily="18" charset="0"/>
              </a:rPr>
              <a:t>LATIHAN </a:t>
            </a:r>
            <a:r>
              <a:rPr lang="en-US" b="1" dirty="0">
                <a:latin typeface="Arial Black" pitchFamily="34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b="1" dirty="0">
                <a:latin typeface="Arial Black" pitchFamily="34" charset="0"/>
                <a:cs typeface="Times New Roman" pitchFamily="18" charset="0"/>
              </a:rPr>
              <a:t> BEBAN </a:t>
            </a:r>
            <a:r>
              <a:rPr lang="en-US" b="1" dirty="0" smtClean="0">
                <a:latin typeface="Arial Black" pitchFamily="34" charset="0"/>
                <a:cs typeface="Times New Roman" pitchFamily="18" charset="0"/>
              </a:rPr>
              <a:t>DITINGKATKAN.BILA </a:t>
            </a:r>
            <a:r>
              <a:rPr lang="en-US" b="1" dirty="0">
                <a:latin typeface="Arial Black" pitchFamily="34" charset="0"/>
                <a:cs typeface="Times New Roman" pitchFamily="18" charset="0"/>
              </a:rPr>
              <a:t>DENYUT NADI MELEBIHI </a:t>
            </a:r>
            <a:r>
              <a:rPr lang="en-US" b="1" dirty="0" smtClean="0">
                <a:latin typeface="Arial Black" pitchFamily="34" charset="0"/>
                <a:cs typeface="Times New Roman" pitchFamily="18" charset="0"/>
              </a:rPr>
              <a:t>TARGET</a:t>
            </a:r>
            <a:r>
              <a:rPr lang="en-US" b="1" dirty="0">
                <a:latin typeface="Arial Black" pitchFamily="34" charset="0"/>
                <a:cs typeface="Times New Roman" pitchFamily="18" charset="0"/>
              </a:rPr>
              <a:t>, MAKA BEBAN LAT. </a:t>
            </a:r>
            <a:r>
              <a:rPr lang="en-US" b="1" dirty="0" smtClean="0">
                <a:latin typeface="Arial Black" pitchFamily="34" charset="0"/>
                <a:cs typeface="Times New Roman" pitchFamily="18" charset="0"/>
              </a:rPr>
              <a:t>DIKURANGI </a:t>
            </a:r>
            <a:r>
              <a:rPr lang="en-US" b="1" dirty="0">
                <a:latin typeface="Arial Black" pitchFamily="34" charset="0"/>
                <a:cs typeface="Times New Roman" pitchFamily="18" charset="0"/>
              </a:rPr>
              <a:t>DGN </a:t>
            </a:r>
            <a:r>
              <a:rPr lang="en-US" b="1" dirty="0" smtClean="0">
                <a:latin typeface="Arial Black" pitchFamily="34" charset="0"/>
                <a:cs typeface="Times New Roman" pitchFamily="18" charset="0"/>
              </a:rPr>
              <a:t>MEMPERLAMBAT </a:t>
            </a:r>
            <a:r>
              <a:rPr lang="en-US" b="1" dirty="0">
                <a:latin typeface="Arial Black" pitchFamily="34" charset="0"/>
                <a:cs typeface="Times New Roman" pitchFamily="18" charset="0"/>
              </a:rPr>
              <a:t>KECEPATAN.</a:t>
            </a:r>
            <a:endParaRPr lang="en-US" b="1" dirty="0">
              <a:latin typeface="Arial Black" pitchFamily="34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04800" y="2891259"/>
            <a:ext cx="8534400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1400" dirty="0">
                <a:cs typeface="Times New Roman" pitchFamily="18" charset="0"/>
              </a:rPr>
              <a:t> </a:t>
            </a:r>
          </a:p>
          <a:p>
            <a:r>
              <a:rPr lang="en-US" sz="2000" b="1" dirty="0" smtClean="0">
                <a:latin typeface="Arial Black" pitchFamily="34" charset="0"/>
                <a:cs typeface="Times New Roman" pitchFamily="18" charset="0"/>
              </a:rPr>
              <a:t>7</a:t>
            </a:r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. JARAK TEMPUH DPT DITINGKATKAN </a:t>
            </a:r>
            <a:r>
              <a:rPr lang="en-US" sz="2000" b="1" dirty="0" smtClean="0">
                <a:latin typeface="Arial Black" pitchFamily="34" charset="0"/>
                <a:cs typeface="Times New Roman" pitchFamily="18" charset="0"/>
              </a:rPr>
              <a:t>SAMPAI </a:t>
            </a:r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5- 6 KM</a:t>
            </a:r>
          </a:p>
          <a:p>
            <a:r>
              <a:rPr lang="en-US" sz="2000" b="1" dirty="0" smtClean="0">
                <a:latin typeface="Arial Black" pitchFamily="34" charset="0"/>
                <a:cs typeface="Times New Roman" pitchFamily="18" charset="0"/>
              </a:rPr>
              <a:t>8</a:t>
            </a:r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. CATAT DENYUT NADI ISTIRAHAT,    </a:t>
            </a:r>
          </a:p>
          <a:p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     	SETELAH PEMANASAN, SEGERA </a:t>
            </a:r>
          </a:p>
          <a:p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     	SETELAH BERJALAN, DAN SESUDAH  </a:t>
            </a:r>
          </a:p>
          <a:p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     	PENDINGINAN.</a:t>
            </a:r>
          </a:p>
          <a:p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     	(CATAT KELUHAN YANG TIMBUL </a:t>
            </a:r>
          </a:p>
          <a:p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     	(LETIH, SESAK, NYERI </a:t>
            </a:r>
            <a:r>
              <a:rPr lang="en-US" sz="2000" b="1" dirty="0" smtClean="0">
                <a:latin typeface="Arial Black" pitchFamily="34" charset="0"/>
                <a:cs typeface="Times New Roman" pitchFamily="18" charset="0"/>
              </a:rPr>
              <a:t>DADA)</a:t>
            </a:r>
          </a:p>
          <a:p>
            <a:r>
              <a:rPr lang="en-US" sz="2000" b="1" dirty="0" smtClean="0">
                <a:latin typeface="Arial Black" pitchFamily="34" charset="0"/>
                <a:cs typeface="Times New Roman" pitchFamily="18" charset="0"/>
              </a:rPr>
              <a:t> 9. LAKUKAN STRESS TEST KEMBALI</a:t>
            </a:r>
            <a:r>
              <a:rPr lang="en-US" sz="2000" b="1" dirty="0" smtClean="0">
                <a:latin typeface="Arial Black" pitchFamily="34" charset="0"/>
              </a:rPr>
              <a:t> </a:t>
            </a:r>
            <a:endParaRPr lang="en-US" sz="20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699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Text Box 3"/>
          <p:cNvSpPr txBox="1">
            <a:spLocks noChangeArrowheads="1"/>
          </p:cNvSpPr>
          <p:nvPr/>
        </p:nvSpPr>
        <p:spPr bwMode="auto">
          <a:xfrm>
            <a:off x="762000" y="685800"/>
            <a:ext cx="7848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 Black" pitchFamily="34" charset="0"/>
                <a:cs typeface="Times New Roman" pitchFamily="18" charset="0"/>
              </a:rPr>
              <a:t>REGRESI PENYEMPITAN TERJADI SETELAH 6 BULAN LATIHAN :</a:t>
            </a:r>
          </a:p>
        </p:txBody>
      </p:sp>
      <p:sp>
        <p:nvSpPr>
          <p:cNvPr id="67590" name="Text Box 5"/>
          <p:cNvSpPr txBox="1">
            <a:spLocks noChangeArrowheads="1"/>
          </p:cNvSpPr>
          <p:nvPr/>
        </p:nvSpPr>
        <p:spPr bwMode="auto">
          <a:xfrm>
            <a:off x="778502" y="1484784"/>
            <a:ext cx="7848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PROGRAM REHABILITASI LENGKAP DI RS JANTUNG / PUSAT REHABILITASI BERLANGSUNG 6 BULAN YG TERDIRI DARI : FASE RAWAT, FASE PASCA RAWAT DAN PEMELIHARAAN</a:t>
            </a:r>
            <a:r>
              <a:rPr lang="en-US" sz="2000" dirty="0">
                <a:latin typeface="Arial Black" pitchFamily="34" charset="0"/>
                <a:cs typeface="Times New Roman" pitchFamily="18" charset="0"/>
              </a:rPr>
              <a:t> </a:t>
            </a:r>
            <a:endParaRPr lang="en-US" sz="2000" dirty="0">
              <a:latin typeface="Arial Black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23528" y="4506476"/>
            <a:ext cx="82870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SETELAH PROGRAM FASE 3 </a:t>
            </a:r>
            <a:r>
              <a:rPr lang="en-US" sz="2000" b="1" dirty="0">
                <a:latin typeface="Arial Black" pitchFamily="34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 DILAKUKAN STRESS TEST</a:t>
            </a:r>
            <a:endParaRPr lang="en-US" sz="2000" b="1" dirty="0">
              <a:latin typeface="Arial Black" pitchFamily="34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23853" y="3236754"/>
            <a:ext cx="8229600" cy="707886"/>
          </a:xfrm>
          <a:prstGeom prst="rect">
            <a:avLst/>
          </a:prstGeom>
          <a:noFill/>
          <a:ln w="57150" cmpd="thickThin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DENYUT NADI LATIHAN YANG AMAN SETELAH SERANGAN JANTUNG</a:t>
            </a:r>
            <a:endParaRPr lang="en-US" sz="1400" dirty="0">
              <a:latin typeface="Arial Black" pitchFamily="34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75396" y="5500766"/>
            <a:ext cx="7924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PATOKAN DENYUT NADI LATIHAN</a:t>
            </a:r>
          </a:p>
          <a:p>
            <a:pPr algn="ctr"/>
            <a:r>
              <a:rPr lang="en-US" sz="2000" b="1" dirty="0">
                <a:latin typeface="Arial Black" pitchFamily="34" charset="0"/>
                <a:cs typeface="Times New Roman" pitchFamily="18" charset="0"/>
              </a:rPr>
              <a:t>= 70% - 80% </a:t>
            </a:r>
            <a:r>
              <a:rPr lang="en-US" sz="2000" b="1" dirty="0" smtClean="0">
                <a:latin typeface="Arial Black" pitchFamily="34" charset="0"/>
                <a:cs typeface="Times New Roman" pitchFamily="18" charset="0"/>
              </a:rPr>
              <a:t>DNM</a:t>
            </a:r>
            <a:endParaRPr lang="en-US" sz="2000" b="1" dirty="0">
              <a:latin typeface="Arial Black" pitchFamily="34" charset="0"/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3571853" y="3987322"/>
            <a:ext cx="1981200" cy="381000"/>
          </a:xfrm>
          <a:prstGeom prst="downArrow">
            <a:avLst>
              <a:gd name="adj1" fmla="val 50000"/>
              <a:gd name="adj2" fmla="val 63333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3598912" y="5013176"/>
            <a:ext cx="1981200" cy="381000"/>
          </a:xfrm>
          <a:prstGeom prst="downArrow">
            <a:avLst>
              <a:gd name="adj1" fmla="val 50000"/>
              <a:gd name="adj2" fmla="val 63333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113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Text Box 3"/>
          <p:cNvSpPr txBox="1">
            <a:spLocks noChangeArrowheads="1"/>
          </p:cNvSpPr>
          <p:nvPr/>
        </p:nvSpPr>
        <p:spPr bwMode="auto">
          <a:xfrm>
            <a:off x="395536" y="185685"/>
            <a:ext cx="7848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Arial Black" pitchFamily="34" charset="0"/>
              </a:rPr>
              <a:t>LATIHAN DIHENTIKAN PADA KEADAAN BERIKUT </a:t>
            </a:r>
          </a:p>
        </p:txBody>
      </p:sp>
      <p:sp>
        <p:nvSpPr>
          <p:cNvPr id="69638" name="Text Box 5"/>
          <p:cNvSpPr txBox="1">
            <a:spLocks noChangeArrowheads="1"/>
          </p:cNvSpPr>
          <p:nvPr/>
        </p:nvSpPr>
        <p:spPr bwMode="auto">
          <a:xfrm>
            <a:off x="762000" y="980728"/>
            <a:ext cx="81534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>
                <a:latin typeface="Arial Black" pitchFamily="34" charset="0"/>
              </a:rPr>
              <a:t>1. BILA TIMBUL NYERI DADA KALAU</a:t>
            </a:r>
          </a:p>
          <a:p>
            <a:r>
              <a:rPr lang="en-US" sz="2000" b="1" dirty="0">
                <a:latin typeface="Arial Black" pitchFamily="34" charset="0"/>
              </a:rPr>
              <a:t>    RASA NYERI BELUM HILANG MAKA   </a:t>
            </a:r>
          </a:p>
          <a:p>
            <a:r>
              <a:rPr lang="en-US" sz="2000" b="1" dirty="0">
                <a:latin typeface="Arial Black" pitchFamily="34" charset="0"/>
              </a:rPr>
              <a:t>    DIBERI PENAWAR RASA NYERI</a:t>
            </a:r>
          </a:p>
          <a:p>
            <a:r>
              <a:rPr lang="en-US" sz="2000" b="1" dirty="0">
                <a:latin typeface="Arial Black" pitchFamily="34" charset="0"/>
              </a:rPr>
              <a:t>2. RASA SESAK NAPAS ATAU NAPAS </a:t>
            </a:r>
          </a:p>
          <a:p>
            <a:r>
              <a:rPr lang="en-US" sz="2000" b="1" dirty="0">
                <a:latin typeface="Arial Black" pitchFamily="34" charset="0"/>
              </a:rPr>
              <a:t>    MEMBURU</a:t>
            </a:r>
          </a:p>
          <a:p>
            <a:r>
              <a:rPr lang="en-US" sz="2000" b="1" dirty="0">
                <a:latin typeface="Arial Black" pitchFamily="34" charset="0"/>
              </a:rPr>
              <a:t>3. TIMBUL RASA PUSING KEPALA</a:t>
            </a:r>
          </a:p>
          <a:p>
            <a:r>
              <a:rPr lang="en-US" sz="2000" b="1" dirty="0">
                <a:latin typeface="Arial Black" pitchFamily="34" charset="0"/>
              </a:rPr>
              <a:t>4. DN LATIHAN TELAH TERCAPAI.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1520" y="3822485"/>
            <a:ext cx="82089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Arial Black" pitchFamily="34" charset="0"/>
              </a:rPr>
              <a:t>KAPAN SESEORANG TIDAK BOLEH BERLATIH :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98984" y="4284150"/>
            <a:ext cx="8305800" cy="179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en-US" b="1" dirty="0">
                <a:latin typeface="Arial Black" pitchFamily="34" charset="0"/>
              </a:rPr>
              <a:t>1. PADA SAAT SESEORANG MENDERITA </a:t>
            </a:r>
          </a:p>
          <a:p>
            <a:pPr>
              <a:lnSpc>
                <a:spcPct val="125000"/>
              </a:lnSpc>
            </a:pPr>
            <a:r>
              <a:rPr lang="en-US" b="1" dirty="0">
                <a:latin typeface="Arial Black" pitchFamily="34" charset="0"/>
              </a:rPr>
              <a:t>    SAKIT, MIS : DEMAM</a:t>
            </a:r>
          </a:p>
          <a:p>
            <a:pPr>
              <a:lnSpc>
                <a:spcPct val="125000"/>
              </a:lnSpc>
            </a:pPr>
            <a:r>
              <a:rPr lang="en-US" b="1" dirty="0">
                <a:latin typeface="Arial Black" pitchFamily="34" charset="0"/>
              </a:rPr>
              <a:t>2. PADA SAAT MERASAKAN NYERI DADA</a:t>
            </a:r>
          </a:p>
          <a:p>
            <a:pPr>
              <a:lnSpc>
                <a:spcPct val="125000"/>
              </a:lnSpc>
            </a:pPr>
            <a:r>
              <a:rPr lang="en-US" b="1" dirty="0">
                <a:latin typeface="Arial Black" pitchFamily="34" charset="0"/>
              </a:rPr>
              <a:t>3. BARU SEMBUH DARI SAKIT.</a:t>
            </a:r>
          </a:p>
          <a:p>
            <a:pPr>
              <a:lnSpc>
                <a:spcPct val="125000"/>
              </a:lnSpc>
            </a:pPr>
            <a:r>
              <a:rPr lang="en-US" b="1" dirty="0">
                <a:latin typeface="Arial Black" pitchFamily="34" charset="0"/>
              </a:rPr>
              <a:t>4. APABILA SEMALAMAN KURANG TIDUR</a:t>
            </a:r>
          </a:p>
        </p:txBody>
      </p:sp>
    </p:spTree>
    <p:extLst>
      <p:ext uri="{BB962C8B-B14F-4D97-AF65-F5344CB8AC3E}">
        <p14:creationId xmlns:p14="http://schemas.microsoft.com/office/powerpoint/2010/main" val="3328250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204" y="1124744"/>
            <a:ext cx="7172196" cy="1336180"/>
          </a:xfrm>
          <a:prstGeom prst="ellipse">
            <a:avLst/>
          </a:prstGeom>
          <a:solidFill>
            <a:srgbClr val="FFCCFF"/>
          </a:solidFill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0" indent="0" algn="ctr"/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BERAT BADAN NORMAL</a:t>
            </a:r>
          </a:p>
          <a:p>
            <a:pPr marL="0" indent="0" algn="ctr"/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(BMI </a:t>
            </a:r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: 18.5-22.9 </a:t>
            </a:r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Kg/m2)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331640" y="2460924"/>
            <a:ext cx="6509324" cy="10400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ADIPOKIN ANTI 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INFLAMASI 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DISEKRESIKAN JARINGAN LEMAK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691680" y="3501008"/>
            <a:ext cx="5904656" cy="24482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ClrTx/>
              <a:buSzPct val="100000"/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Antique Olive Compact" pitchFamily="34" charset="0"/>
              </a:rPr>
              <a:t>VEGF: VASCULER ENDOTHELIAL GROWTH </a:t>
            </a:r>
            <a:r>
              <a:rPr lang="en-US" sz="2000" dirty="0" smtClean="0">
                <a:solidFill>
                  <a:schemeClr val="tx1"/>
                </a:solidFill>
                <a:latin typeface="Antique Olive Compact" pitchFamily="34" charset="0"/>
              </a:rPr>
              <a:t>FACTOR </a:t>
            </a:r>
            <a:r>
              <a:rPr lang="en-US" sz="2000" dirty="0" smtClean="0">
                <a:solidFill>
                  <a:srgbClr val="FF0000"/>
                </a:solidFill>
                <a:latin typeface="Antique Olive Compact" pitchFamily="34" charset="0"/>
              </a:rPr>
              <a:t>(ANGIOGENESIS)</a:t>
            </a:r>
            <a:endParaRPr lang="en-US" sz="2000" dirty="0" smtClean="0">
              <a:solidFill>
                <a:srgbClr val="FF0000"/>
              </a:solidFill>
              <a:latin typeface="Antique Olive Compact" pitchFamily="34" charset="0"/>
            </a:endParaRPr>
          </a:p>
          <a:p>
            <a:pPr marL="342900" indent="-342900">
              <a:buClrTx/>
              <a:buSzPct val="100000"/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Antique Olive Compact" pitchFamily="34" charset="0"/>
              </a:rPr>
              <a:t>ADIPONEKTIN </a:t>
            </a:r>
          </a:p>
          <a:p>
            <a:pPr marL="342900" indent="-342900">
              <a:buClrTx/>
              <a:buSzPct val="100000"/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Antique Olive Compact" pitchFamily="34" charset="0"/>
              </a:rPr>
              <a:t>LEPTIN</a:t>
            </a:r>
          </a:p>
          <a:p>
            <a:pPr marL="342900" indent="-342900">
              <a:buClrTx/>
              <a:buSzPct val="100000"/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Antique Olive Compact" pitchFamily="34" charset="0"/>
              </a:rPr>
              <a:t>NO: NITRIC </a:t>
            </a:r>
            <a:r>
              <a:rPr lang="en-US" sz="2000" dirty="0" smtClean="0">
                <a:solidFill>
                  <a:schemeClr val="tx1"/>
                </a:solidFill>
                <a:latin typeface="Antique Olive Compact" pitchFamily="34" charset="0"/>
              </a:rPr>
              <a:t>OXIDE</a:t>
            </a:r>
            <a:endParaRPr lang="en-US" sz="2000" dirty="0" smtClean="0">
              <a:solidFill>
                <a:schemeClr val="tx1"/>
              </a:solidFill>
              <a:latin typeface="Antique Olive Compact" pitchFamily="34" charset="0"/>
            </a:endParaRPr>
          </a:p>
          <a:p>
            <a:pPr marL="342900" indent="-342900">
              <a:buClrTx/>
              <a:buSzPct val="100000"/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Antique Olive Compact" pitchFamily="34" charset="0"/>
              </a:rPr>
              <a:t>DLL</a:t>
            </a:r>
          </a:p>
        </p:txBody>
      </p:sp>
    </p:spTree>
    <p:extLst>
      <p:ext uri="{BB962C8B-B14F-4D97-AF65-F5344CB8AC3E}">
        <p14:creationId xmlns:p14="http://schemas.microsoft.com/office/powerpoint/2010/main" val="409935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Text Box 3"/>
          <p:cNvSpPr txBox="1">
            <a:spLocks noChangeArrowheads="1"/>
          </p:cNvSpPr>
          <p:nvPr/>
        </p:nvSpPr>
        <p:spPr bwMode="auto">
          <a:xfrm>
            <a:off x="533400" y="1484784"/>
            <a:ext cx="8229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>
                <a:latin typeface="Arial Black" pitchFamily="34" charset="0"/>
              </a:rPr>
              <a:t>KAPAN PENDERITA PENYAKIT JANTUNG DPT BEKERJA KEMBALI</a:t>
            </a:r>
          </a:p>
          <a:p>
            <a:r>
              <a:rPr lang="en-US" sz="2400" b="1" dirty="0">
                <a:latin typeface="Arial Black" pitchFamily="34" charset="0"/>
              </a:rPr>
              <a:t>    - SESUDAH PROGRAM LATIHAN FASE KEDUA</a:t>
            </a:r>
          </a:p>
          <a:p>
            <a:r>
              <a:rPr lang="en-US" sz="2400" b="1" dirty="0">
                <a:latin typeface="Arial Black" pitchFamily="34" charset="0"/>
              </a:rPr>
              <a:t>      (LAMA PROGRAM LAT. FASE KEDUA 2 BLN.</a:t>
            </a:r>
          </a:p>
        </p:txBody>
      </p:sp>
      <p:sp>
        <p:nvSpPr>
          <p:cNvPr id="71686" name="Text Box 5"/>
          <p:cNvSpPr txBox="1">
            <a:spLocks noChangeArrowheads="1"/>
          </p:cNvSpPr>
          <p:nvPr/>
        </p:nvSpPr>
        <p:spPr bwMode="auto">
          <a:xfrm>
            <a:off x="533400" y="4077072"/>
            <a:ext cx="82296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>
                <a:latin typeface="Arial Black" panose="020B0A04020102020204" pitchFamily="34" charset="0"/>
                <a:cs typeface="Aharoni" panose="02010803020104030203" pitchFamily="2" charset="-79"/>
              </a:rPr>
              <a:t>CATATAN 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SATU </a:t>
            </a:r>
            <a:r>
              <a:rPr lang="en-US" b="1" dirty="0">
                <a:latin typeface="Arial Black" panose="020B0A04020102020204" pitchFamily="34" charset="0"/>
                <a:cs typeface="Aharoni" panose="02010803020104030203" pitchFamily="2" charset="-79"/>
              </a:rPr>
              <a:t>BULAN PERTAMA FASE KEDUA DPT BEKERJA </a:t>
            </a:r>
            <a:r>
              <a:rPr lang="en-US" b="1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PARUH </a:t>
            </a:r>
            <a:r>
              <a:rPr lang="en-US" b="1" dirty="0">
                <a:latin typeface="Arial Black" panose="020B0A04020102020204" pitchFamily="34" charset="0"/>
                <a:cs typeface="Aharoni" panose="02010803020104030203" pitchFamily="2" charset="-79"/>
              </a:rPr>
              <a:t>WAKTU </a:t>
            </a:r>
            <a:endParaRPr lang="en-US" b="1" dirty="0" smtClean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SETELAH </a:t>
            </a:r>
            <a:r>
              <a:rPr lang="en-US" b="1" dirty="0">
                <a:latin typeface="Arial Black" panose="020B0A04020102020204" pitchFamily="34" charset="0"/>
                <a:cs typeface="Aharoni" panose="02010803020104030203" pitchFamily="2" charset="-79"/>
              </a:rPr>
              <a:t>LATIHAN FASE KEDUA (=2 BLN  </a:t>
            </a:r>
            <a:r>
              <a:rPr lang="en-US" b="1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LATIHAN) DPT </a:t>
            </a:r>
            <a:r>
              <a:rPr lang="en-US" b="1" dirty="0">
                <a:latin typeface="Arial Black" panose="020B0A04020102020204" pitchFamily="34" charset="0"/>
                <a:cs typeface="Aharoni" panose="02010803020104030203" pitchFamily="2" charset="-79"/>
              </a:rPr>
              <a:t>KERJA </a:t>
            </a:r>
            <a:r>
              <a:rPr lang="en-US" b="1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PENUH.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TIGA </a:t>
            </a:r>
            <a:r>
              <a:rPr lang="en-US" b="1" dirty="0">
                <a:latin typeface="Arial Black" panose="020B0A04020102020204" pitchFamily="34" charset="0"/>
                <a:cs typeface="Aharoni" panose="02010803020104030203" pitchFamily="2" charset="-79"/>
              </a:rPr>
              <a:t>SAMPAI ENAM BULAN SESUDAH PERAWATAN </a:t>
            </a:r>
            <a:r>
              <a:rPr lang="en-US" b="1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SEKITAR </a:t>
            </a:r>
            <a:r>
              <a:rPr lang="en-US" b="1" dirty="0">
                <a:latin typeface="Arial Black" panose="020B0A04020102020204" pitchFamily="34" charset="0"/>
                <a:cs typeface="Aharoni" panose="02010803020104030203" pitchFamily="2" charset="-79"/>
              </a:rPr>
              <a:t>90% SUDAH DPT KEMBALI KE PEKERJAAN </a:t>
            </a:r>
            <a:r>
              <a:rPr lang="en-US" b="1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SEMULA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UNTUK </a:t>
            </a:r>
            <a:r>
              <a:rPr lang="en-US" b="1" dirty="0">
                <a:latin typeface="Arial Black" panose="020B0A04020102020204" pitchFamily="34" charset="0"/>
                <a:cs typeface="Aharoni" panose="02010803020104030203" pitchFamily="2" charset="-79"/>
              </a:rPr>
              <a:t>MENILAI BEBAN KERJA DGN STRESS TEST.</a:t>
            </a:r>
          </a:p>
        </p:txBody>
      </p:sp>
    </p:spTree>
    <p:extLst>
      <p:ext uri="{BB962C8B-B14F-4D97-AF65-F5344CB8AC3E}">
        <p14:creationId xmlns:p14="http://schemas.microsoft.com/office/powerpoint/2010/main" val="3658488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3036" y="260648"/>
            <a:ext cx="6509324" cy="1152128"/>
          </a:xfrm>
          <a:prstGeom prst="ellipse">
            <a:avLst/>
          </a:prstGeom>
          <a:solidFill>
            <a:srgbClr val="FFCCFF"/>
          </a:solidFill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0" indent="0" algn="ctr"/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PEMBENTUKAN </a:t>
            </a:r>
            <a:endParaRPr lang="en-US" sz="2400" dirty="0" smtClean="0">
              <a:solidFill>
                <a:srgbClr val="0000FF"/>
              </a:solidFill>
              <a:latin typeface="Antique Olive Compact" pitchFamily="34" charset="0"/>
            </a:endParaRPr>
          </a:p>
          <a:p>
            <a:pPr marL="0" indent="0" algn="ctr"/>
            <a:r>
              <a:rPr lang="en-US" sz="2800" dirty="0" smtClean="0">
                <a:solidFill>
                  <a:srgbClr val="FF0000"/>
                </a:solidFill>
                <a:latin typeface="Antique Olive Compact" pitchFamily="34" charset="0"/>
              </a:rPr>
              <a:t>ROS </a:t>
            </a:r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PD OBESITAS</a:t>
            </a:r>
            <a:endParaRPr lang="en-US" sz="2400" dirty="0" smtClean="0">
              <a:solidFill>
                <a:srgbClr val="0000FF"/>
              </a:solidFill>
              <a:latin typeface="Antique Olive Compact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95536" y="2132856"/>
            <a:ext cx="7949484" cy="936104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NAD(P)H + O</a:t>
            </a:r>
            <a:r>
              <a:rPr lang="en-US" sz="2400" baseline="-25000" dirty="0" smtClean="0">
                <a:solidFill>
                  <a:schemeClr val="tx1"/>
                </a:solidFill>
                <a:latin typeface="Antique Olive Compact" pitchFamily="34" charset="0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 NAD(P)</a:t>
            </a:r>
            <a:r>
              <a:rPr lang="en-US" sz="2400" baseline="30000" dirty="0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-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+H+20</a:t>
            </a:r>
            <a:r>
              <a:rPr lang="en-US" sz="2400" baseline="-25000" dirty="0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2</a:t>
            </a:r>
            <a:r>
              <a:rPr lang="en-US" sz="2400" baseline="30000" dirty="0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-</a:t>
            </a:r>
            <a:r>
              <a:rPr lang="en-US" sz="2400" dirty="0" smtClean="0">
                <a:solidFill>
                  <a:srgbClr val="FF0000"/>
                </a:solidFill>
                <a:latin typeface="Antique Olive Compact" pitchFamily="34" charset="0"/>
                <a:sym typeface="Wingdings" panose="05000000000000000000" pitchFamily="2" charset="2"/>
              </a:rPr>
              <a:t>(ROS)</a:t>
            </a:r>
            <a:endParaRPr lang="en-US" sz="2400" dirty="0" smtClean="0">
              <a:solidFill>
                <a:srgbClr val="FF0000"/>
              </a:solidFill>
              <a:latin typeface="Antique Olive Compact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259632" y="1556792"/>
            <a:ext cx="4781132" cy="936104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-US" sz="1600" dirty="0" smtClean="0">
                <a:solidFill>
                  <a:srgbClr val="FF0000"/>
                </a:solidFill>
                <a:latin typeface="Antique Olive Compact" pitchFamily="34" charset="0"/>
              </a:rPr>
              <a:t>NAD(P)H OKSIDASE</a:t>
            </a:r>
          </a:p>
          <a:p>
            <a:pPr marL="0" indent="0" algn="ctr"/>
            <a:r>
              <a:rPr lang="en-US" sz="2400" dirty="0">
                <a:solidFill>
                  <a:srgbClr val="FF0000"/>
                </a:solidFill>
                <a:latin typeface="Antique Olive Compact" pitchFamily="34" charset="0"/>
                <a:sym typeface="Wingdings" panose="05000000000000000000" pitchFamily="2" charset="2"/>
              </a:rPr>
              <a:t></a:t>
            </a:r>
            <a:endParaRPr lang="en-US" sz="2400" dirty="0" smtClean="0">
              <a:solidFill>
                <a:srgbClr val="FF0000"/>
              </a:solidFill>
              <a:latin typeface="Antique Olive Compact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259632" y="2708920"/>
            <a:ext cx="4781132" cy="936104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-US" sz="2400" dirty="0" smtClean="0">
                <a:solidFill>
                  <a:srgbClr val="FF0000"/>
                </a:solidFill>
                <a:latin typeface="Antique Olive Compact" pitchFamily="34" charset="0"/>
                <a:sym typeface="Wingdings 3" panose="05040102010807070707" pitchFamily="18" charset="2"/>
              </a:rPr>
              <a:t></a:t>
            </a:r>
            <a:endParaRPr lang="en-US" sz="1800" dirty="0" smtClean="0">
              <a:solidFill>
                <a:srgbClr val="FF0000"/>
              </a:solidFill>
              <a:latin typeface="Antique Olive Compact" pitchFamily="34" charset="0"/>
            </a:endParaRPr>
          </a:p>
          <a:p>
            <a:pPr marL="0" indent="0" algn="ctr"/>
            <a:r>
              <a:rPr lang="en-US" sz="1600" dirty="0" smtClean="0">
                <a:solidFill>
                  <a:srgbClr val="FF0000"/>
                </a:solidFill>
                <a:latin typeface="Antique Olive Compact" pitchFamily="34" charset="0"/>
              </a:rPr>
              <a:t>ANGIOTENSIN-II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306937" y="4516100"/>
            <a:ext cx="6260795" cy="2153260"/>
          </a:xfrm>
          <a:prstGeom prst="roundRect">
            <a:avLst/>
          </a:prstGeom>
          <a:gradFill rotWithShape="1">
            <a:gsLst>
              <a:gs pos="0">
                <a:schemeClr val="accent3">
                  <a:tint val="65000"/>
                  <a:lumMod val="110000"/>
                </a:schemeClr>
              </a:gs>
              <a:gs pos="88000">
                <a:schemeClr val="accent3">
                  <a:tint val="90000"/>
                </a:schemeClr>
              </a:gs>
            </a:gsLst>
            <a:lin ang="5400000" scaled="0"/>
          </a:gradFill>
          <a:ln w="12700" cap="rnd" cmpd="sng" algn="ctr">
            <a:solidFill>
              <a:schemeClr val="accent3"/>
            </a:solidFill>
            <a:prstDash val="solid"/>
          </a:ln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8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6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4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2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2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ANTIOKSIDAN TERDIRI DARI:</a:t>
            </a:r>
          </a:p>
          <a:p>
            <a:pPr algn="ctr">
              <a:spcBef>
                <a:spcPts val="0"/>
              </a:spcBef>
            </a:pPr>
            <a:r>
              <a:rPr lang="en-US" sz="2000" dirty="0" smtClean="0"/>
              <a:t>ANTIOKSIDAN ENZIMATIS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700" i="1" dirty="0" smtClean="0"/>
              <a:t>(SOD, KATALASE, GLUTATION)</a:t>
            </a:r>
          </a:p>
          <a:p>
            <a:pPr algn="ctr">
              <a:spcBef>
                <a:spcPts val="600"/>
              </a:spcBef>
            </a:pPr>
            <a:r>
              <a:rPr lang="en-US" dirty="0" smtClean="0"/>
              <a:t>ANTIOKSIDAN NON ENZIMATIS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500" i="1" dirty="0" smtClean="0"/>
              <a:t>(VITAMIN A, C, E, </a:t>
            </a:r>
            <a:r>
              <a:rPr lang="el-GR" sz="1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sz="1500" i="1" dirty="0" smtClean="0">
                <a:cs typeface="Times New Roman" panose="02020603050405020304" pitchFamily="18" charset="0"/>
              </a:rPr>
              <a:t> CAROTTEIN, PLAVONOID)</a:t>
            </a:r>
            <a:endParaRPr lang="en-US" i="1" dirty="0" smtClean="0"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</a:pPr>
            <a:r>
              <a:rPr lang="en-US" dirty="0" smtClean="0">
                <a:cs typeface="Times New Roman" panose="02020603050405020304" pitchFamily="18" charset="0"/>
              </a:rPr>
              <a:t>ANTIOKSIDAN TERTIER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600" i="1" dirty="0" smtClean="0">
                <a:cs typeface="Times New Roman" panose="02020603050405020304" pitchFamily="18" charset="0"/>
              </a:rPr>
              <a:t>(SISTEM ENZIM DNA, METIONIN,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600" i="1" dirty="0" smtClean="0">
                <a:cs typeface="Times New Roman" panose="02020603050405020304" pitchFamily="18" charset="0"/>
              </a:rPr>
              <a:t>SULPOKSIDA REDUKTASE)</a:t>
            </a:r>
            <a:endParaRPr lang="en-US" sz="1600" i="1" dirty="0" smtClean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756152" y="3717032"/>
            <a:ext cx="7416248" cy="720080"/>
          </a:xfrm>
          <a:prstGeom prst="roundRect">
            <a:avLst/>
          </a:prstGeom>
          <a:gradFill rotWithShape="1">
            <a:gsLst>
              <a:gs pos="0">
                <a:schemeClr val="accent3">
                  <a:tint val="65000"/>
                  <a:lumMod val="110000"/>
                </a:schemeClr>
              </a:gs>
              <a:gs pos="88000">
                <a:schemeClr val="accent3">
                  <a:tint val="90000"/>
                </a:schemeClr>
              </a:gs>
            </a:gsLst>
            <a:lin ang="5400000" scaled="0"/>
          </a:gradFill>
          <a:ln w="12700" cap="rnd" cmpd="sng" algn="ctr">
            <a:solidFill>
              <a:schemeClr val="accent3"/>
            </a:solidFill>
            <a:prstDash val="solid"/>
          </a:ln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8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6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4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2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v"/>
              <a:defRPr sz="1200" kern="1200">
                <a:solidFill>
                  <a:schemeClr val="tx1"/>
                </a:solidFill>
                <a:latin typeface="Antique Olive Compact" panose="020B0904030504030204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KADAR ANTIOKSIDAN PENDERITA OBESITAS, HIPERTENSI, PJK RELATIF RENDAH</a:t>
            </a:r>
          </a:p>
        </p:txBody>
      </p:sp>
    </p:spTree>
    <p:extLst>
      <p:ext uri="{BB962C8B-B14F-4D97-AF65-F5344CB8AC3E}">
        <p14:creationId xmlns:p14="http://schemas.microsoft.com/office/powerpoint/2010/main" val="157908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899592" y="2492896"/>
            <a:ext cx="7488832" cy="1832172"/>
          </a:xfrm>
          <a:prstGeom prst="roundRect">
            <a:avLst/>
          </a:prstGeom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-US" sz="2400" dirty="0" smtClean="0">
                <a:solidFill>
                  <a:srgbClr val="0000FF"/>
                </a:solidFill>
                <a:latin typeface="Antique Olive Compact" pitchFamily="34" charset="0"/>
              </a:rPr>
              <a:t>PATOFISIOLOGI OBESITAS, ATHEROSKLEROSIS, HIPERTENSI, PJK</a:t>
            </a:r>
          </a:p>
          <a:p>
            <a:pPr marL="0" indent="0" algn="ctr"/>
            <a:r>
              <a:rPr lang="en-US" sz="1600" i="1" dirty="0" smtClean="0">
                <a:solidFill>
                  <a:srgbClr val="FF0000"/>
                </a:solidFill>
                <a:latin typeface="Antique Olive Compact" pitchFamily="34" charset="0"/>
              </a:rPr>
              <a:t>(MEKANISME BIOMOLEKULER)</a:t>
            </a:r>
          </a:p>
        </p:txBody>
      </p:sp>
    </p:spTree>
    <p:extLst>
      <p:ext uri="{BB962C8B-B14F-4D97-AF65-F5344CB8AC3E}">
        <p14:creationId xmlns:p14="http://schemas.microsoft.com/office/powerpoint/2010/main" val="412214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755576" y="260648"/>
            <a:ext cx="7488832" cy="1800200"/>
          </a:xfrm>
          <a:prstGeom prst="ellipse">
            <a:avLst/>
          </a:prstGeom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</a:pPr>
            <a:r>
              <a:rPr lang="en-US" sz="2800" dirty="0" smtClean="0">
                <a:solidFill>
                  <a:srgbClr val="0000FF"/>
                </a:solidFill>
                <a:latin typeface="Antique Olive Compact" pitchFamily="34" charset="0"/>
              </a:rPr>
              <a:t>OBESITAS</a:t>
            </a:r>
          </a:p>
          <a:p>
            <a:pPr marL="0" indent="0" algn="ctr"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Antique Olive Compact" pitchFamily="34" charset="0"/>
              </a:rPr>
              <a:t>MENSEKRESIKAN </a:t>
            </a:r>
            <a:r>
              <a:rPr lang="en-US" sz="1600" dirty="0" smtClean="0">
                <a:solidFill>
                  <a:schemeClr val="tx1"/>
                </a:solidFill>
                <a:latin typeface="Antique Olive Compact" pitchFamily="34" charset="0"/>
              </a:rPr>
              <a:t>ADIPOKIN </a:t>
            </a:r>
            <a:r>
              <a:rPr lang="en-US" sz="1600" dirty="0" smtClean="0">
                <a:solidFill>
                  <a:schemeClr val="tx1"/>
                </a:solidFill>
                <a:latin typeface="Antique Olive Compact" pitchFamily="34" charset="0"/>
              </a:rPr>
              <a:t>PROINFLAMASI</a:t>
            </a:r>
          </a:p>
          <a:p>
            <a:pPr marL="0" indent="0" algn="ctr">
              <a:spcBef>
                <a:spcPts val="0"/>
              </a:spcBef>
            </a:pPr>
            <a:r>
              <a:rPr lang="en-US" sz="2800" dirty="0" smtClean="0">
                <a:solidFill>
                  <a:srgbClr val="FF0000"/>
                </a:solidFill>
                <a:latin typeface="Antique Olive Compact" pitchFamily="34" charset="0"/>
              </a:rPr>
              <a:t>(ROS)</a:t>
            </a:r>
            <a:endParaRPr lang="en-US" sz="1600" dirty="0">
              <a:solidFill>
                <a:srgbClr val="FF0000"/>
              </a:solidFill>
              <a:latin typeface="Antique Olive Compact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755576" y="2852936"/>
            <a:ext cx="7488832" cy="1832172"/>
          </a:xfrm>
          <a:prstGeom prst="roundRect">
            <a:avLst/>
          </a:prstGeom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rmAutofit fontScale="925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</a:rPr>
              <a:t>ROS 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 OX LDL  </a:t>
            </a:r>
            <a:r>
              <a:rPr lang="en-US" sz="2400" dirty="0" err="1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terbentuk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 MCP-1, </a:t>
            </a:r>
            <a:r>
              <a:rPr lang="en-US" sz="2400" dirty="0" err="1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mCSF</a:t>
            </a:r>
            <a:endParaRPr lang="en-US" sz="2400" dirty="0" smtClean="0">
              <a:solidFill>
                <a:schemeClr val="tx1"/>
              </a:solidFill>
              <a:latin typeface="Antique Olive Compact" pitchFamily="34" charset="0"/>
              <a:sym typeface="Wingdings" panose="05000000000000000000" pitchFamily="2" charset="2"/>
            </a:endParaRPr>
          </a:p>
          <a:p>
            <a:pPr marL="0" indent="0" algn="ctr"/>
            <a:r>
              <a:rPr lang="en-US" sz="2400" dirty="0" smtClean="0">
                <a:solidFill>
                  <a:srgbClr val="FF0000"/>
                </a:solidFill>
                <a:latin typeface="Antique Olive Compact" pitchFamily="34" charset="0"/>
                <a:sym typeface="Wingdings" panose="05000000000000000000" pitchFamily="2" charset="2"/>
              </a:rPr>
              <a:t>MCP-1 </a:t>
            </a:r>
            <a:r>
              <a:rPr lang="en-US" sz="2400" dirty="0" err="1" smtClean="0">
                <a:solidFill>
                  <a:srgbClr val="FF0000"/>
                </a:solidFill>
                <a:latin typeface="Antique Olive Compact" pitchFamily="34" charset="0"/>
                <a:sym typeface="Wingdings" panose="05000000000000000000" pitchFamily="2" charset="2"/>
              </a:rPr>
              <a:t>dan</a:t>
            </a:r>
            <a:r>
              <a:rPr lang="en-US" sz="2400" dirty="0" smtClean="0">
                <a:solidFill>
                  <a:srgbClr val="FF0000"/>
                </a:solidFill>
                <a:latin typeface="Antique Olive Compact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ntique Olive Compact" pitchFamily="34" charset="0"/>
                <a:sym typeface="Wingdings" panose="05000000000000000000" pitchFamily="2" charset="2"/>
              </a:rPr>
              <a:t>mCSF</a:t>
            </a:r>
            <a:endParaRPr lang="en-US" sz="2400" dirty="0">
              <a:solidFill>
                <a:srgbClr val="FF0000"/>
              </a:solidFill>
              <a:latin typeface="Antique Olive Compact" pitchFamily="34" charset="0"/>
              <a:sym typeface="Wingdings" panose="05000000000000000000" pitchFamily="2" charset="2"/>
            </a:endParaRPr>
          </a:p>
          <a:p>
            <a:pPr marL="0" indent="0" algn="ctr"/>
            <a:r>
              <a:rPr lang="en-US" sz="2400" dirty="0" err="1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Menstimulasi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migrasi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monosit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ke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J</a:t>
            </a:r>
            <a:r>
              <a:rPr lang="en-US" sz="2400" dirty="0" err="1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aringan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lemak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  </a:t>
            </a:r>
            <a:r>
              <a:rPr lang="en-US" sz="2400" dirty="0" err="1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menjadi</a:t>
            </a:r>
            <a:r>
              <a:rPr lang="en-US" sz="2400" dirty="0" smtClean="0">
                <a:solidFill>
                  <a:schemeClr val="tx1"/>
                </a:solidFill>
                <a:latin typeface="Antique Olive Compact" pitchFamily="34" charset="0"/>
                <a:sym typeface="Wingdings" panose="05000000000000000000" pitchFamily="2" charset="2"/>
              </a:rPr>
              <a:t> MAKROPAG </a:t>
            </a:r>
            <a:endParaRPr lang="en-US" sz="2400" dirty="0" smtClean="0">
              <a:solidFill>
                <a:schemeClr val="tx1"/>
              </a:solidFill>
              <a:latin typeface="Antique Olive Compact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55576" y="5445224"/>
            <a:ext cx="7488832" cy="1256108"/>
          </a:xfrm>
          <a:prstGeom prst="roundRect">
            <a:avLst/>
          </a:prstGeom>
          <a:effectLst>
            <a:outerShdw blurRad="50800" dist="1270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anchor="ctr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-US" sz="2400" dirty="0" smtClean="0">
                <a:solidFill>
                  <a:srgbClr val="FF0000"/>
                </a:solidFill>
                <a:latin typeface="Antique Olive Compact" pitchFamily="34" charset="0"/>
              </a:rPr>
              <a:t>MAKROPAG </a:t>
            </a:r>
            <a:r>
              <a:rPr lang="en-US" sz="2400" dirty="0" err="1" smtClean="0">
                <a:solidFill>
                  <a:srgbClr val="FF0000"/>
                </a:solidFill>
                <a:latin typeface="Antique Olive Compact" pitchFamily="34" charset="0"/>
              </a:rPr>
              <a:t>mensekresikan</a:t>
            </a:r>
            <a:r>
              <a:rPr lang="en-US" sz="2400" dirty="0" smtClean="0">
                <a:solidFill>
                  <a:srgbClr val="FF0000"/>
                </a:solidFill>
                <a:latin typeface="Antique Olive Compact" pitchFamily="34" charset="0"/>
              </a:rPr>
              <a:t> TNF-</a:t>
            </a:r>
            <a:r>
              <a:rPr lang="el-GR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α</a:t>
            </a:r>
            <a:endParaRPr lang="en-US" sz="2400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marL="0" indent="0" algn="ctr"/>
            <a:r>
              <a:rPr lang="en-US" sz="2400" dirty="0">
                <a:solidFill>
                  <a:srgbClr val="FF0000"/>
                </a:solidFill>
                <a:latin typeface="Antique Olive Compact" pitchFamily="34" charset="0"/>
              </a:rPr>
              <a:t>TNF-</a:t>
            </a:r>
            <a:r>
              <a:rPr lang="el-GR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α</a:t>
            </a:r>
            <a:r>
              <a:rPr lang="en-US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Arial Black" panose="020B0A04020102020204" pitchFamily="34" charset="0"/>
                <a:sym typeface="Wingdings" panose="05000000000000000000" pitchFamily="2" charset="2"/>
              </a:rPr>
              <a:t> </a:t>
            </a:r>
            <a:r>
              <a:rPr lang="en-US" sz="2400" dirty="0" err="1" smtClean="0">
                <a:solidFill>
                  <a:srgbClr val="FF0000"/>
                </a:solidFill>
                <a:latin typeface="Arial Black" panose="020B0A04020102020204" pitchFamily="34" charset="0"/>
                <a:sym typeface="Wingdings" panose="05000000000000000000" pitchFamily="2" charset="2"/>
              </a:rPr>
              <a:t>NFkB</a:t>
            </a:r>
            <a:endParaRPr lang="en-US" sz="2400" dirty="0" smtClean="0">
              <a:solidFill>
                <a:srgbClr val="FF0000"/>
              </a:solidFill>
              <a:latin typeface="Antique Olive Compact" pitchFamily="34" charset="0"/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3671900" y="4797152"/>
            <a:ext cx="1656184" cy="504056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3671900" y="2204864"/>
            <a:ext cx="1656184" cy="504056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93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4376</TotalTime>
  <Words>2566</Words>
  <Application>Microsoft Office PowerPoint</Application>
  <PresentationFormat>On-screen Show (4:3)</PresentationFormat>
  <Paragraphs>520</Paragraphs>
  <Slides>60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60</vt:i4>
      </vt:variant>
    </vt:vector>
  </HeadingPairs>
  <TitlesOfParts>
    <vt:vector size="75" baseType="lpstr">
      <vt:lpstr>Aharoni</vt:lpstr>
      <vt:lpstr>Antique Olive Compact</vt:lpstr>
      <vt:lpstr>Arial</vt:lpstr>
      <vt:lpstr>Arial Black</vt:lpstr>
      <vt:lpstr>Calibri</vt:lpstr>
      <vt:lpstr>Constantia</vt:lpstr>
      <vt:lpstr>Symbol</vt:lpstr>
      <vt:lpstr>Times New Roman</vt:lpstr>
      <vt:lpstr>Trebuchet MS</vt:lpstr>
      <vt:lpstr>Wingdings</vt:lpstr>
      <vt:lpstr>Wingdings 2</vt:lpstr>
      <vt:lpstr>Wingdings 3</vt:lpstr>
      <vt:lpstr>Flow</vt:lpstr>
      <vt:lpstr>1_Flow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HAL2 YG PERLU DIPERHATIKAN JIKA ADA KELUHAN SAAT OLAHRAGA UNTUK MENGHINDARI CEDERA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UNPAD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HEAT SYNCOPE, HEAT CRAMPS, HEAT EXHAUSTION, DAN HEAT STROKE  PADA WAKTU BEROLAHRAGA</dc:title>
  <dc:creator>PURBA</dc:creator>
  <cp:lastModifiedBy>Ambrosius Purba</cp:lastModifiedBy>
  <cp:revision>396</cp:revision>
  <cp:lastPrinted>2018-07-11T04:08:18Z</cp:lastPrinted>
  <dcterms:created xsi:type="dcterms:W3CDTF">2013-09-02T04:25:39Z</dcterms:created>
  <dcterms:modified xsi:type="dcterms:W3CDTF">2018-07-13T08:19:55Z</dcterms:modified>
</cp:coreProperties>
</file>