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9" r:id="rId1"/>
  </p:sldMasterIdLst>
  <p:sldIdLst>
    <p:sldId id="256" r:id="rId2"/>
    <p:sldId id="271" r:id="rId3"/>
    <p:sldId id="279" r:id="rId4"/>
    <p:sldId id="270" r:id="rId5"/>
    <p:sldId id="276" r:id="rId6"/>
    <p:sldId id="282" r:id="rId7"/>
    <p:sldId id="283" r:id="rId8"/>
    <p:sldId id="284" r:id="rId9"/>
    <p:sldId id="258" r:id="rId10"/>
    <p:sldId id="259" r:id="rId11"/>
    <p:sldId id="285" r:id="rId12"/>
    <p:sldId id="275" r:id="rId13"/>
    <p:sldId id="286" r:id="rId14"/>
    <p:sldId id="273" r:id="rId15"/>
    <p:sldId id="268" r:id="rId16"/>
    <p:sldId id="269" r:id="rId17"/>
    <p:sldId id="266" r:id="rId18"/>
    <p:sldId id="261" r:id="rId19"/>
    <p:sldId id="263" r:id="rId20"/>
    <p:sldId id="264" r:id="rId21"/>
    <p:sldId id="265" r:id="rId22"/>
    <p:sldId id="267" r:id="rId23"/>
    <p:sldId id="274" r:id="rId24"/>
    <p:sldId id="260" r:id="rId25"/>
    <p:sldId id="278" r:id="rId26"/>
    <p:sldId id="277" r:id="rId27"/>
    <p:sldId id="280" r:id="rId28"/>
    <p:sldId id="272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9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C47BBF-FE6B-4613-8EAF-768F90B049D0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AF181B-2CA1-4C0E-896F-4F0E83BB0875}">
      <dgm:prSet phldrT="[Text]"/>
      <dgm:spPr>
        <a:solidFill>
          <a:srgbClr val="FFFF00"/>
        </a:solidFill>
      </dgm:spPr>
      <dgm:t>
        <a:bodyPr/>
        <a:lstStyle/>
        <a:p>
          <a:pPr algn="l"/>
          <a:r>
            <a:rPr lang="en-US" altLang="en-US" dirty="0" err="1" smtClean="0">
              <a:solidFill>
                <a:schemeClr val="tx1"/>
              </a:solidFill>
            </a:rPr>
            <a:t>Dokter</a:t>
          </a:r>
          <a:r>
            <a:rPr lang="en-US" altLang="en-US" dirty="0" smtClean="0">
              <a:solidFill>
                <a:schemeClr val="tx1"/>
              </a:solidFill>
            </a:rPr>
            <a:t> </a:t>
          </a:r>
          <a:r>
            <a:rPr lang="en-US" altLang="en-US" dirty="0" err="1" smtClean="0">
              <a:solidFill>
                <a:schemeClr val="tx1"/>
              </a:solidFill>
            </a:rPr>
            <a:t>melakukan</a:t>
          </a:r>
          <a:r>
            <a:rPr lang="en-US" altLang="en-US" dirty="0" smtClean="0">
              <a:solidFill>
                <a:schemeClr val="tx1"/>
              </a:solidFill>
            </a:rPr>
            <a:t>  </a:t>
          </a:r>
          <a:r>
            <a:rPr lang="en-US" altLang="en-US" dirty="0" err="1" smtClean="0">
              <a:solidFill>
                <a:schemeClr val="tx1"/>
              </a:solidFill>
            </a:rPr>
            <a:t>tindakan</a:t>
          </a:r>
          <a:r>
            <a:rPr lang="en-US" altLang="en-US" dirty="0" smtClean="0">
              <a:solidFill>
                <a:schemeClr val="tx1"/>
              </a:solidFill>
            </a:rPr>
            <a:t>  yang </a:t>
          </a:r>
          <a:r>
            <a:rPr lang="en-US" altLang="en-US" dirty="0" err="1" smtClean="0">
              <a:solidFill>
                <a:schemeClr val="tx1"/>
              </a:solidFill>
            </a:rPr>
            <a:t>bertentangan</a:t>
          </a:r>
          <a:r>
            <a:rPr lang="en-US" altLang="en-US" dirty="0" smtClean="0">
              <a:solidFill>
                <a:schemeClr val="tx1"/>
              </a:solidFill>
            </a:rPr>
            <a:t> </a:t>
          </a:r>
          <a:r>
            <a:rPr lang="en-US" altLang="en-US" dirty="0" err="1" smtClean="0">
              <a:solidFill>
                <a:schemeClr val="tx1"/>
              </a:solidFill>
            </a:rPr>
            <a:t>dengan</a:t>
          </a:r>
          <a:r>
            <a:rPr lang="en-US" altLang="en-US" dirty="0" smtClean="0">
              <a:solidFill>
                <a:schemeClr val="tx1"/>
              </a:solidFill>
            </a:rPr>
            <a:t> </a:t>
          </a:r>
          <a:r>
            <a:rPr lang="en-US" altLang="en-US" dirty="0" err="1" smtClean="0">
              <a:solidFill>
                <a:schemeClr val="tx1"/>
              </a:solidFill>
            </a:rPr>
            <a:t>etika</a:t>
          </a:r>
          <a:r>
            <a:rPr lang="en-US" altLang="en-US" dirty="0" smtClean="0">
              <a:solidFill>
                <a:schemeClr val="tx1"/>
              </a:solidFill>
            </a:rPr>
            <a:t>  </a:t>
          </a:r>
          <a:r>
            <a:rPr lang="en-US" altLang="en-US" dirty="0" err="1" smtClean="0">
              <a:solidFill>
                <a:schemeClr val="tx1"/>
              </a:solidFill>
            </a:rPr>
            <a:t>kedokteran</a:t>
          </a:r>
          <a:endParaRPr lang="en-US" dirty="0">
            <a:solidFill>
              <a:schemeClr val="tx1"/>
            </a:solidFill>
          </a:endParaRPr>
        </a:p>
      </dgm:t>
    </dgm:pt>
    <dgm:pt modelId="{864DC0B4-E7BA-4907-8A9E-56BD8FD3BF78}" type="parTrans" cxnId="{855825BF-A30E-433F-BBD6-4FE70908059B}">
      <dgm:prSet/>
      <dgm:spPr/>
      <dgm:t>
        <a:bodyPr/>
        <a:lstStyle/>
        <a:p>
          <a:endParaRPr lang="en-US"/>
        </a:p>
      </dgm:t>
    </dgm:pt>
    <dgm:pt modelId="{C49C9FA5-5E4B-4184-A923-2CBFE4B8C64F}" type="sibTrans" cxnId="{855825BF-A30E-433F-BBD6-4FE70908059B}">
      <dgm:prSet/>
      <dgm:spPr/>
      <dgm:t>
        <a:bodyPr/>
        <a:lstStyle/>
        <a:p>
          <a:endParaRPr lang="en-US"/>
        </a:p>
      </dgm:t>
    </dgm:pt>
    <dgm:pt modelId="{54611395-850D-428A-BC97-6EAA2E1C80A9}">
      <dgm:prSet phldrT="[Text]"/>
      <dgm:spPr>
        <a:solidFill>
          <a:srgbClr val="FFFF00"/>
        </a:solidFill>
      </dgm:spPr>
      <dgm:t>
        <a:bodyPr/>
        <a:lstStyle/>
        <a:p>
          <a:pPr algn="l"/>
          <a:r>
            <a:rPr lang="en-US" altLang="en-US" dirty="0" err="1" smtClean="0">
              <a:solidFill>
                <a:schemeClr val="tx1"/>
              </a:solidFill>
            </a:rPr>
            <a:t>Acuannya</a:t>
          </a:r>
          <a:r>
            <a:rPr lang="en-US" altLang="en-US" dirty="0" smtClean="0">
              <a:solidFill>
                <a:schemeClr val="tx1"/>
              </a:solidFill>
            </a:rPr>
            <a:t> : </a:t>
          </a:r>
        </a:p>
        <a:p>
          <a:pPr algn="l"/>
          <a:r>
            <a:rPr lang="en-US" altLang="en-US" dirty="0" smtClean="0">
              <a:solidFill>
                <a:schemeClr val="tx1"/>
              </a:solidFill>
            </a:rPr>
            <a:t>1.  </a:t>
          </a:r>
          <a:r>
            <a:rPr lang="en-US" altLang="en-US" dirty="0" err="1" smtClean="0">
              <a:solidFill>
                <a:schemeClr val="tx1"/>
              </a:solidFill>
            </a:rPr>
            <a:t>Prinsip</a:t>
          </a:r>
          <a:r>
            <a:rPr lang="en-US" altLang="en-US" dirty="0" smtClean="0">
              <a:solidFill>
                <a:schemeClr val="tx1"/>
              </a:solidFill>
            </a:rPr>
            <a:t> </a:t>
          </a:r>
          <a:r>
            <a:rPr lang="en-US" altLang="en-US" dirty="0" err="1" smtClean="0">
              <a:solidFill>
                <a:schemeClr val="tx1"/>
              </a:solidFill>
            </a:rPr>
            <a:t>Etika</a:t>
          </a:r>
          <a:endParaRPr lang="en-US" altLang="en-US" dirty="0" smtClean="0">
            <a:solidFill>
              <a:schemeClr val="tx1"/>
            </a:solidFill>
          </a:endParaRPr>
        </a:p>
        <a:p>
          <a:pPr algn="l"/>
          <a:r>
            <a:rPr lang="en-US" altLang="en-US" dirty="0" smtClean="0">
              <a:solidFill>
                <a:schemeClr val="tx1"/>
              </a:solidFill>
            </a:rPr>
            <a:t>2.  KODEKI   </a:t>
          </a:r>
          <a:endParaRPr lang="en-US" dirty="0">
            <a:solidFill>
              <a:schemeClr val="tx1"/>
            </a:solidFill>
          </a:endParaRPr>
        </a:p>
      </dgm:t>
    </dgm:pt>
    <dgm:pt modelId="{0588EF81-F99C-4D52-B6E9-221C6D67DD92}" type="parTrans" cxnId="{B9187334-D1C0-426A-A41F-C40407C46861}">
      <dgm:prSet/>
      <dgm:spPr/>
      <dgm:t>
        <a:bodyPr/>
        <a:lstStyle/>
        <a:p>
          <a:endParaRPr lang="en-US"/>
        </a:p>
      </dgm:t>
    </dgm:pt>
    <dgm:pt modelId="{BD1B699D-EB11-4B6F-9AEF-AFBC48E82FE1}" type="sibTrans" cxnId="{B9187334-D1C0-426A-A41F-C40407C46861}">
      <dgm:prSet/>
      <dgm:spPr/>
      <dgm:t>
        <a:bodyPr/>
        <a:lstStyle/>
        <a:p>
          <a:endParaRPr lang="en-US"/>
        </a:p>
      </dgm:t>
    </dgm:pt>
    <dgm:pt modelId="{2A0F398B-0A6B-42F4-A44F-406C5068B3B0}" type="pres">
      <dgm:prSet presAssocID="{F4C47BBF-FE6B-4613-8EAF-768F90B049D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5E4E6A-83C5-4334-97C9-10CD1611D541}" type="pres">
      <dgm:prSet presAssocID="{9CAF181B-2CA1-4C0E-896F-4F0E83BB0875}" presName="arrow" presStyleLbl="node1" presStyleIdx="0" presStyleCnt="2" custScaleX="82867" custScaleY="97331" custRadScaleRad="113866" custRadScaleInc="-69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5386BD-2BC1-4CA6-B354-8A79F55B5618}" type="pres">
      <dgm:prSet presAssocID="{54611395-850D-428A-BC97-6EAA2E1C80A9}" presName="arrow" presStyleLbl="node1" presStyleIdx="1" presStyleCnt="2" custScaleX="80255" custScaleY="95778" custRadScaleRad="92461" custRadScaleInc="85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828BAF5-BA5E-47AE-AC33-606837663DE6}" type="presOf" srcId="{9CAF181B-2CA1-4C0E-896F-4F0E83BB0875}" destId="{755E4E6A-83C5-4334-97C9-10CD1611D541}" srcOrd="0" destOrd="0" presId="urn:microsoft.com/office/officeart/2005/8/layout/arrow5"/>
    <dgm:cxn modelId="{B9187334-D1C0-426A-A41F-C40407C46861}" srcId="{F4C47BBF-FE6B-4613-8EAF-768F90B049D0}" destId="{54611395-850D-428A-BC97-6EAA2E1C80A9}" srcOrd="1" destOrd="0" parTransId="{0588EF81-F99C-4D52-B6E9-221C6D67DD92}" sibTransId="{BD1B699D-EB11-4B6F-9AEF-AFBC48E82FE1}"/>
    <dgm:cxn modelId="{855825BF-A30E-433F-BBD6-4FE70908059B}" srcId="{F4C47BBF-FE6B-4613-8EAF-768F90B049D0}" destId="{9CAF181B-2CA1-4C0E-896F-4F0E83BB0875}" srcOrd="0" destOrd="0" parTransId="{864DC0B4-E7BA-4907-8A9E-56BD8FD3BF78}" sibTransId="{C49C9FA5-5E4B-4184-A923-2CBFE4B8C64F}"/>
    <dgm:cxn modelId="{B8749316-AC51-42DA-B387-8DA175801959}" type="presOf" srcId="{F4C47BBF-FE6B-4613-8EAF-768F90B049D0}" destId="{2A0F398B-0A6B-42F4-A44F-406C5068B3B0}" srcOrd="0" destOrd="0" presId="urn:microsoft.com/office/officeart/2005/8/layout/arrow5"/>
    <dgm:cxn modelId="{AA7467FF-08B9-406E-A413-1E1B0B515043}" type="presOf" srcId="{54611395-850D-428A-BC97-6EAA2E1C80A9}" destId="{725386BD-2BC1-4CA6-B354-8A79F55B5618}" srcOrd="0" destOrd="0" presId="urn:microsoft.com/office/officeart/2005/8/layout/arrow5"/>
    <dgm:cxn modelId="{58B0FE58-034D-4094-AA16-B6BF3F20BC23}" type="presParOf" srcId="{2A0F398B-0A6B-42F4-A44F-406C5068B3B0}" destId="{755E4E6A-83C5-4334-97C9-10CD1611D541}" srcOrd="0" destOrd="0" presId="urn:microsoft.com/office/officeart/2005/8/layout/arrow5"/>
    <dgm:cxn modelId="{5C3A7DF6-9227-458D-9B6E-4127C79ABEEA}" type="presParOf" srcId="{2A0F398B-0A6B-42F4-A44F-406C5068B3B0}" destId="{725386BD-2BC1-4CA6-B354-8A79F55B5618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7/15/2018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9041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880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6436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930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5457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4045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6366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1166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9675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866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5592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339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9347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5716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076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478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594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7/15/2018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160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72115" y="1251857"/>
            <a:ext cx="6008914" cy="2262781"/>
          </a:xfrm>
        </p:spPr>
        <p:txBody>
          <a:bodyPr>
            <a:normAutofit/>
          </a:bodyPr>
          <a:lstStyle/>
          <a:p>
            <a:pPr algn="r"/>
            <a:r>
              <a:rPr lang="en-US" dirty="0" err="1" smtClean="0">
                <a:latin typeface="DFKai-SB" panose="03000509000000000000" pitchFamily="65" charset="-120"/>
                <a:ea typeface="DFKai-SB" panose="03000509000000000000" pitchFamily="65" charset="-120"/>
              </a:rPr>
              <a:t>Masa</a:t>
            </a:r>
            <a:r>
              <a:rPr 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r>
              <a:rPr lang="en-US" dirty="0" err="1" smtClean="0">
                <a:latin typeface="DFKai-SB" panose="03000509000000000000" pitchFamily="65" charset="-120"/>
                <a:ea typeface="DFKai-SB" panose="03000509000000000000" pitchFamily="65" charset="-120"/>
              </a:rPr>
              <a:t>Depan</a:t>
            </a:r>
            <a:r>
              <a:rPr 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br>
              <a:rPr 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en-US" dirty="0" err="1" smtClean="0">
                <a:latin typeface="DFKai-SB" panose="03000509000000000000" pitchFamily="65" charset="-120"/>
                <a:ea typeface="DFKai-SB" panose="03000509000000000000" pitchFamily="65" charset="-120"/>
              </a:rPr>
              <a:t>Etika</a:t>
            </a:r>
            <a:r>
              <a:rPr 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r>
              <a:rPr lang="en-US" dirty="0" err="1" smtClean="0">
                <a:latin typeface="DFKai-SB" panose="03000509000000000000" pitchFamily="65" charset="-120"/>
                <a:ea typeface="DFKai-SB" panose="03000509000000000000" pitchFamily="65" charset="-120"/>
              </a:rPr>
              <a:t>Kedokteran</a:t>
            </a:r>
            <a:r>
              <a:rPr 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endParaRPr lang="en-US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27956" y="3790188"/>
            <a:ext cx="7353073" cy="1580098"/>
          </a:xfrm>
        </p:spPr>
        <p:txBody>
          <a:bodyPr>
            <a:noAutofit/>
          </a:bodyPr>
          <a:lstStyle/>
          <a:p>
            <a:pPr algn="r"/>
            <a:r>
              <a:rPr lang="en-US" sz="2400" b="1" dirty="0" smtClean="0">
                <a:latin typeface="Californian FB" panose="0207040306080B030204" pitchFamily="18" charset="0"/>
              </a:rPr>
              <a:t>Tammy J. </a:t>
            </a:r>
            <a:r>
              <a:rPr lang="en-US" sz="2400" b="1" dirty="0" err="1" smtClean="0">
                <a:latin typeface="Californian FB" panose="0207040306080B030204" pitchFamily="18" charset="0"/>
              </a:rPr>
              <a:t>Siarif</a:t>
            </a:r>
            <a:r>
              <a:rPr lang="en-US" sz="2400" b="1" dirty="0" smtClean="0">
                <a:latin typeface="Californian FB" panose="0207040306080B030204" pitchFamily="18" charset="0"/>
              </a:rPr>
              <a:t> </a:t>
            </a:r>
          </a:p>
          <a:p>
            <a:pPr algn="r"/>
            <a:r>
              <a:rPr lang="en-US" sz="2400" b="1" dirty="0" smtClean="0">
                <a:latin typeface="Californian FB" panose="0207040306080B030204" pitchFamily="18" charset="0"/>
              </a:rPr>
              <a:t>PDUI   </a:t>
            </a:r>
            <a:r>
              <a:rPr lang="en-US" sz="2400" b="1" dirty="0" err="1" smtClean="0">
                <a:latin typeface="Californian FB" panose="0207040306080B030204" pitchFamily="18" charset="0"/>
              </a:rPr>
              <a:t>Jawa</a:t>
            </a:r>
            <a:r>
              <a:rPr lang="en-US" sz="2400" b="1" dirty="0" smtClean="0">
                <a:latin typeface="Californian FB" panose="0207040306080B030204" pitchFamily="18" charset="0"/>
              </a:rPr>
              <a:t> Barat</a:t>
            </a:r>
          </a:p>
          <a:p>
            <a:pPr algn="r"/>
            <a:r>
              <a:rPr lang="en-US" sz="2400" b="1" dirty="0" smtClean="0">
                <a:latin typeface="Californian FB" panose="0207040306080B030204" pitchFamily="18" charset="0"/>
              </a:rPr>
              <a:t>Bandung,  14 </a:t>
            </a:r>
            <a:r>
              <a:rPr lang="en-US" sz="2400" b="1" dirty="0" err="1" smtClean="0">
                <a:latin typeface="Californian FB" panose="0207040306080B030204" pitchFamily="18" charset="0"/>
              </a:rPr>
              <a:t>Juli</a:t>
            </a:r>
            <a:r>
              <a:rPr lang="en-US" sz="2400" b="1" dirty="0" smtClean="0">
                <a:latin typeface="Californian FB" panose="0207040306080B030204" pitchFamily="18" charset="0"/>
              </a:rPr>
              <a:t> 2018</a:t>
            </a:r>
            <a:endParaRPr lang="en-US" sz="2400" b="1" dirty="0">
              <a:latin typeface="Californian FB" panose="0207040306080B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07886"/>
            <a:ext cx="3802743" cy="413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64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6047" y="1059539"/>
            <a:ext cx="9344508" cy="899890"/>
          </a:xfrm>
        </p:spPr>
        <p:txBody>
          <a:bodyPr/>
          <a:lstStyle/>
          <a:p>
            <a:pPr algn="l"/>
            <a:r>
              <a:rPr lang="en-US" dirty="0" err="1" smtClean="0"/>
              <a:t>Sanksi</a:t>
            </a:r>
            <a:r>
              <a:rPr lang="en-US" dirty="0" smtClean="0"/>
              <a:t> </a:t>
            </a:r>
            <a:r>
              <a:rPr lang="en-US" dirty="0" err="1" smtClean="0"/>
              <a:t>Etik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447866"/>
            <a:ext cx="10232571" cy="4797287"/>
          </a:xfrm>
        </p:spPr>
        <p:txBody>
          <a:bodyPr>
            <a:noAutofit/>
          </a:bodyPr>
          <a:lstStyle/>
          <a:p>
            <a:pPr algn="just"/>
            <a:r>
              <a:rPr lang="en-US" sz="3600" dirty="0" err="1" smtClean="0"/>
              <a:t>Pelanggaran</a:t>
            </a:r>
            <a:r>
              <a:rPr lang="en-US" sz="3600" dirty="0"/>
              <a:t> </a:t>
            </a:r>
            <a:r>
              <a:rPr lang="en-US" sz="3600" dirty="0" err="1" smtClean="0"/>
              <a:t>etik</a:t>
            </a:r>
            <a:r>
              <a:rPr lang="en-US" sz="3600" dirty="0" smtClean="0"/>
              <a:t> “</a:t>
            </a:r>
            <a:r>
              <a:rPr lang="en-US" sz="3600" dirty="0" err="1" smtClean="0"/>
              <a:t>hanya</a:t>
            </a:r>
            <a:r>
              <a:rPr lang="en-US" sz="3600" dirty="0" smtClean="0"/>
              <a:t>” </a:t>
            </a:r>
            <a:r>
              <a:rPr lang="en-US" sz="3600" dirty="0" err="1" smtClean="0"/>
              <a:t>berakibat</a:t>
            </a:r>
            <a:r>
              <a:rPr lang="en-US" sz="3600" dirty="0" smtClean="0"/>
              <a:t> </a:t>
            </a:r>
            <a:r>
              <a:rPr lang="en-US" sz="3600" dirty="0" err="1" smtClean="0"/>
              <a:t>sanksi</a:t>
            </a:r>
            <a:r>
              <a:rPr lang="en-US" sz="3600" dirty="0" smtClean="0"/>
              <a:t> moral </a:t>
            </a:r>
            <a:r>
              <a:rPr lang="en-US" sz="3600" dirty="0" err="1"/>
              <a:t>bagi</a:t>
            </a:r>
            <a:r>
              <a:rPr lang="en-US" sz="3600" dirty="0"/>
              <a:t> </a:t>
            </a:r>
            <a:r>
              <a:rPr lang="en-US" sz="3600" dirty="0" err="1"/>
              <a:t>pelanggarnya</a:t>
            </a:r>
            <a:r>
              <a:rPr lang="en-US" sz="3600" dirty="0"/>
              <a:t>. </a:t>
            </a:r>
            <a:endParaRPr lang="en-US" sz="3600" dirty="0" smtClean="0"/>
          </a:p>
          <a:p>
            <a:pPr algn="just"/>
            <a:r>
              <a:rPr lang="en-US" sz="3600" dirty="0" err="1"/>
              <a:t>D</a:t>
            </a:r>
            <a:r>
              <a:rPr lang="en-US" sz="3600" dirty="0" err="1" smtClean="0"/>
              <a:t>apat</a:t>
            </a:r>
            <a:r>
              <a:rPr lang="en-US" sz="3600" dirty="0" smtClean="0"/>
              <a:t> </a:t>
            </a:r>
            <a:r>
              <a:rPr lang="en-US" sz="3600" dirty="0" err="1"/>
              <a:t>dikenai</a:t>
            </a:r>
            <a:r>
              <a:rPr lang="en-US" sz="3600" dirty="0"/>
              <a:t> </a:t>
            </a:r>
            <a:r>
              <a:rPr lang="en-US" sz="3600" dirty="0" err="1"/>
              <a:t>sanksi</a:t>
            </a:r>
            <a:r>
              <a:rPr lang="en-US" sz="3600" dirty="0"/>
              <a:t> </a:t>
            </a:r>
            <a:r>
              <a:rPr lang="en-US" sz="3600" dirty="0" err="1"/>
              <a:t>disiplin</a:t>
            </a:r>
            <a:r>
              <a:rPr lang="en-US" sz="3600" dirty="0"/>
              <a:t> </a:t>
            </a:r>
            <a:r>
              <a:rPr lang="en-US" sz="3600" dirty="0" err="1"/>
              <a:t>profesi</a:t>
            </a:r>
            <a:r>
              <a:rPr lang="en-US" sz="3600" dirty="0"/>
              <a:t>, </a:t>
            </a:r>
            <a:r>
              <a:rPr lang="en-US" sz="3600" dirty="0" smtClean="0"/>
              <a:t> </a:t>
            </a:r>
          </a:p>
          <a:p>
            <a:pPr algn="just"/>
            <a:r>
              <a:rPr lang="en-US" sz="3600" dirty="0" err="1" smtClean="0"/>
              <a:t>Sanksi</a:t>
            </a:r>
            <a:r>
              <a:rPr lang="en-US" sz="3600" dirty="0" smtClean="0"/>
              <a:t> </a:t>
            </a:r>
            <a:r>
              <a:rPr lang="en-US" sz="3600" dirty="0" err="1" smtClean="0"/>
              <a:t>diberikan</a:t>
            </a:r>
            <a:r>
              <a:rPr lang="en-US" sz="3600" dirty="0"/>
              <a:t> </a:t>
            </a:r>
            <a:r>
              <a:rPr lang="en-US" sz="3600" dirty="0" smtClean="0"/>
              <a:t>MKEK </a:t>
            </a:r>
            <a:r>
              <a:rPr lang="en-US" sz="3600" dirty="0" err="1"/>
              <a:t>setelah</a:t>
            </a:r>
            <a:r>
              <a:rPr lang="en-US" sz="3600" dirty="0"/>
              <a:t> </a:t>
            </a:r>
            <a:r>
              <a:rPr lang="en-US" sz="3600" dirty="0" err="1" smtClean="0"/>
              <a:t>dapat</a:t>
            </a:r>
            <a:r>
              <a:rPr lang="en-US" sz="3600" dirty="0" smtClean="0"/>
              <a:t> </a:t>
            </a:r>
            <a:r>
              <a:rPr lang="en-US" sz="3600" dirty="0" err="1" smtClean="0"/>
              <a:t>dibuktikan</a:t>
            </a:r>
            <a:r>
              <a:rPr lang="en-US" sz="3600" dirty="0" smtClean="0"/>
              <a:t>  </a:t>
            </a:r>
            <a:r>
              <a:rPr lang="en-US" sz="3600" dirty="0" err="1" smtClean="0"/>
              <a:t>ada</a:t>
            </a:r>
            <a:r>
              <a:rPr lang="en-US" sz="3600" dirty="0" smtClean="0"/>
              <a:t> </a:t>
            </a:r>
            <a:r>
              <a:rPr lang="en-US" sz="3600" dirty="0" err="1" smtClean="0"/>
              <a:t>pelanggaran</a:t>
            </a:r>
            <a:r>
              <a:rPr lang="en-US" sz="3600" dirty="0" smtClean="0"/>
              <a:t> </a:t>
            </a:r>
            <a:r>
              <a:rPr lang="en-US" sz="3600" dirty="0" err="1" smtClean="0"/>
              <a:t>etik</a:t>
            </a:r>
            <a:r>
              <a:rPr lang="en-US" sz="3600" dirty="0" smtClean="0"/>
              <a:t> </a:t>
            </a:r>
            <a:r>
              <a:rPr lang="en-US" sz="3600" dirty="0"/>
              <a:t>(</a:t>
            </a:r>
            <a:r>
              <a:rPr lang="en-US" sz="3600" dirty="0" err="1"/>
              <a:t>profesi</a:t>
            </a:r>
            <a:r>
              <a:rPr lang="en-US" sz="3600" dirty="0"/>
              <a:t>) </a:t>
            </a:r>
            <a:r>
              <a:rPr lang="en-US" sz="3600" dirty="0" err="1"/>
              <a:t>kedokteran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413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b="1" dirty="0" err="1"/>
              <a:t>Dilema</a:t>
            </a:r>
            <a:r>
              <a:rPr lang="en-US" sz="4000" b="1" dirty="0"/>
              <a:t> </a:t>
            </a:r>
            <a:r>
              <a:rPr lang="en-US" sz="4000" b="1" dirty="0" err="1" smtClean="0"/>
              <a:t>Etika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Kedokteran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600" dirty="0" err="1" smtClean="0"/>
              <a:t>adalah</a:t>
            </a:r>
            <a:r>
              <a:rPr lang="en-US" sz="3600" dirty="0" smtClean="0"/>
              <a:t> </a:t>
            </a:r>
            <a:r>
              <a:rPr lang="en-US" sz="3600" dirty="0" err="1"/>
              <a:t>situasi</a:t>
            </a:r>
            <a:r>
              <a:rPr lang="en-US" sz="3600" dirty="0"/>
              <a:t> yang </a:t>
            </a:r>
            <a:r>
              <a:rPr lang="en-US" sz="3600" dirty="0" err="1"/>
              <a:t>dihadapi</a:t>
            </a:r>
            <a:r>
              <a:rPr lang="en-US" sz="3600" dirty="0"/>
              <a:t> </a:t>
            </a:r>
            <a:r>
              <a:rPr lang="en-US" sz="3600" dirty="0" err="1" smtClean="0"/>
              <a:t>seorang</a:t>
            </a:r>
            <a:r>
              <a:rPr lang="en-US" sz="3600" dirty="0" smtClean="0"/>
              <a:t> </a:t>
            </a:r>
            <a:r>
              <a:rPr lang="en-US" sz="3600" dirty="0" err="1" smtClean="0"/>
              <a:t>dokter</a:t>
            </a:r>
            <a:r>
              <a:rPr lang="en-US" sz="3600" dirty="0" smtClean="0"/>
              <a:t>, </a:t>
            </a:r>
            <a:r>
              <a:rPr lang="en-US" sz="3600" dirty="0" err="1" smtClean="0"/>
              <a:t>dimana</a:t>
            </a:r>
            <a:r>
              <a:rPr lang="en-US" sz="3600" dirty="0" smtClean="0"/>
              <a:t> </a:t>
            </a:r>
            <a:r>
              <a:rPr lang="en-US" sz="3600" dirty="0" err="1" smtClean="0"/>
              <a:t>dokter</a:t>
            </a:r>
            <a:r>
              <a:rPr lang="en-US" sz="3600" dirty="0" smtClean="0"/>
              <a:t> </a:t>
            </a:r>
            <a:r>
              <a:rPr lang="en-US" sz="3600" dirty="0" err="1" smtClean="0"/>
              <a:t>diperhadapkan</a:t>
            </a:r>
            <a:r>
              <a:rPr lang="en-US" sz="3600" dirty="0" smtClean="0"/>
              <a:t> </a:t>
            </a:r>
            <a:r>
              <a:rPr lang="en-US" sz="3600" dirty="0" err="1" smtClean="0"/>
              <a:t>kepada</a:t>
            </a:r>
            <a:r>
              <a:rPr lang="en-US" sz="3600" dirty="0" smtClean="0"/>
              <a:t> </a:t>
            </a:r>
            <a:r>
              <a:rPr lang="en-US" sz="3600" dirty="0" err="1" smtClean="0"/>
              <a:t>pengambilan</a:t>
            </a:r>
            <a:r>
              <a:rPr lang="en-US" sz="3600" dirty="0" smtClean="0"/>
              <a:t> </a:t>
            </a:r>
            <a:r>
              <a:rPr lang="en-US" sz="3600" dirty="0" err="1" smtClean="0"/>
              <a:t>keputusan</a:t>
            </a:r>
            <a:r>
              <a:rPr lang="en-US" sz="3600" dirty="0" smtClean="0"/>
              <a:t> yang  </a:t>
            </a:r>
            <a:r>
              <a:rPr lang="en-US" sz="3600" dirty="0" err="1" smtClean="0"/>
              <a:t>baik</a:t>
            </a:r>
            <a:r>
              <a:rPr lang="en-US" sz="3600" dirty="0" smtClean="0"/>
              <a:t> </a:t>
            </a:r>
            <a:r>
              <a:rPr lang="en-US" sz="3600" dirty="0" err="1" smtClean="0"/>
              <a:t>mengenai</a:t>
            </a:r>
            <a:r>
              <a:rPr lang="en-US" sz="3600" dirty="0" smtClean="0"/>
              <a:t> </a:t>
            </a:r>
            <a:r>
              <a:rPr lang="en-US" sz="3600" dirty="0" err="1" smtClean="0"/>
              <a:t>tindakan</a:t>
            </a:r>
            <a:r>
              <a:rPr lang="en-US" sz="3600" dirty="0" smtClean="0"/>
              <a:t>  </a:t>
            </a:r>
            <a:r>
              <a:rPr lang="en-US" sz="3600" dirty="0"/>
              <a:t>yang </a:t>
            </a:r>
            <a:r>
              <a:rPr lang="en-US" sz="3600" dirty="0" err="1"/>
              <a:t>layak</a:t>
            </a:r>
            <a:r>
              <a:rPr lang="en-US" sz="3600" dirty="0"/>
              <a:t> </a:t>
            </a:r>
            <a:r>
              <a:rPr lang="en-US" sz="3600" dirty="0" smtClean="0"/>
              <a:t>yang </a:t>
            </a:r>
            <a:r>
              <a:rPr lang="en-US" sz="3600" dirty="0" err="1" smtClean="0"/>
              <a:t>harus</a:t>
            </a:r>
            <a:r>
              <a:rPr lang="en-US" sz="3600" dirty="0" smtClean="0"/>
              <a:t> </a:t>
            </a:r>
            <a:r>
              <a:rPr lang="en-US" sz="3600" dirty="0" err="1" smtClean="0"/>
              <a:t>dilakukan</a:t>
            </a:r>
            <a:r>
              <a:rPr lang="en-US" sz="3600" dirty="0" smtClean="0"/>
              <a:t> </a:t>
            </a:r>
            <a:r>
              <a:rPr lang="en-US" sz="3600" dirty="0" err="1" smtClean="0"/>
              <a:t>kepada</a:t>
            </a:r>
            <a:r>
              <a:rPr lang="en-US" sz="3600" dirty="0" smtClean="0"/>
              <a:t> </a:t>
            </a:r>
            <a:r>
              <a:rPr lang="en-US" sz="3600" dirty="0" err="1" smtClean="0"/>
              <a:t>pasien</a:t>
            </a:r>
            <a:r>
              <a:rPr lang="en-US" sz="3600" dirty="0" smtClean="0"/>
              <a:t>. </a:t>
            </a:r>
          </a:p>
          <a:p>
            <a:pPr marL="0" indent="0">
              <a:buNone/>
            </a:pPr>
            <a:r>
              <a:rPr lang="en-US" sz="2000" dirty="0" smtClean="0"/>
              <a:t>(</a:t>
            </a:r>
            <a:r>
              <a:rPr lang="en-US" sz="2000" dirty="0" err="1"/>
              <a:t>Arens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Loebbecke</a:t>
            </a:r>
            <a:r>
              <a:rPr lang="en-US" sz="2000" dirty="0"/>
              <a:t>, 1991: 77).</a:t>
            </a:r>
          </a:p>
        </p:txBody>
      </p:sp>
    </p:spTree>
    <p:extLst>
      <p:ext uri="{BB962C8B-B14F-4D97-AF65-F5344CB8AC3E}">
        <p14:creationId xmlns:p14="http://schemas.microsoft.com/office/powerpoint/2010/main" val="173448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28583" y="812796"/>
            <a:ext cx="8911687" cy="1280890"/>
          </a:xfrm>
        </p:spPr>
        <p:txBody>
          <a:bodyPr/>
          <a:lstStyle/>
          <a:p>
            <a:pPr algn="l"/>
            <a:r>
              <a:rPr lang="en-US" altLang="en-US" b="1" dirty="0" err="1" smtClean="0"/>
              <a:t>Timbulnya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Dilema</a:t>
            </a:r>
            <a:r>
              <a:rPr lang="en-US" altLang="en-US" b="1" dirty="0" smtClean="0"/>
              <a:t> </a:t>
            </a:r>
            <a:r>
              <a:rPr lang="en-US" altLang="en-US" b="1" dirty="0" err="1"/>
              <a:t>E</a:t>
            </a:r>
            <a:r>
              <a:rPr lang="en-US" altLang="en-US" b="1" dirty="0" err="1" smtClean="0"/>
              <a:t>tik</a:t>
            </a:r>
            <a:r>
              <a:rPr lang="en-US" altLang="en-US" b="1" dirty="0" smtClean="0"/>
              <a:t> </a:t>
            </a:r>
            <a:endParaRPr lang="en-US" altLang="en-US" b="1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944912" y="2434772"/>
            <a:ext cx="10303659" cy="4249056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</a:pPr>
            <a:r>
              <a:rPr lang="en-US" altLang="en-US" sz="3200" dirty="0" err="1" smtClean="0"/>
              <a:t>Kebijakan</a:t>
            </a:r>
            <a:r>
              <a:rPr lang="en-US" altLang="en-US" sz="3200" dirty="0"/>
              <a:t> </a:t>
            </a:r>
            <a:r>
              <a:rPr lang="en-US" altLang="en-US" sz="3200" dirty="0" err="1" smtClean="0"/>
              <a:t>makro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pemerintah</a:t>
            </a:r>
            <a:r>
              <a:rPr lang="en-US" altLang="en-US" sz="3200" dirty="0" smtClean="0"/>
              <a:t>/</a:t>
            </a:r>
            <a:r>
              <a:rPr lang="en-US" altLang="en-US" sz="3200" dirty="0" err="1" smtClean="0"/>
              <a:t>pemerintah</a:t>
            </a:r>
            <a:r>
              <a:rPr lang="en-US" altLang="en-US" sz="3200" dirty="0"/>
              <a:t> </a:t>
            </a:r>
            <a:r>
              <a:rPr lang="en-US" altLang="en-US" sz="3200" dirty="0" err="1" smtClean="0"/>
              <a:t>daerah</a:t>
            </a:r>
            <a:r>
              <a:rPr lang="en-US" altLang="en-US" sz="3200" dirty="0" smtClean="0"/>
              <a:t>/</a:t>
            </a:r>
            <a:r>
              <a:rPr lang="en-US" altLang="en-US" sz="3200" dirty="0" err="1" smtClean="0"/>
              <a:t>badan</a:t>
            </a:r>
            <a:r>
              <a:rPr lang="en-US" altLang="en-US" sz="3200" dirty="0" smtClean="0"/>
              <a:t> </a:t>
            </a:r>
            <a:r>
              <a:rPr lang="en-US" altLang="en-US" sz="3200" dirty="0" err="1"/>
              <a:t>kesehatan</a:t>
            </a:r>
            <a:r>
              <a:rPr lang="en-US" altLang="en-US" sz="3200" dirty="0"/>
              <a:t>  </a:t>
            </a:r>
            <a:r>
              <a:rPr lang="en-US" altLang="en-US" sz="3200" dirty="0" err="1"/>
              <a:t>atau</a:t>
            </a:r>
            <a:r>
              <a:rPr lang="en-US" altLang="en-US" sz="3200" dirty="0"/>
              <a:t>  </a:t>
            </a:r>
            <a:r>
              <a:rPr lang="en-US" altLang="en-US" sz="3200" dirty="0" err="1"/>
              <a:t>terkait</a:t>
            </a:r>
            <a:r>
              <a:rPr lang="en-US" altLang="en-US" sz="3200" dirty="0"/>
              <a:t> </a:t>
            </a:r>
            <a:r>
              <a:rPr lang="en-US" altLang="en-US" sz="3200" dirty="0" err="1"/>
              <a:t>kesehatan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tingkat</a:t>
            </a:r>
            <a:r>
              <a:rPr lang="en-US" altLang="en-US" sz="3200" dirty="0"/>
              <a:t> </a:t>
            </a:r>
            <a:r>
              <a:rPr lang="en-US" altLang="en-US" sz="3200" dirty="0" err="1"/>
              <a:t>dunia</a:t>
            </a:r>
            <a:r>
              <a:rPr lang="en-US" altLang="en-US" sz="3200" dirty="0"/>
              <a:t> </a:t>
            </a:r>
            <a:r>
              <a:rPr lang="en-US" altLang="en-US" sz="3200" dirty="0" err="1" smtClean="0"/>
              <a:t>atau</a:t>
            </a:r>
            <a:r>
              <a:rPr lang="en-US" altLang="en-US" sz="3200" dirty="0" smtClean="0"/>
              <a:t> </a:t>
            </a:r>
            <a:r>
              <a:rPr lang="en-US" altLang="en-US" sz="3200" dirty="0" err="1"/>
              <a:t>akibat</a:t>
            </a:r>
            <a:r>
              <a:rPr lang="en-US" altLang="en-US" sz="3200" dirty="0"/>
              <a:t> </a:t>
            </a:r>
            <a:r>
              <a:rPr lang="en-US" altLang="en-US" sz="3200" dirty="0" err="1"/>
              <a:t>kebijakan</a:t>
            </a:r>
            <a:r>
              <a:rPr lang="en-US" altLang="en-US" sz="3200" dirty="0"/>
              <a:t> </a:t>
            </a:r>
            <a:r>
              <a:rPr lang="en-US" altLang="en-US" sz="3200" dirty="0" err="1" smtClean="0"/>
              <a:t>mikro</a:t>
            </a:r>
            <a:r>
              <a:rPr lang="en-US" altLang="en-US" sz="3200" dirty="0" smtClean="0"/>
              <a:t> </a:t>
            </a:r>
            <a:r>
              <a:rPr lang="en-US" altLang="en-US" sz="3200" dirty="0" err="1"/>
              <a:t>oleh</a:t>
            </a:r>
            <a:r>
              <a:rPr lang="en-US" altLang="en-US" sz="3200" dirty="0"/>
              <a:t> </a:t>
            </a:r>
            <a:r>
              <a:rPr lang="en-US" altLang="en-US" sz="3200" dirty="0" err="1"/>
              <a:t>lembaga</a:t>
            </a:r>
            <a:r>
              <a:rPr lang="en-US" altLang="en-US" sz="3200" dirty="0"/>
              <a:t> </a:t>
            </a:r>
            <a:r>
              <a:rPr lang="en-US" altLang="en-US" sz="3200" dirty="0" err="1"/>
              <a:t>fasilitas</a:t>
            </a:r>
            <a:r>
              <a:rPr lang="en-US" altLang="en-US" sz="3200" dirty="0"/>
              <a:t> </a:t>
            </a:r>
            <a:r>
              <a:rPr lang="en-US" altLang="en-US" sz="3200" dirty="0" err="1"/>
              <a:t>pelayanan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kesehatan</a:t>
            </a:r>
            <a:r>
              <a:rPr lang="en-US" altLang="en-US" sz="3200" dirty="0"/>
              <a:t>. </a:t>
            </a:r>
            <a:endParaRPr lang="en-US" altLang="en-US" sz="3200" dirty="0" smtClean="0"/>
          </a:p>
          <a:p>
            <a:pPr algn="just">
              <a:lnSpc>
                <a:spcPct val="110000"/>
              </a:lnSpc>
            </a:pPr>
            <a:r>
              <a:rPr lang="en-US" altLang="en-US" sz="3200" dirty="0" err="1" smtClean="0"/>
              <a:t>Perkembangan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ilmu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pengetahuan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dan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teknologi</a:t>
            </a:r>
            <a:endParaRPr lang="en-US" altLang="en-US" sz="3200" dirty="0" smtClean="0"/>
          </a:p>
          <a:p>
            <a:pPr algn="just">
              <a:lnSpc>
                <a:spcPct val="110000"/>
              </a:lnSpc>
            </a:pPr>
            <a:r>
              <a:rPr lang="en-US" altLang="en-US" sz="3200" dirty="0" err="1"/>
              <a:t>P</a:t>
            </a:r>
            <a:r>
              <a:rPr lang="en-US" altLang="en-US" sz="3200" dirty="0" err="1" smtClean="0"/>
              <a:t>erubahan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perilaku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manusia</a:t>
            </a:r>
            <a:r>
              <a:rPr lang="en-US" altLang="en-US" sz="3200" dirty="0" smtClean="0"/>
              <a:t>.</a:t>
            </a:r>
          </a:p>
          <a:p>
            <a:pPr algn="just">
              <a:lnSpc>
                <a:spcPct val="110000"/>
              </a:lnSpc>
            </a:pPr>
            <a:r>
              <a:rPr lang="en-US" altLang="en-US" sz="3200" dirty="0" err="1" smtClean="0"/>
              <a:t>Perubahan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kebijakan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ekonomi</a:t>
            </a:r>
            <a:endParaRPr lang="en-US" altLang="en-US" sz="3200" dirty="0" smtClean="0"/>
          </a:p>
          <a:p>
            <a:pPr marL="0" indent="0" algn="just">
              <a:lnSpc>
                <a:spcPct val="110000"/>
              </a:lnSpc>
              <a:buNone/>
            </a:pP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82175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514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4327" y="5341253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err="1" smtClean="0">
                <a:solidFill>
                  <a:srgbClr val="FFFF00"/>
                </a:solidFill>
                <a:latin typeface="Constantia" panose="02030602050306030303" pitchFamily="18" charset="0"/>
              </a:rPr>
              <a:t>Masalah</a:t>
            </a:r>
            <a:r>
              <a:rPr lang="en-US" sz="5400" b="1" dirty="0" smtClean="0">
                <a:solidFill>
                  <a:srgbClr val="FFFF00"/>
                </a:solidFill>
                <a:latin typeface="Constantia" panose="02030602050306030303" pitchFamily="18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Constantia" panose="02030602050306030303" pitchFamily="18" charset="0"/>
              </a:rPr>
              <a:t>Etika</a:t>
            </a:r>
            <a:r>
              <a:rPr lang="en-US" sz="5400" b="1" dirty="0" smtClean="0">
                <a:solidFill>
                  <a:srgbClr val="FFFF00"/>
                </a:solidFill>
                <a:latin typeface="Constantia" panose="02030602050306030303" pitchFamily="18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Constantia" panose="02030602050306030303" pitchFamily="18" charset="0"/>
              </a:rPr>
              <a:t>Kedokteran</a:t>
            </a:r>
            <a:endParaRPr lang="en-US" sz="5400" b="1" dirty="0">
              <a:solidFill>
                <a:srgbClr val="FFFF0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76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5400" dirty="0" err="1"/>
              <a:t>Dilema</a:t>
            </a:r>
            <a:r>
              <a:rPr lang="en-US" sz="5400" dirty="0"/>
              <a:t> </a:t>
            </a:r>
            <a:r>
              <a:rPr lang="en-US" sz="5400" dirty="0" err="1"/>
              <a:t>Etika</a:t>
            </a:r>
            <a:r>
              <a:rPr lang="en-US" sz="5400" dirty="0"/>
              <a:t> </a:t>
            </a:r>
            <a:r>
              <a:rPr lang="en-US" sz="5400" dirty="0" err="1"/>
              <a:t>Kedokteran</a:t>
            </a:r>
            <a:r>
              <a:rPr lang="en-US" sz="5400" dirty="0"/>
              <a:t> </a:t>
            </a:r>
            <a:endParaRPr lang="en-US" altLang="en-US" sz="5400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295402" y="2553607"/>
            <a:ext cx="8535988" cy="4953000"/>
          </a:xfrm>
        </p:spPr>
        <p:txBody>
          <a:bodyPr>
            <a:normAutofit/>
          </a:bodyPr>
          <a:lstStyle/>
          <a:p>
            <a:r>
              <a:rPr lang="en-US" sz="3600" i="1" dirty="0"/>
              <a:t>E</a:t>
            </a:r>
            <a:r>
              <a:rPr lang="en-US" altLang="en-US" sz="3600" i="1" dirty="0"/>
              <a:t>xpanding </a:t>
            </a:r>
            <a:r>
              <a:rPr lang="en-US" sz="3600" i="1" dirty="0"/>
              <a:t>G</a:t>
            </a:r>
            <a:r>
              <a:rPr lang="en-US" altLang="en-US" sz="3600" i="1" dirty="0"/>
              <a:t>ray </a:t>
            </a:r>
            <a:r>
              <a:rPr lang="en-US" sz="3600" i="1" dirty="0"/>
              <a:t>A</a:t>
            </a:r>
            <a:r>
              <a:rPr lang="en-US" altLang="en-US" sz="3600" i="1" dirty="0"/>
              <a:t>rea</a:t>
            </a:r>
            <a:r>
              <a:rPr lang="en-US" sz="3600" dirty="0"/>
              <a:t>  </a:t>
            </a:r>
            <a:r>
              <a:rPr lang="en-US" sz="3600" dirty="0" err="1"/>
              <a:t>vs</a:t>
            </a:r>
            <a:r>
              <a:rPr lang="en-US" sz="3600" dirty="0"/>
              <a:t>  S</a:t>
            </a:r>
            <a:r>
              <a:rPr lang="en-US" sz="3600" i="1" dirty="0"/>
              <a:t>ubspecialty </a:t>
            </a:r>
            <a:r>
              <a:rPr lang="en-US" sz="3600" i="1" dirty="0" smtClean="0"/>
              <a:t> Focused</a:t>
            </a:r>
            <a:endParaRPr lang="en-US" sz="3600" i="1" dirty="0"/>
          </a:p>
          <a:p>
            <a:r>
              <a:rPr lang="en-US" sz="3600" i="1" dirty="0" err="1"/>
              <a:t>Defencive</a:t>
            </a:r>
            <a:r>
              <a:rPr lang="en-US" sz="3600" i="1" dirty="0"/>
              <a:t> Medicine</a:t>
            </a:r>
            <a:r>
              <a:rPr lang="en-US" sz="3600" dirty="0"/>
              <a:t>     </a:t>
            </a:r>
            <a:r>
              <a:rPr lang="en-US" sz="3600" dirty="0" err="1"/>
              <a:t>vs</a:t>
            </a:r>
            <a:r>
              <a:rPr lang="en-US" sz="3600" dirty="0"/>
              <a:t>  </a:t>
            </a:r>
            <a:r>
              <a:rPr lang="en-US" sz="3600" i="1" dirty="0" smtClean="0"/>
              <a:t>Ina CBG</a:t>
            </a:r>
            <a:endParaRPr lang="en-US" alt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315021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263"/>
          <a:stretch>
            <a:fillRect/>
          </a:stretch>
        </p:blipFill>
        <p:spPr>
          <a:xfrm>
            <a:off x="1378857" y="740229"/>
            <a:ext cx="9463314" cy="2728459"/>
          </a:xfrm>
          <a:noFill/>
          <a:ln/>
        </p:spPr>
      </p:pic>
      <p:pic>
        <p:nvPicPr>
          <p:cNvPr id="317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78856" y="2695577"/>
            <a:ext cx="9463315" cy="348751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310788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24113" y="938590"/>
            <a:ext cx="10943771" cy="1303867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err="1" smtClean="0"/>
              <a:t>Teori</a:t>
            </a:r>
            <a:r>
              <a:rPr lang="en-US" b="1" i="1" dirty="0" smtClean="0"/>
              <a:t> A</a:t>
            </a:r>
            <a:r>
              <a:rPr lang="en-US" altLang="en-US" b="1" i="1" dirty="0" smtClean="0"/>
              <a:t>gency </a:t>
            </a:r>
            <a:r>
              <a:rPr lang="en-US" b="1" i="1" dirty="0"/>
              <a:t>R</a:t>
            </a:r>
            <a:r>
              <a:rPr lang="en-US" altLang="en-US" b="1" i="1" dirty="0"/>
              <a:t>elationship</a:t>
            </a:r>
            <a:r>
              <a:rPr lang="en-US" b="1" i="1" dirty="0"/>
              <a:t> </a:t>
            </a:r>
            <a:r>
              <a:rPr lang="en-US" b="1" dirty="0" err="1" smtClean="0"/>
              <a:t>Pelayanan</a:t>
            </a:r>
            <a:r>
              <a:rPr lang="en-US" b="1" dirty="0" smtClean="0"/>
              <a:t> </a:t>
            </a:r>
            <a:r>
              <a:rPr lang="en-US" b="1" dirty="0" err="1" smtClean="0"/>
              <a:t>Kedokteran</a:t>
            </a:r>
            <a:endParaRPr lang="en-US" b="1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1029493" y="2525485"/>
            <a:ext cx="9899764" cy="3982811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altLang="en-US" sz="3600" dirty="0" err="1"/>
              <a:t>K</a:t>
            </a:r>
            <a:r>
              <a:rPr lang="en-US" altLang="en-US" sz="3600" dirty="0" err="1" smtClean="0"/>
              <a:t>ontrak</a:t>
            </a:r>
            <a:r>
              <a:rPr lang="en-US" altLang="en-US" sz="3600" dirty="0" smtClean="0"/>
              <a:t> </a:t>
            </a:r>
            <a:r>
              <a:rPr lang="en-US" sz="3600" dirty="0" err="1"/>
              <a:t>terapetik</a:t>
            </a:r>
            <a:r>
              <a:rPr lang="en-US" sz="3600" dirty="0"/>
              <a:t> </a:t>
            </a:r>
            <a:r>
              <a:rPr lang="en-US" sz="3600" dirty="0" err="1"/>
              <a:t>antara</a:t>
            </a:r>
            <a:r>
              <a:rPr lang="en-US" sz="3600" dirty="0"/>
              <a:t> </a:t>
            </a:r>
            <a:r>
              <a:rPr lang="en-US" sz="3600" dirty="0" err="1" smtClean="0"/>
              <a:t>dokter</a:t>
            </a:r>
            <a:r>
              <a:rPr lang="en-US" sz="3600" dirty="0" smtClean="0"/>
              <a:t> </a:t>
            </a:r>
            <a:r>
              <a:rPr lang="en-US" sz="3600" dirty="0" err="1" smtClean="0"/>
              <a:t>dengan</a:t>
            </a:r>
            <a:r>
              <a:rPr lang="en-US" sz="3600" dirty="0" smtClean="0"/>
              <a:t> </a:t>
            </a:r>
            <a:r>
              <a:rPr lang="en-US" sz="3600" dirty="0" err="1" smtClean="0"/>
              <a:t>pasien</a:t>
            </a:r>
            <a:r>
              <a:rPr lang="en-US" sz="3600" dirty="0" smtClean="0"/>
              <a:t> </a:t>
            </a:r>
            <a:r>
              <a:rPr lang="en-US" sz="3600" dirty="0" err="1" smtClean="0"/>
              <a:t>dan</a:t>
            </a:r>
            <a:r>
              <a:rPr lang="en-US" sz="3600" dirty="0" smtClean="0"/>
              <a:t>/</a:t>
            </a:r>
            <a:r>
              <a:rPr lang="en-US" sz="3600" dirty="0" err="1" smtClean="0"/>
              <a:t>atau</a:t>
            </a:r>
            <a:r>
              <a:rPr lang="en-US" sz="3600" dirty="0" smtClean="0"/>
              <a:t> </a:t>
            </a:r>
            <a:r>
              <a:rPr lang="en-US" sz="3600" dirty="0" err="1" smtClean="0"/>
              <a:t>keluarganya</a:t>
            </a:r>
            <a:r>
              <a:rPr lang="en-US" sz="3600" dirty="0" smtClean="0"/>
              <a:t>, </a:t>
            </a:r>
            <a:r>
              <a:rPr lang="en-US" altLang="en-US" sz="3600" dirty="0" err="1"/>
              <a:t>untuk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melakukan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s</a:t>
            </a:r>
            <a:r>
              <a:rPr lang="en-US" sz="3600" dirty="0" err="1"/>
              <a:t>es</a:t>
            </a:r>
            <a:r>
              <a:rPr lang="en-US" altLang="en-US" sz="3600" dirty="0" err="1"/>
              <a:t>uatu</a:t>
            </a:r>
            <a:r>
              <a:rPr lang="en-US" altLang="en-US" sz="3600" dirty="0"/>
              <a:t> </a:t>
            </a:r>
            <a:r>
              <a:rPr lang="en-US" altLang="en-US" sz="3600" dirty="0" err="1"/>
              <a:t>atas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nama</a:t>
            </a:r>
            <a:r>
              <a:rPr lang="en-US" altLang="en-US" sz="3600" dirty="0"/>
              <a:t> </a:t>
            </a:r>
            <a:r>
              <a:rPr lang="en-US" altLang="en-US" sz="3600" dirty="0" err="1"/>
              <a:t>p</a:t>
            </a:r>
            <a:r>
              <a:rPr lang="en-US" sz="3600" dirty="0" err="1"/>
              <a:t>asien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serta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memberi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wewenang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kepada</a:t>
            </a:r>
            <a:r>
              <a:rPr lang="en-US" altLang="en-US" sz="3600" dirty="0"/>
              <a:t> </a:t>
            </a:r>
            <a:r>
              <a:rPr lang="en-US" sz="3600" dirty="0" err="1"/>
              <a:t>dokter</a:t>
            </a:r>
            <a:r>
              <a:rPr lang="en-US" sz="3600" dirty="0"/>
              <a:t> </a:t>
            </a:r>
            <a:r>
              <a:rPr lang="en-US" sz="3600" dirty="0" err="1"/>
              <a:t>untuk</a:t>
            </a:r>
            <a:r>
              <a:rPr lang="en-US" sz="3600" dirty="0"/>
              <a:t> </a:t>
            </a:r>
            <a:r>
              <a:rPr lang="en-US" altLang="en-US" sz="3600" dirty="0" err="1"/>
              <a:t>membuat</a:t>
            </a:r>
            <a:r>
              <a:rPr lang="en-US" altLang="en-US" sz="3600" dirty="0"/>
              <a:t> </a:t>
            </a:r>
            <a:r>
              <a:rPr lang="en-US" altLang="en-US" sz="3600" dirty="0" err="1"/>
              <a:t>keputusan</a:t>
            </a:r>
            <a:r>
              <a:rPr lang="en-US" altLang="en-US" sz="3600" dirty="0"/>
              <a:t> yang </a:t>
            </a:r>
            <a:r>
              <a:rPr lang="en-US" altLang="en-US" sz="3600" dirty="0" err="1"/>
              <a:t>terbaik</a:t>
            </a:r>
            <a:r>
              <a:rPr lang="en-US" altLang="en-US" sz="3600" dirty="0"/>
              <a:t> </a:t>
            </a:r>
            <a:r>
              <a:rPr lang="en-US" altLang="en-US" sz="3600" dirty="0" err="1"/>
              <a:t>bagi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p</a:t>
            </a:r>
            <a:r>
              <a:rPr lang="en-US" sz="3600" dirty="0" err="1"/>
              <a:t>asien</a:t>
            </a:r>
            <a:r>
              <a:rPr lang="en-US" altLang="en-US" sz="3600" dirty="0"/>
              <a:t>. </a:t>
            </a:r>
            <a:r>
              <a:rPr lang="en-US" sz="3600" dirty="0"/>
              <a:t> </a:t>
            </a:r>
          </a:p>
          <a:p>
            <a:pPr algn="just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7491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31658" y="2293257"/>
            <a:ext cx="2685142" cy="232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800"/>
          <a:stretch>
            <a:fillRect/>
          </a:stretch>
        </p:blipFill>
        <p:spPr>
          <a:xfrm>
            <a:off x="1369333" y="893311"/>
            <a:ext cx="3791963" cy="5218356"/>
          </a:xfrm>
          <a:noFill/>
          <a:ln/>
        </p:spPr>
      </p:pic>
      <p:pic>
        <p:nvPicPr>
          <p:cNvPr id="276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82971" y="893310"/>
            <a:ext cx="3947885" cy="521835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756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287" y="885368"/>
            <a:ext cx="10624456" cy="1280890"/>
          </a:xfrm>
        </p:spPr>
        <p:txBody>
          <a:bodyPr>
            <a:normAutofit/>
          </a:bodyPr>
          <a:lstStyle/>
          <a:p>
            <a:r>
              <a:rPr lang="en-US" sz="3600" b="1" dirty="0" err="1" smtClean="0"/>
              <a:t>Dampak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Negatif</a:t>
            </a:r>
            <a:r>
              <a:rPr lang="en-US" sz="3600" b="1" dirty="0" smtClean="0"/>
              <a:t> </a:t>
            </a:r>
            <a:r>
              <a:rPr lang="en-US" sz="3600" b="1" dirty="0" err="1"/>
              <a:t>K</a:t>
            </a:r>
            <a:r>
              <a:rPr lang="en-US" sz="3600" b="1" dirty="0" err="1" smtClean="0"/>
              <a:t>emajuan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Teknologi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Kedokteran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3434" y="2508621"/>
            <a:ext cx="10409309" cy="4030065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Kontak</a:t>
            </a:r>
            <a:r>
              <a:rPr lang="en-US" sz="3600" dirty="0" smtClean="0"/>
              <a:t> </a:t>
            </a:r>
            <a:r>
              <a:rPr lang="en-US" sz="3600" dirty="0" err="1"/>
              <a:t>atau</a:t>
            </a:r>
            <a:r>
              <a:rPr lang="en-US" sz="3600" dirty="0"/>
              <a:t> </a:t>
            </a:r>
            <a:r>
              <a:rPr lang="en-US" sz="3600" dirty="0" err="1" smtClean="0"/>
              <a:t>komunikasi</a:t>
            </a:r>
            <a:r>
              <a:rPr lang="en-US" sz="3600" dirty="0" smtClean="0"/>
              <a:t> </a:t>
            </a:r>
            <a:r>
              <a:rPr lang="en-US" sz="3600" dirty="0" err="1"/>
              <a:t>dokter</a:t>
            </a:r>
            <a:r>
              <a:rPr lang="en-US" sz="3600" dirty="0"/>
              <a:t> </a:t>
            </a:r>
            <a:r>
              <a:rPr lang="en-US" sz="3600" dirty="0" err="1"/>
              <a:t>dengan</a:t>
            </a:r>
            <a:r>
              <a:rPr lang="en-US" sz="3600" dirty="0"/>
              <a:t> </a:t>
            </a:r>
            <a:r>
              <a:rPr lang="en-US" sz="3600" dirty="0" err="1"/>
              <a:t>pasien</a:t>
            </a:r>
            <a:r>
              <a:rPr lang="en-US" sz="3600" dirty="0"/>
              <a:t> </a:t>
            </a:r>
            <a:r>
              <a:rPr lang="en-US" sz="3600" dirty="0" err="1"/>
              <a:t>semakin</a:t>
            </a:r>
            <a:r>
              <a:rPr lang="en-US" sz="3600" dirty="0"/>
              <a:t> </a:t>
            </a:r>
            <a:r>
              <a:rPr lang="en-US" sz="3600" dirty="0" err="1"/>
              <a:t>berkurang</a:t>
            </a:r>
            <a:r>
              <a:rPr lang="en-US" sz="3600" dirty="0"/>
              <a:t>.</a:t>
            </a:r>
          </a:p>
          <a:p>
            <a:r>
              <a:rPr lang="en-US" sz="3600" dirty="0" err="1" smtClean="0"/>
              <a:t>Etika</a:t>
            </a:r>
            <a:r>
              <a:rPr lang="en-US" sz="3600" dirty="0" smtClean="0"/>
              <a:t> </a:t>
            </a:r>
            <a:r>
              <a:rPr lang="en-US" sz="3600" dirty="0" err="1"/>
              <a:t>kedokteran</a:t>
            </a:r>
            <a:r>
              <a:rPr lang="en-US" sz="3600" dirty="0"/>
              <a:t> </a:t>
            </a:r>
            <a:r>
              <a:rPr lang="en-US" sz="3600" dirty="0" err="1"/>
              <a:t>terkontaminasi</a:t>
            </a:r>
            <a:r>
              <a:rPr lang="en-US" sz="3600" dirty="0"/>
              <a:t> </a:t>
            </a:r>
            <a:r>
              <a:rPr lang="en-US" sz="3600" dirty="0" err="1"/>
              <a:t>dengan</a:t>
            </a:r>
            <a:r>
              <a:rPr lang="en-US" sz="3600" dirty="0"/>
              <a:t> </a:t>
            </a:r>
            <a:r>
              <a:rPr lang="en-US" sz="3600" dirty="0" err="1"/>
              <a:t>kepentingan</a:t>
            </a:r>
            <a:r>
              <a:rPr lang="en-US" sz="3600" dirty="0"/>
              <a:t> </a:t>
            </a:r>
            <a:r>
              <a:rPr lang="en-US" sz="3600" dirty="0" err="1"/>
              <a:t>bisnis</a:t>
            </a:r>
            <a:r>
              <a:rPr lang="en-US" sz="3600" dirty="0"/>
              <a:t>.</a:t>
            </a:r>
          </a:p>
          <a:p>
            <a:r>
              <a:rPr lang="en-US" sz="3600" dirty="0" err="1" smtClean="0"/>
              <a:t>Harga</a:t>
            </a:r>
            <a:r>
              <a:rPr lang="en-US" sz="3600" dirty="0" smtClean="0"/>
              <a:t> </a:t>
            </a:r>
            <a:r>
              <a:rPr lang="en-US" sz="3600" dirty="0" err="1"/>
              <a:t>pelayanan</a:t>
            </a:r>
            <a:r>
              <a:rPr lang="en-US" sz="3600" dirty="0"/>
              <a:t> </a:t>
            </a:r>
            <a:r>
              <a:rPr lang="en-US" sz="3600" dirty="0" err="1"/>
              <a:t>medis</a:t>
            </a:r>
            <a:r>
              <a:rPr lang="en-US" sz="3600" dirty="0"/>
              <a:t> </a:t>
            </a:r>
            <a:r>
              <a:rPr lang="en-US" sz="3600" dirty="0" err="1"/>
              <a:t>semakin</a:t>
            </a:r>
            <a:r>
              <a:rPr lang="en-US" sz="3600" dirty="0"/>
              <a:t> </a:t>
            </a:r>
            <a:r>
              <a:rPr lang="en-US" sz="3600" dirty="0" err="1" smtClean="0"/>
              <a:t>tinggi</a:t>
            </a:r>
            <a:r>
              <a:rPr lang="en-US" sz="3600" dirty="0" smtClean="0"/>
              <a:t>.</a:t>
            </a:r>
            <a:endParaRPr lang="en-US" sz="3600" dirty="0"/>
          </a:p>
          <a:p>
            <a:pPr marL="0" indent="0">
              <a:buNone/>
            </a:pP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08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86590" y="824984"/>
            <a:ext cx="9601196" cy="1303867"/>
          </a:xfrm>
        </p:spPr>
        <p:txBody>
          <a:bodyPr/>
          <a:lstStyle/>
          <a:p>
            <a:r>
              <a:rPr lang="en-US" b="1" i="1" dirty="0"/>
              <a:t>The Angelina Effect</a:t>
            </a:r>
          </a:p>
        </p:txBody>
      </p:sp>
      <p:pic>
        <p:nvPicPr>
          <p:cNvPr id="8196" name="Picture 4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319" t="-99" r="24741" b="513"/>
          <a:stretch/>
        </p:blipFill>
        <p:spPr>
          <a:xfrm>
            <a:off x="712531" y="1866626"/>
            <a:ext cx="3007383" cy="40406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3834696" y="2751962"/>
            <a:ext cx="7393433" cy="2632838"/>
          </a:xfrm>
        </p:spPr>
        <p:txBody>
          <a:bodyPr>
            <a:noAutofit/>
          </a:bodyPr>
          <a:lstStyle/>
          <a:p>
            <a:pPr algn="just"/>
            <a:r>
              <a:rPr lang="en-US" altLang="en-US" sz="3600" i="1" dirty="0"/>
              <a:t>the risk of breast cancer and ovary </a:t>
            </a:r>
            <a:r>
              <a:rPr lang="en-US" altLang="en-US" sz="3600" i="1" dirty="0" err="1"/>
              <a:t>ca</a:t>
            </a:r>
            <a:r>
              <a:rPr lang="en-US" altLang="en-US" sz="3600" i="1" dirty="0"/>
              <a:t> result of mutations in the BRCA1 </a:t>
            </a:r>
            <a:r>
              <a:rPr lang="en-US" altLang="en-US" sz="3600" i="1" dirty="0" smtClean="0"/>
              <a:t>gene</a:t>
            </a:r>
            <a:endParaRPr lang="en-US" altLang="en-US" sz="3600" i="1" dirty="0"/>
          </a:p>
          <a:p>
            <a:r>
              <a:rPr lang="en-US" sz="3600" i="1" dirty="0"/>
              <a:t>'</a:t>
            </a:r>
            <a:r>
              <a:rPr lang="en-US" altLang="en-US" sz="3600" i="1" dirty="0"/>
              <a:t>preventive bilateral mastectomy’. </a:t>
            </a:r>
            <a:endParaRPr lang="en-US" sz="3600" i="1" dirty="0"/>
          </a:p>
          <a:p>
            <a:r>
              <a:rPr lang="en-US" sz="3600" i="1" dirty="0"/>
              <a:t>risk - reducing  </a:t>
            </a:r>
            <a:r>
              <a:rPr lang="en-US" sz="3600" i="1" dirty="0" err="1"/>
              <a:t>salpingo</a:t>
            </a:r>
            <a:r>
              <a:rPr lang="en-US" sz="3600" i="1" dirty="0"/>
              <a:t> oophorectomy'</a:t>
            </a:r>
            <a:r>
              <a:rPr lang="en-US" sz="3600" dirty="0"/>
              <a:t>               </a:t>
            </a:r>
          </a:p>
          <a:p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46968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0514" y="1407883"/>
            <a:ext cx="8911687" cy="870862"/>
          </a:xfrm>
        </p:spPr>
        <p:txBody>
          <a:bodyPr>
            <a:normAutofit/>
          </a:bodyPr>
          <a:lstStyle/>
          <a:p>
            <a:pPr algn="l"/>
            <a:r>
              <a:rPr lang="en-US" b="1" dirty="0" err="1" smtClean="0"/>
              <a:t>Pendahuluan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172" y="2452916"/>
            <a:ext cx="10929257" cy="4586514"/>
          </a:xfrm>
        </p:spPr>
        <p:txBody>
          <a:bodyPr>
            <a:noAutofit/>
          </a:bodyPr>
          <a:lstStyle/>
          <a:p>
            <a:pPr algn="just"/>
            <a:r>
              <a:rPr lang="en-US" sz="2800" dirty="0" err="1"/>
              <a:t>E</a:t>
            </a:r>
            <a:r>
              <a:rPr lang="en-US" sz="2800" dirty="0" err="1" smtClean="0"/>
              <a:t>tika</a:t>
            </a:r>
            <a:r>
              <a:rPr lang="en-US" sz="2800" dirty="0" smtClean="0"/>
              <a:t> </a:t>
            </a:r>
            <a:r>
              <a:rPr lang="en-US" sz="2800" dirty="0" err="1"/>
              <a:t>berhubungan</a:t>
            </a:r>
            <a:r>
              <a:rPr lang="en-US" sz="2800" dirty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/>
              <a:t>semua</a:t>
            </a:r>
            <a:r>
              <a:rPr lang="en-US" sz="2800" dirty="0"/>
              <a:t> </a:t>
            </a:r>
            <a:r>
              <a:rPr lang="en-US" sz="2800" dirty="0" err="1"/>
              <a:t>aspek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 smtClean="0"/>
              <a:t>tindakan</a:t>
            </a:r>
            <a:r>
              <a:rPr lang="en-US" sz="2800" dirty="0" smtClean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 smtClean="0"/>
              <a:t>keputusan</a:t>
            </a:r>
            <a:r>
              <a:rPr lang="en-US" sz="2800" dirty="0" smtClean="0"/>
              <a:t> </a:t>
            </a:r>
            <a:r>
              <a:rPr lang="en-US" sz="2800" dirty="0"/>
              <a:t>yang </a:t>
            </a:r>
            <a:r>
              <a:rPr lang="en-US" sz="2800" dirty="0" err="1" smtClean="0"/>
              <a:t>diambil</a:t>
            </a:r>
            <a:r>
              <a:rPr lang="en-US" sz="2800" dirty="0" smtClean="0"/>
              <a:t> </a:t>
            </a:r>
            <a:r>
              <a:rPr lang="en-US" sz="2800" dirty="0" err="1"/>
              <a:t>oleh</a:t>
            </a:r>
            <a:r>
              <a:rPr lang="en-US" sz="2800" dirty="0"/>
              <a:t> </a:t>
            </a:r>
            <a:r>
              <a:rPr lang="en-US" sz="2800" dirty="0" err="1"/>
              <a:t>manusia</a:t>
            </a:r>
            <a:r>
              <a:rPr lang="en-US" sz="2800" dirty="0"/>
              <a:t> </a:t>
            </a:r>
            <a:r>
              <a:rPr lang="en-US" sz="2800" dirty="0" smtClean="0"/>
              <a:t>(</a:t>
            </a:r>
            <a:r>
              <a:rPr lang="en-US" sz="2800" dirty="0" err="1" smtClean="0"/>
              <a:t>dokter</a:t>
            </a:r>
            <a:r>
              <a:rPr lang="en-US" sz="2800" dirty="0" smtClean="0"/>
              <a:t>).</a:t>
            </a:r>
          </a:p>
          <a:p>
            <a:pPr algn="just"/>
            <a:endParaRPr lang="en-US" sz="2800" dirty="0" smtClean="0"/>
          </a:p>
          <a:p>
            <a:pPr algn="just"/>
            <a:r>
              <a:rPr lang="en-US" sz="2800" dirty="0" err="1" smtClean="0"/>
              <a:t>Dokter</a:t>
            </a:r>
            <a:r>
              <a:rPr lang="en-US" sz="2800" dirty="0" smtClean="0"/>
              <a:t> </a:t>
            </a:r>
            <a:r>
              <a:rPr lang="en-US" sz="2800" dirty="0" err="1" smtClean="0"/>
              <a:t>belajar</a:t>
            </a:r>
            <a:r>
              <a:rPr lang="en-US" sz="2800" dirty="0" smtClean="0"/>
              <a:t> </a:t>
            </a:r>
            <a:r>
              <a:rPr lang="en-US" sz="2800" dirty="0" err="1" smtClean="0"/>
              <a:t>etika</a:t>
            </a:r>
            <a:r>
              <a:rPr lang="en-US" sz="2800" dirty="0" smtClean="0"/>
              <a:t>  </a:t>
            </a:r>
            <a:r>
              <a:rPr lang="en-US" sz="2800" dirty="0" err="1" smtClean="0"/>
              <a:t>bukan</a:t>
            </a:r>
            <a:r>
              <a:rPr lang="en-US" sz="2800" dirty="0" smtClean="0"/>
              <a:t> </a:t>
            </a:r>
            <a:r>
              <a:rPr lang="en-US" sz="2800" dirty="0"/>
              <a:t>di </a:t>
            </a:r>
            <a:r>
              <a:rPr lang="en-US" sz="2800" dirty="0" err="1" smtClean="0"/>
              <a:t>Fakultas</a:t>
            </a:r>
            <a:r>
              <a:rPr lang="en-US" sz="2800" dirty="0" smtClean="0"/>
              <a:t> </a:t>
            </a:r>
            <a:r>
              <a:rPr lang="en-US" sz="2800" dirty="0" err="1" smtClean="0"/>
              <a:t>Kedokteran</a:t>
            </a:r>
            <a:r>
              <a:rPr lang="en-US" sz="2800" dirty="0" smtClean="0"/>
              <a:t> </a:t>
            </a:r>
            <a:r>
              <a:rPr lang="en-US" sz="2800" dirty="0" err="1" smtClean="0"/>
              <a:t>tetapi</a:t>
            </a:r>
            <a:r>
              <a:rPr lang="en-US" sz="2800" dirty="0" smtClean="0"/>
              <a:t> di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 smtClean="0"/>
              <a:t>keluarga</a:t>
            </a:r>
            <a:r>
              <a:rPr lang="en-US" sz="2800" dirty="0"/>
              <a:t>.</a:t>
            </a:r>
          </a:p>
          <a:p>
            <a:pPr algn="just"/>
            <a:endParaRPr lang="en-US" sz="2800" dirty="0" smtClean="0"/>
          </a:p>
          <a:p>
            <a:pPr algn="just"/>
            <a:r>
              <a:rPr lang="en-US" sz="2800" dirty="0" err="1" smtClean="0"/>
              <a:t>Etika</a:t>
            </a:r>
            <a:r>
              <a:rPr lang="en-US" sz="2800" dirty="0" smtClean="0"/>
              <a:t> </a:t>
            </a:r>
            <a:r>
              <a:rPr lang="en-US" sz="2800" dirty="0" err="1"/>
              <a:t>kedokteran</a:t>
            </a:r>
            <a:r>
              <a:rPr lang="en-US" sz="2800" dirty="0"/>
              <a:t> </a:t>
            </a:r>
            <a:r>
              <a:rPr lang="en-US" sz="2800" dirty="0" smtClean="0"/>
              <a:t>di </a:t>
            </a:r>
            <a:r>
              <a:rPr lang="en-US" sz="2800" dirty="0" err="1" smtClean="0"/>
              <a:t>Fakultas</a:t>
            </a:r>
            <a:r>
              <a:rPr lang="en-US" sz="2800" dirty="0" smtClean="0"/>
              <a:t> </a:t>
            </a:r>
            <a:r>
              <a:rPr lang="en-US" sz="2800" dirty="0" err="1" smtClean="0"/>
              <a:t>Kedokteran</a:t>
            </a:r>
            <a:r>
              <a:rPr lang="en-US" sz="2800" dirty="0" smtClean="0"/>
              <a:t> </a:t>
            </a:r>
            <a:r>
              <a:rPr lang="en-US" sz="2800" dirty="0" err="1" smtClean="0"/>
              <a:t>dipelajari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/>
              <a:t>mengamati</a:t>
            </a:r>
            <a:r>
              <a:rPr lang="en-US" sz="2800" dirty="0"/>
              <a:t> </a:t>
            </a:r>
            <a:r>
              <a:rPr lang="en-US" sz="2800" dirty="0" err="1" smtClean="0"/>
              <a:t>bagaimana</a:t>
            </a:r>
            <a:r>
              <a:rPr lang="en-US" sz="2800" dirty="0" smtClean="0"/>
              <a:t> </a:t>
            </a:r>
            <a:r>
              <a:rPr lang="en-US" sz="2800" dirty="0" err="1"/>
              <a:t>dokter</a:t>
            </a:r>
            <a:r>
              <a:rPr lang="en-US" sz="2800" dirty="0"/>
              <a:t> senior </a:t>
            </a:r>
            <a:r>
              <a:rPr lang="en-US" sz="2800" dirty="0" err="1"/>
              <a:t>bertindak</a:t>
            </a:r>
            <a:r>
              <a:rPr lang="en-US" sz="2800" dirty="0"/>
              <a:t>, </a:t>
            </a:r>
            <a:r>
              <a:rPr lang="en-US" sz="2800" dirty="0" err="1" smtClean="0"/>
              <a:t>bukan</a:t>
            </a:r>
            <a:r>
              <a:rPr lang="en-US" sz="2800" dirty="0" smtClean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buku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 smtClean="0"/>
              <a:t>kuliah</a:t>
            </a:r>
            <a:r>
              <a:rPr lang="en-US" sz="2800" dirty="0"/>
              <a:t>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4408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b="1" dirty="0"/>
              <a:t>PET </a:t>
            </a:r>
            <a:r>
              <a:rPr lang="en-US" b="1" dirty="0"/>
              <a:t>(</a:t>
            </a:r>
            <a:r>
              <a:rPr lang="en-US" altLang="en-US" b="1" dirty="0"/>
              <a:t>Positron Emission Tomography</a:t>
            </a:r>
            <a:r>
              <a:rPr lang="en-US" b="1" dirty="0"/>
              <a:t>)</a:t>
            </a:r>
            <a:r>
              <a:rPr lang="en-US" altLang="en-US" b="1" dirty="0"/>
              <a:t/>
            </a:r>
            <a:br>
              <a:rPr lang="en-US" altLang="en-US" b="1" dirty="0"/>
            </a:br>
            <a:endParaRPr lang="en-US" altLang="en-US" b="1" dirty="0"/>
          </a:p>
        </p:txBody>
      </p:sp>
      <p:pic>
        <p:nvPicPr>
          <p:cNvPr id="10244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13645" y="2663823"/>
            <a:ext cx="4185634" cy="2822577"/>
          </a:xfrm>
          <a:noFill/>
          <a:ln/>
        </p:spPr>
      </p:pic>
      <p:sp>
        <p:nvSpPr>
          <p:cNvPr id="10243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5756856" y="2663824"/>
            <a:ext cx="5747755" cy="3240019"/>
          </a:xfrm>
        </p:spPr>
        <p:txBody>
          <a:bodyPr>
            <a:normAutofit/>
          </a:bodyPr>
          <a:lstStyle/>
          <a:p>
            <a:r>
              <a:rPr lang="en-US" sz="4000" i="1" dirty="0"/>
              <a:t>used as medical check up</a:t>
            </a:r>
          </a:p>
        </p:txBody>
      </p:sp>
    </p:spTree>
    <p:extLst>
      <p:ext uri="{BB962C8B-B14F-4D97-AF65-F5344CB8AC3E}">
        <p14:creationId xmlns:p14="http://schemas.microsoft.com/office/powerpoint/2010/main" val="261634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13765" y="814812"/>
            <a:ext cx="9370349" cy="4751388"/>
          </a:xfrm>
          <a:noFill/>
          <a:ln/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6333900" y="3436937"/>
            <a:ext cx="4450214" cy="579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6216763" y="3436937"/>
            <a:ext cx="36464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1" i="1" dirty="0"/>
              <a:t>Eugenic Abortion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1413765" y="5668584"/>
            <a:ext cx="1027569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dirty="0" err="1"/>
              <a:t>T</a:t>
            </a:r>
            <a:r>
              <a:rPr lang="en-US" altLang="en-US" sz="2800" dirty="0" err="1"/>
              <a:t>erminasi</a:t>
            </a:r>
            <a:r>
              <a:rPr lang="en-US" altLang="en-US" sz="2800" dirty="0"/>
              <a:t> yang </a:t>
            </a:r>
            <a:r>
              <a:rPr lang="en-US" altLang="en-US" sz="2800" dirty="0" err="1"/>
              <a:t>dilakukan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terhadap</a:t>
            </a:r>
            <a:r>
              <a:rPr lang="en-US" altLang="en-US" sz="2800" dirty="0"/>
              <a:t> </a:t>
            </a:r>
            <a:r>
              <a:rPr lang="en-US" altLang="en-US" sz="2800" dirty="0" err="1"/>
              <a:t>janin</a:t>
            </a:r>
            <a:r>
              <a:rPr lang="en-US" altLang="en-US" sz="2800" dirty="0"/>
              <a:t> yang  </a:t>
            </a:r>
            <a:r>
              <a:rPr lang="en-US" altLang="en-US" sz="2800" dirty="0" err="1"/>
              <a:t>cacat</a:t>
            </a:r>
            <a:r>
              <a:rPr lang="en-US" sz="2800" dirty="0"/>
              <a:t> </a:t>
            </a:r>
            <a:r>
              <a:rPr lang="en-US" altLang="en-US" sz="2800" dirty="0"/>
              <a:t>/</a:t>
            </a:r>
            <a:r>
              <a:rPr lang="en-US" sz="2800" dirty="0"/>
              <a:t> </a:t>
            </a:r>
            <a:r>
              <a:rPr lang="en-US" altLang="en-US" sz="2800" dirty="0" err="1"/>
              <a:t>malformasi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berat</a:t>
            </a:r>
            <a:r>
              <a:rPr lang="en-US" altLang="en-US" sz="2800" dirty="0"/>
              <a:t>. </a:t>
            </a:r>
          </a:p>
          <a:p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33091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rc 2"/>
          <p:cNvSpPr>
            <a:spLocks/>
          </p:cNvSpPr>
          <p:nvPr/>
        </p:nvSpPr>
        <p:spPr bwMode="auto">
          <a:xfrm flipV="1">
            <a:off x="1204686" y="4005943"/>
            <a:ext cx="8965634" cy="1996168"/>
          </a:xfrm>
          <a:custGeom>
            <a:avLst/>
            <a:gdLst>
              <a:gd name="G0" fmla="+- 798 0 0"/>
              <a:gd name="G1" fmla="+- 21600 0 0"/>
              <a:gd name="G2" fmla="+- 21600 0 0"/>
              <a:gd name="T0" fmla="*/ 0 w 22398"/>
              <a:gd name="T1" fmla="*/ 0 h 43200"/>
              <a:gd name="T2" fmla="*/ 21600 w 22398"/>
              <a:gd name="T3" fmla="*/ 21600 h 43200"/>
              <a:gd name="T4" fmla="*/ 0 w 22398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398" h="43200" fill="none" extrusionOk="0">
                <a:moveTo>
                  <a:pt x="451" y="2"/>
                </a:moveTo>
                <a:cubicBezTo>
                  <a:pt x="566" y="0"/>
                  <a:pt x="682" y="-1"/>
                  <a:pt x="798" y="0"/>
                </a:cubicBezTo>
                <a:cubicBezTo>
                  <a:pt x="12727" y="0"/>
                  <a:pt x="22398" y="9670"/>
                  <a:pt x="22398" y="21600"/>
                </a:cubicBezTo>
                <a:cubicBezTo>
                  <a:pt x="22398" y="33529"/>
                  <a:pt x="12727" y="43200"/>
                  <a:pt x="798" y="43200"/>
                </a:cubicBezTo>
                <a:cubicBezTo>
                  <a:pt x="531" y="43200"/>
                  <a:pt x="265" y="43195"/>
                  <a:pt x="-1" y="43185"/>
                </a:cubicBezTo>
              </a:path>
              <a:path w="22398" h="43200" stroke="0" extrusionOk="0">
                <a:moveTo>
                  <a:pt x="451" y="2"/>
                </a:moveTo>
                <a:cubicBezTo>
                  <a:pt x="566" y="0"/>
                  <a:pt x="682" y="-1"/>
                  <a:pt x="798" y="0"/>
                </a:cubicBezTo>
                <a:cubicBezTo>
                  <a:pt x="12727" y="0"/>
                  <a:pt x="22398" y="9670"/>
                  <a:pt x="22398" y="21600"/>
                </a:cubicBezTo>
                <a:cubicBezTo>
                  <a:pt x="22398" y="33529"/>
                  <a:pt x="12727" y="43200"/>
                  <a:pt x="798" y="43200"/>
                </a:cubicBezTo>
                <a:cubicBezTo>
                  <a:pt x="531" y="43200"/>
                  <a:pt x="265" y="43195"/>
                  <a:pt x="-1" y="43185"/>
                </a:cubicBezTo>
                <a:lnTo>
                  <a:pt x="798" y="21600"/>
                </a:lnTo>
                <a:close/>
              </a:path>
            </a:pathLst>
          </a:custGeom>
          <a:noFill/>
          <a:ln w="57150" cmpd="sng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pic>
        <p:nvPicPr>
          <p:cNvPr id="307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97" b="1294"/>
          <a:stretch>
            <a:fillRect/>
          </a:stretch>
        </p:blipFill>
        <p:spPr>
          <a:xfrm>
            <a:off x="1407887" y="1482725"/>
            <a:ext cx="9376228" cy="3408589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923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err="1" smtClean="0"/>
              <a:t>Malpraktik</a:t>
            </a:r>
            <a:r>
              <a:rPr lang="en-US" b="1" dirty="0" smtClean="0"/>
              <a:t> </a:t>
            </a:r>
            <a:r>
              <a:rPr lang="en-US" b="1" dirty="0" err="1" smtClean="0"/>
              <a:t>Etik</a:t>
            </a:r>
            <a:r>
              <a:rPr lang="en-US" b="1" dirty="0" smtClean="0"/>
              <a:t> </a:t>
            </a:r>
            <a:r>
              <a:rPr lang="en-US" b="1" dirty="0" err="1" smtClean="0"/>
              <a:t>Kedokteran</a:t>
            </a:r>
            <a:endParaRPr lang="en-US" b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772888"/>
              </p:ext>
            </p:extLst>
          </p:nvPr>
        </p:nvGraphicFramePr>
        <p:xfrm>
          <a:off x="2032000" y="1690688"/>
          <a:ext cx="8128000" cy="4755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lowchart: Merge 4"/>
          <p:cNvSpPr/>
          <p:nvPr/>
        </p:nvSpPr>
        <p:spPr>
          <a:xfrm>
            <a:off x="4224270" y="2345456"/>
            <a:ext cx="3490175" cy="1980752"/>
          </a:xfrm>
          <a:prstGeom prst="flowChartMerg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Malpraktik</a:t>
            </a:r>
            <a:r>
              <a:rPr lang="en-US" sz="2800" dirty="0" smtClean="0"/>
              <a:t> </a:t>
            </a:r>
          </a:p>
          <a:p>
            <a:pPr algn="ctr"/>
            <a:r>
              <a:rPr lang="en-US" sz="2800" dirty="0" err="1" smtClean="0"/>
              <a:t>Etik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3289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err="1"/>
              <a:t>Malpraktek</a:t>
            </a:r>
            <a:r>
              <a:rPr lang="en-US" b="1" dirty="0"/>
              <a:t> </a:t>
            </a:r>
            <a:r>
              <a:rPr lang="en-US" b="1" dirty="0" err="1"/>
              <a:t>Etik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6716" y="2702075"/>
            <a:ext cx="9789882" cy="3318936"/>
          </a:xfrm>
        </p:spPr>
        <p:txBody>
          <a:bodyPr>
            <a:normAutofit/>
          </a:bodyPr>
          <a:lstStyle/>
          <a:p>
            <a:pPr algn="just"/>
            <a:r>
              <a:rPr lang="en-US" sz="3600" dirty="0" err="1"/>
              <a:t>D</a:t>
            </a:r>
            <a:r>
              <a:rPr lang="en-US" sz="3600" dirty="0" err="1" smtClean="0"/>
              <a:t>okter</a:t>
            </a:r>
            <a:r>
              <a:rPr lang="en-US" sz="3600" dirty="0" smtClean="0"/>
              <a:t> </a:t>
            </a:r>
            <a:r>
              <a:rPr lang="en-US" sz="3600" dirty="0" err="1"/>
              <a:t>melakukan</a:t>
            </a:r>
            <a:r>
              <a:rPr lang="en-US" sz="3600" dirty="0"/>
              <a:t> </a:t>
            </a:r>
            <a:r>
              <a:rPr lang="en-US" sz="3600" dirty="0" err="1"/>
              <a:t>tindakan</a:t>
            </a:r>
            <a:r>
              <a:rPr lang="en-US" sz="3600" dirty="0"/>
              <a:t> yang </a:t>
            </a:r>
            <a:r>
              <a:rPr lang="en-US" sz="3600" dirty="0" err="1"/>
              <a:t>bertentangan</a:t>
            </a:r>
            <a:r>
              <a:rPr lang="en-US" sz="3600" dirty="0"/>
              <a:t> </a:t>
            </a:r>
            <a:r>
              <a:rPr lang="en-US" sz="3600" dirty="0" err="1"/>
              <a:t>dengan</a:t>
            </a:r>
            <a:r>
              <a:rPr lang="en-US" sz="3600" dirty="0"/>
              <a:t> </a:t>
            </a:r>
            <a:r>
              <a:rPr lang="en-US" sz="3600" dirty="0" err="1"/>
              <a:t>etika</a:t>
            </a:r>
            <a:r>
              <a:rPr lang="en-US" sz="3600" dirty="0"/>
              <a:t> </a:t>
            </a:r>
            <a:r>
              <a:rPr lang="en-US" sz="3600" dirty="0" err="1"/>
              <a:t>kedokteran</a:t>
            </a:r>
            <a:r>
              <a:rPr lang="en-US" sz="3600" dirty="0"/>
              <a:t>. </a:t>
            </a:r>
            <a:endParaRPr lang="en-US" sz="3600" dirty="0" smtClean="0"/>
          </a:p>
          <a:p>
            <a:pPr algn="just"/>
            <a:r>
              <a:rPr lang="en-US" sz="3600" dirty="0" err="1" smtClean="0"/>
              <a:t>Etika</a:t>
            </a:r>
            <a:r>
              <a:rPr lang="en-US" sz="3600" dirty="0" smtClean="0"/>
              <a:t> </a:t>
            </a:r>
            <a:r>
              <a:rPr lang="en-US" sz="3600" dirty="0" err="1"/>
              <a:t>kedokteran</a:t>
            </a:r>
            <a:r>
              <a:rPr lang="en-US" sz="3600" dirty="0"/>
              <a:t> </a:t>
            </a:r>
            <a:r>
              <a:rPr lang="en-US" sz="3600" dirty="0" err="1" smtClean="0"/>
              <a:t>tertuang</a:t>
            </a:r>
            <a:r>
              <a:rPr lang="en-US" sz="3600" dirty="0" smtClean="0"/>
              <a:t> </a:t>
            </a:r>
            <a:r>
              <a:rPr lang="en-US" sz="3600" dirty="0" err="1" smtClean="0"/>
              <a:t>dalam</a:t>
            </a:r>
            <a:r>
              <a:rPr lang="en-US" sz="3600" dirty="0" smtClean="0"/>
              <a:t> </a:t>
            </a:r>
            <a:r>
              <a:rPr lang="en-US" sz="3600" dirty="0"/>
              <a:t>KODEKI </a:t>
            </a:r>
            <a:r>
              <a:rPr lang="en-US" sz="3600" dirty="0" smtClean="0"/>
              <a:t>(</a:t>
            </a:r>
            <a:r>
              <a:rPr lang="en-US" sz="3600" dirty="0" err="1" smtClean="0"/>
              <a:t>seperangkat</a:t>
            </a:r>
            <a:r>
              <a:rPr lang="en-US" sz="3600" dirty="0" smtClean="0"/>
              <a:t> </a:t>
            </a:r>
            <a:r>
              <a:rPr lang="en-US" sz="3600" dirty="0" err="1"/>
              <a:t>standar</a:t>
            </a:r>
            <a:r>
              <a:rPr lang="en-US" sz="3600" dirty="0"/>
              <a:t> </a:t>
            </a:r>
            <a:r>
              <a:rPr lang="en-US" sz="3600" dirty="0" err="1"/>
              <a:t>etis</a:t>
            </a:r>
            <a:r>
              <a:rPr lang="en-US" sz="3600" dirty="0"/>
              <a:t>, </a:t>
            </a:r>
            <a:r>
              <a:rPr lang="en-US" sz="3600" dirty="0" err="1"/>
              <a:t>prinsip</a:t>
            </a:r>
            <a:r>
              <a:rPr lang="en-US" sz="3600" dirty="0"/>
              <a:t>, </a:t>
            </a:r>
            <a:r>
              <a:rPr lang="en-US" sz="3600" dirty="0" err="1"/>
              <a:t>aturan</a:t>
            </a:r>
            <a:r>
              <a:rPr lang="en-US" sz="3600" dirty="0"/>
              <a:t> </a:t>
            </a:r>
            <a:r>
              <a:rPr lang="en-US" sz="3600" dirty="0" err="1"/>
              <a:t>atau</a:t>
            </a:r>
            <a:r>
              <a:rPr lang="en-US" sz="3600" dirty="0"/>
              <a:t> </a:t>
            </a:r>
            <a:r>
              <a:rPr lang="en-US" sz="3600" dirty="0" err="1"/>
              <a:t>norma</a:t>
            </a:r>
            <a:r>
              <a:rPr lang="en-US" sz="3600" dirty="0"/>
              <a:t> yang </a:t>
            </a:r>
            <a:r>
              <a:rPr lang="en-US" sz="3600" dirty="0" err="1"/>
              <a:t>berlaku</a:t>
            </a:r>
            <a:r>
              <a:rPr lang="en-US" sz="3600" dirty="0"/>
              <a:t> </a:t>
            </a:r>
            <a:r>
              <a:rPr lang="en-US" sz="3600" dirty="0" err="1"/>
              <a:t>untuk</a:t>
            </a:r>
            <a:r>
              <a:rPr lang="en-US" sz="3600" dirty="0"/>
              <a:t> </a:t>
            </a:r>
            <a:r>
              <a:rPr lang="en-US" sz="3600" dirty="0" err="1" smtClean="0"/>
              <a:t>dokter</a:t>
            </a:r>
            <a:r>
              <a:rPr lang="en-US" sz="3600" dirty="0" smtClean="0"/>
              <a:t>). </a:t>
            </a:r>
          </a:p>
          <a:p>
            <a:pPr marL="0" indent="0" algn="just">
              <a:buNone/>
            </a:pP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22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err="1" smtClean="0"/>
              <a:t>Masa</a:t>
            </a:r>
            <a:r>
              <a:rPr lang="en-US" b="1" dirty="0" smtClean="0"/>
              <a:t> </a:t>
            </a:r>
            <a:r>
              <a:rPr lang="en-US" b="1" dirty="0" err="1" smtClean="0"/>
              <a:t>depan</a:t>
            </a:r>
            <a:r>
              <a:rPr lang="en-US" b="1" dirty="0" smtClean="0"/>
              <a:t> </a:t>
            </a:r>
            <a:r>
              <a:rPr lang="en-US" b="1" dirty="0" err="1" smtClean="0"/>
              <a:t>Etika</a:t>
            </a:r>
            <a:r>
              <a:rPr lang="en-US" b="1" dirty="0" smtClean="0"/>
              <a:t> </a:t>
            </a:r>
            <a:r>
              <a:rPr lang="en-US" b="1" dirty="0" err="1" smtClean="0"/>
              <a:t>Kedokteran</a:t>
            </a:r>
            <a:r>
              <a:rPr lang="en-US" b="1" dirty="0" smtClean="0"/>
              <a:t>.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409372"/>
            <a:ext cx="10348686" cy="50945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 smtClean="0"/>
              <a:t>Perubahan</a:t>
            </a:r>
            <a:r>
              <a:rPr lang="en-US" sz="2800" dirty="0" smtClean="0"/>
              <a:t> </a:t>
            </a:r>
            <a:r>
              <a:rPr lang="en-US" sz="2800" dirty="0" err="1"/>
              <a:t>apapun</a:t>
            </a:r>
            <a:r>
              <a:rPr lang="en-US" sz="2800" dirty="0"/>
              <a:t> yang </a:t>
            </a:r>
            <a:r>
              <a:rPr lang="en-US" sz="2800" dirty="0" err="1" smtClean="0"/>
              <a:t>terjadi</a:t>
            </a:r>
            <a:r>
              <a:rPr lang="en-US" sz="2800" dirty="0" smtClean="0"/>
              <a:t>: </a:t>
            </a:r>
          </a:p>
          <a:p>
            <a:r>
              <a:rPr lang="en-US" sz="2800" dirty="0" err="1" smtClean="0"/>
              <a:t>Perkembangan</a:t>
            </a:r>
            <a:r>
              <a:rPr lang="en-US" sz="2800" dirty="0" smtClean="0"/>
              <a:t> </a:t>
            </a:r>
            <a:r>
              <a:rPr lang="en-US" sz="2800" dirty="0" err="1"/>
              <a:t>ilmu</a:t>
            </a:r>
            <a:r>
              <a:rPr lang="en-US" sz="2800" dirty="0"/>
              <a:t> </a:t>
            </a:r>
            <a:r>
              <a:rPr lang="en-US" sz="2800" dirty="0" err="1"/>
              <a:t>pengetahuan</a:t>
            </a:r>
            <a:r>
              <a:rPr lang="en-US" sz="2800" dirty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teknologi</a:t>
            </a:r>
            <a:r>
              <a:rPr lang="en-US" sz="2800" dirty="0" smtClean="0"/>
              <a:t>, </a:t>
            </a:r>
          </a:p>
          <a:p>
            <a:r>
              <a:rPr lang="en-US" sz="2800" dirty="0" err="1"/>
              <a:t>F</a:t>
            </a:r>
            <a:r>
              <a:rPr lang="en-US" sz="2800" dirty="0" err="1" smtClean="0"/>
              <a:t>aktor</a:t>
            </a:r>
            <a:r>
              <a:rPr lang="en-US" sz="2800" dirty="0" smtClean="0"/>
              <a:t> </a:t>
            </a:r>
            <a:r>
              <a:rPr lang="en-US" sz="2800" dirty="0" err="1"/>
              <a:t>ekonomi</a:t>
            </a:r>
            <a:r>
              <a:rPr lang="en-US" sz="2800" dirty="0"/>
              <a:t>, </a:t>
            </a:r>
            <a:endParaRPr lang="en-US" sz="2800" dirty="0" smtClean="0"/>
          </a:p>
          <a:p>
            <a:r>
              <a:rPr lang="en-US" sz="2800" dirty="0" err="1" smtClean="0"/>
              <a:t>Sosial</a:t>
            </a:r>
            <a:r>
              <a:rPr lang="en-US" sz="2800" dirty="0" smtClean="0"/>
              <a:t> </a:t>
            </a:r>
            <a:r>
              <a:rPr lang="en-US" sz="2800" dirty="0" err="1" smtClean="0"/>
              <a:t>politik</a:t>
            </a:r>
            <a:r>
              <a:rPr lang="en-US" sz="2800" dirty="0" smtClean="0"/>
              <a:t> </a:t>
            </a:r>
          </a:p>
          <a:p>
            <a:r>
              <a:rPr lang="en-US" sz="2800" dirty="0" err="1" smtClean="0"/>
              <a:t>Lingkungan</a:t>
            </a:r>
            <a:r>
              <a:rPr lang="en-US" sz="2800" dirty="0" smtClean="0"/>
              <a:t> </a:t>
            </a:r>
          </a:p>
          <a:p>
            <a:pPr marL="0" indent="0">
              <a:buNone/>
            </a:pPr>
            <a:r>
              <a:rPr lang="en-US" sz="2800" dirty="0" err="1" smtClean="0"/>
              <a:t>akan</a:t>
            </a:r>
            <a:r>
              <a:rPr lang="en-US" sz="2800" dirty="0" smtClean="0"/>
              <a:t> </a:t>
            </a:r>
            <a:r>
              <a:rPr lang="en-US" sz="2800" dirty="0" err="1" smtClean="0"/>
              <a:t>selalu</a:t>
            </a:r>
            <a:r>
              <a:rPr lang="en-US" sz="2800" dirty="0" smtClean="0"/>
              <a:t> </a:t>
            </a:r>
            <a:r>
              <a:rPr lang="en-US" sz="2800" dirty="0" err="1"/>
              <a:t>ada</a:t>
            </a:r>
            <a:r>
              <a:rPr lang="en-US" sz="2800" dirty="0"/>
              <a:t> orang </a:t>
            </a:r>
            <a:r>
              <a:rPr lang="en-US" sz="2800" dirty="0" err="1"/>
              <a:t>sakit</a:t>
            </a:r>
            <a:r>
              <a:rPr lang="en-US" sz="2800" dirty="0"/>
              <a:t> </a:t>
            </a:r>
            <a:r>
              <a:rPr lang="en-US" sz="2800" dirty="0" smtClean="0"/>
              <a:t>yang </a:t>
            </a:r>
            <a:r>
              <a:rPr lang="en-US" sz="2800" dirty="0" err="1"/>
              <a:t>memerlukan</a:t>
            </a:r>
            <a:r>
              <a:rPr lang="en-US" sz="2800" dirty="0"/>
              <a:t> </a:t>
            </a:r>
            <a:r>
              <a:rPr lang="en-US" sz="2800" dirty="0" err="1" smtClean="0"/>
              <a:t>perawatan</a:t>
            </a:r>
            <a:r>
              <a:rPr lang="en-US" sz="2800" dirty="0" smtClean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 smtClean="0"/>
              <a:t>pengobatan</a:t>
            </a:r>
            <a:r>
              <a:rPr lang="en-US" sz="2800" dirty="0"/>
              <a:t>.</a:t>
            </a:r>
            <a:r>
              <a:rPr lang="en-US" sz="2800" dirty="0" smtClean="0"/>
              <a:t> 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04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 err="1" smtClean="0"/>
              <a:t>Masa</a:t>
            </a:r>
            <a:r>
              <a:rPr lang="en-US" b="1" dirty="0" smtClean="0"/>
              <a:t> </a:t>
            </a:r>
            <a:r>
              <a:rPr lang="en-US" b="1" dirty="0" err="1" smtClean="0"/>
              <a:t>Depan</a:t>
            </a:r>
            <a:r>
              <a:rPr lang="en-US" b="1" dirty="0" smtClean="0"/>
              <a:t> </a:t>
            </a:r>
            <a:r>
              <a:rPr lang="en-US" b="1" dirty="0" err="1" smtClean="0"/>
              <a:t>Etika</a:t>
            </a:r>
            <a:r>
              <a:rPr lang="en-US" b="1" dirty="0" smtClean="0"/>
              <a:t> </a:t>
            </a:r>
            <a:r>
              <a:rPr lang="en-US" b="1" dirty="0" err="1" smtClean="0"/>
              <a:t>Kedokteran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5120" y="2659741"/>
            <a:ext cx="10222480" cy="3784601"/>
          </a:xfrm>
        </p:spPr>
        <p:txBody>
          <a:bodyPr>
            <a:normAutofit/>
          </a:bodyPr>
          <a:lstStyle/>
          <a:p>
            <a:r>
              <a:rPr lang="en-US" sz="3600" dirty="0" err="1"/>
              <a:t>E</a:t>
            </a:r>
            <a:r>
              <a:rPr lang="en-US" sz="3600" dirty="0" err="1" smtClean="0"/>
              <a:t>tika</a:t>
            </a:r>
            <a:r>
              <a:rPr lang="en-US" sz="3600" dirty="0" smtClean="0"/>
              <a:t> </a:t>
            </a:r>
            <a:r>
              <a:rPr lang="en-US" sz="3600" dirty="0" err="1" smtClean="0"/>
              <a:t>kedokteran</a:t>
            </a:r>
            <a:r>
              <a:rPr lang="en-US" sz="3600" dirty="0" smtClean="0"/>
              <a:t> </a:t>
            </a:r>
            <a:r>
              <a:rPr lang="en-US" sz="3600" dirty="0" err="1" smtClean="0"/>
              <a:t>tergantung</a:t>
            </a:r>
            <a:r>
              <a:rPr lang="en-US" sz="3600" dirty="0" smtClean="0"/>
              <a:t> </a:t>
            </a:r>
            <a:r>
              <a:rPr lang="en-US" sz="3600" dirty="0" err="1"/>
              <a:t>pada</a:t>
            </a:r>
            <a:r>
              <a:rPr lang="en-US" sz="3600" dirty="0"/>
              <a:t> </a:t>
            </a:r>
            <a:r>
              <a:rPr lang="en-US" sz="3600" dirty="0" err="1" smtClean="0"/>
              <a:t>metode</a:t>
            </a:r>
            <a:r>
              <a:rPr lang="en-US" sz="3600" dirty="0" smtClean="0"/>
              <a:t> </a:t>
            </a:r>
            <a:r>
              <a:rPr lang="en-US" sz="3600" dirty="0" err="1" smtClean="0"/>
              <a:t>pengobatan</a:t>
            </a:r>
            <a:r>
              <a:rPr lang="en-US" sz="3600" dirty="0" smtClean="0"/>
              <a:t>.  </a:t>
            </a:r>
          </a:p>
          <a:p>
            <a:r>
              <a:rPr lang="en-US" sz="3600" dirty="0" err="1" smtClean="0"/>
              <a:t>Masa</a:t>
            </a:r>
            <a:r>
              <a:rPr lang="en-US" sz="3600" dirty="0" smtClean="0"/>
              <a:t> </a:t>
            </a:r>
            <a:r>
              <a:rPr lang="en-US" sz="3600" dirty="0" err="1" smtClean="0"/>
              <a:t>depan</a:t>
            </a:r>
            <a:r>
              <a:rPr lang="en-US" sz="3600" dirty="0" smtClean="0"/>
              <a:t> </a:t>
            </a:r>
            <a:r>
              <a:rPr lang="en-US" sz="3600" dirty="0" err="1"/>
              <a:t>tidak</a:t>
            </a:r>
            <a:r>
              <a:rPr lang="en-US" sz="3600" dirty="0"/>
              <a:t> </a:t>
            </a:r>
            <a:r>
              <a:rPr lang="en-US" sz="3600" dirty="0" err="1" smtClean="0"/>
              <a:t>dapat</a:t>
            </a:r>
            <a:r>
              <a:rPr lang="en-US" sz="3600" dirty="0" smtClean="0"/>
              <a:t> </a:t>
            </a:r>
            <a:r>
              <a:rPr lang="en-US" sz="3600" dirty="0" err="1"/>
              <a:t>diduga</a:t>
            </a:r>
            <a:r>
              <a:rPr lang="en-US" sz="3600" dirty="0"/>
              <a:t>, </a:t>
            </a:r>
            <a:r>
              <a:rPr lang="en-US" sz="3600" dirty="0" err="1"/>
              <a:t>etika</a:t>
            </a:r>
            <a:r>
              <a:rPr lang="en-US" sz="3600" dirty="0"/>
              <a:t> </a:t>
            </a:r>
            <a:r>
              <a:rPr lang="en-US" sz="3600" dirty="0" err="1"/>
              <a:t>kedokteran</a:t>
            </a:r>
            <a:r>
              <a:rPr lang="en-US" sz="3600" dirty="0"/>
              <a:t> </a:t>
            </a:r>
            <a:r>
              <a:rPr lang="en-US" sz="3600" dirty="0" err="1" smtClean="0"/>
              <a:t>harus</a:t>
            </a:r>
            <a:r>
              <a:rPr lang="en-US" sz="3600" dirty="0" smtClean="0"/>
              <a:t> </a:t>
            </a:r>
            <a:r>
              <a:rPr lang="en-US" sz="3600" dirty="0" err="1"/>
              <a:t>fleksibel</a:t>
            </a:r>
            <a:r>
              <a:rPr lang="en-US" sz="3600" dirty="0"/>
              <a:t> </a:t>
            </a:r>
            <a:r>
              <a:rPr lang="en-US" sz="3600" dirty="0" err="1" smtClean="0"/>
              <a:t>serta</a:t>
            </a:r>
            <a:r>
              <a:rPr lang="en-US" sz="3600" dirty="0" smtClean="0"/>
              <a:t> </a:t>
            </a:r>
            <a:r>
              <a:rPr lang="en-US" sz="3600" dirty="0" err="1"/>
              <a:t>terbuka</a:t>
            </a:r>
            <a:r>
              <a:rPr lang="en-US" sz="3600" dirty="0"/>
              <a:t> </a:t>
            </a:r>
            <a:r>
              <a:rPr lang="en-US" sz="3600" dirty="0" err="1" smtClean="0"/>
              <a:t>terhadap</a:t>
            </a:r>
            <a:r>
              <a:rPr lang="en-US" sz="3600" dirty="0" smtClean="0"/>
              <a:t> </a:t>
            </a:r>
            <a:r>
              <a:rPr lang="en-US" sz="3600" dirty="0" err="1" smtClean="0"/>
              <a:t>perubahan</a:t>
            </a:r>
            <a:r>
              <a:rPr lang="en-US" sz="3600" dirty="0" smtClean="0"/>
              <a:t>. </a:t>
            </a:r>
          </a:p>
          <a:p>
            <a:r>
              <a:rPr lang="en-US" sz="3600" dirty="0" err="1" smtClean="0"/>
              <a:t>Harus</a:t>
            </a:r>
            <a:r>
              <a:rPr lang="en-US" sz="3600" dirty="0" smtClean="0"/>
              <a:t> </a:t>
            </a:r>
            <a:r>
              <a:rPr lang="en-US" sz="3600" dirty="0" err="1" smtClean="0"/>
              <a:t>dipertahankan</a:t>
            </a:r>
            <a:r>
              <a:rPr lang="en-US" sz="3600" dirty="0" smtClean="0"/>
              <a:t> </a:t>
            </a:r>
            <a:r>
              <a:rPr lang="en-US" sz="3600" dirty="0" err="1" smtClean="0"/>
              <a:t>prinsip</a:t>
            </a:r>
            <a:r>
              <a:rPr lang="en-US" sz="3600" dirty="0" smtClean="0"/>
              <a:t> </a:t>
            </a:r>
            <a:r>
              <a:rPr lang="en-US" sz="3600" dirty="0" err="1" smtClean="0"/>
              <a:t>dasar</a:t>
            </a:r>
            <a:r>
              <a:rPr lang="en-US" sz="3600" dirty="0" smtClean="0"/>
              <a:t> </a:t>
            </a:r>
            <a:r>
              <a:rPr lang="en-US" sz="3600" dirty="0" err="1" smtClean="0"/>
              <a:t>etika</a:t>
            </a:r>
            <a:r>
              <a:rPr lang="en-US" sz="3600" dirty="0" smtClean="0"/>
              <a:t> </a:t>
            </a:r>
            <a:r>
              <a:rPr lang="en-US" sz="3600" dirty="0" err="1"/>
              <a:t>kedokteran</a:t>
            </a:r>
            <a:r>
              <a:rPr lang="en-US" sz="3600" dirty="0"/>
              <a:t> </a:t>
            </a:r>
            <a:r>
              <a:rPr lang="en-US" sz="3600" dirty="0" smtClean="0"/>
              <a:t> </a:t>
            </a:r>
            <a:endParaRPr lang="en-US" sz="3600" dirty="0"/>
          </a:p>
          <a:p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03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38628" y="640897"/>
            <a:ext cx="9612086" cy="866775"/>
          </a:xfrm>
        </p:spPr>
        <p:txBody>
          <a:bodyPr>
            <a:normAutofit/>
          </a:bodyPr>
          <a:lstStyle/>
          <a:p>
            <a:pPr algn="l"/>
            <a:r>
              <a:rPr lang="en-US" altLang="en-US" dirty="0" smtClean="0"/>
              <a:t>       </a:t>
            </a:r>
            <a:r>
              <a:rPr lang="en-US" altLang="en-US" sz="4000" b="1" dirty="0" err="1" smtClean="0"/>
              <a:t>Prinsip</a:t>
            </a:r>
            <a:r>
              <a:rPr lang="en-US" altLang="en-US" sz="4000" b="1" dirty="0" smtClean="0"/>
              <a:t>  </a:t>
            </a:r>
            <a:r>
              <a:rPr lang="en-US" altLang="en-US" sz="4000" b="1" dirty="0" err="1"/>
              <a:t>Etika</a:t>
            </a:r>
            <a:r>
              <a:rPr lang="en-US" altLang="en-US" sz="4000" b="1" dirty="0"/>
              <a:t> 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045029" y="1654629"/>
            <a:ext cx="4920342" cy="2266720"/>
          </a:xfrm>
          <a:prstGeom prst="rect">
            <a:avLst/>
          </a:prstGeom>
          <a:solidFill>
            <a:srgbClr val="CCFF33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sz="2000" b="1" i="1" dirty="0" smtClean="0"/>
              <a:t>BENEFECIENCE</a:t>
            </a:r>
            <a:endParaRPr lang="en-US" altLang="en-US" sz="2000" b="1" i="1" dirty="0"/>
          </a:p>
          <a:p>
            <a:endParaRPr lang="en-US" altLang="en-US" b="1" dirty="0"/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altLang="en-US" dirty="0"/>
              <a:t>  </a:t>
            </a:r>
            <a:r>
              <a:rPr lang="en-US" altLang="en-US" sz="2000" dirty="0" err="1"/>
              <a:t>Semua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untuk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kebaikan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pasien</a:t>
            </a:r>
            <a:endParaRPr lang="en-US" altLang="en-US" sz="2000" dirty="0"/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dirty="0"/>
              <a:t>  </a:t>
            </a:r>
            <a:r>
              <a:rPr lang="en-US" altLang="en-US" sz="2000" dirty="0" err="1"/>
              <a:t>Menyesuaikan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dengan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kondisi</a:t>
            </a:r>
            <a:r>
              <a:rPr lang="en-US" altLang="en-US" sz="2000" dirty="0"/>
              <a:t> </a:t>
            </a:r>
            <a:endParaRPr lang="en-US" altLang="en-US" sz="2000" dirty="0" smtClean="0"/>
          </a:p>
          <a:p>
            <a:pPr>
              <a:buSzPct val="100000"/>
            </a:pPr>
            <a:r>
              <a:rPr lang="en-US" altLang="en-US" sz="2000" dirty="0"/>
              <a:t> </a:t>
            </a:r>
            <a:r>
              <a:rPr lang="en-US" altLang="en-US" sz="2000" dirty="0" smtClean="0"/>
              <a:t>  </a:t>
            </a:r>
            <a:r>
              <a:rPr lang="en-US" altLang="en-US" sz="2000" dirty="0" err="1" smtClean="0"/>
              <a:t>ekonomi</a:t>
            </a:r>
            <a:r>
              <a:rPr lang="en-US" altLang="en-US" sz="2000" dirty="0" smtClean="0"/>
              <a:t>   </a:t>
            </a:r>
            <a:r>
              <a:rPr lang="en-US" altLang="en-US" sz="2000" dirty="0" err="1" smtClean="0"/>
              <a:t>pasien</a:t>
            </a:r>
            <a:endParaRPr lang="en-US" altLang="en-US" sz="2000" dirty="0"/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dirty="0"/>
              <a:t>  </a:t>
            </a:r>
            <a:r>
              <a:rPr lang="en-US" altLang="en-US" sz="2000" dirty="0" err="1"/>
              <a:t>Memperkecil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dampak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buruk</a:t>
            </a:r>
            <a:r>
              <a:rPr lang="en-US" altLang="en-US" sz="2000" dirty="0"/>
              <a:t> </a:t>
            </a:r>
            <a:r>
              <a:rPr lang="en-US" altLang="en-US" sz="2000" dirty="0" smtClean="0"/>
              <a:t> yang</a:t>
            </a:r>
            <a:endParaRPr lang="en-US" altLang="en-US" sz="2000" dirty="0"/>
          </a:p>
          <a:p>
            <a:pPr>
              <a:buSzPct val="100000"/>
            </a:pPr>
            <a:r>
              <a:rPr lang="en-US" altLang="en-US" sz="2000" dirty="0"/>
              <a:t>   </a:t>
            </a:r>
            <a:r>
              <a:rPr lang="en-US" altLang="en-US" sz="2000" dirty="0" err="1" smtClean="0"/>
              <a:t>akan</a:t>
            </a:r>
            <a:r>
              <a:rPr lang="en-US" altLang="en-US" sz="2000" dirty="0" smtClean="0"/>
              <a:t> </a:t>
            </a:r>
            <a:r>
              <a:rPr lang="en-US" altLang="en-US" sz="2000" dirty="0" err="1"/>
              <a:t>terjadi</a:t>
            </a:r>
            <a:endParaRPr lang="en-US" altLang="en-US" sz="2000" dirty="0"/>
          </a:p>
          <a:p>
            <a:endParaRPr lang="en-US" altLang="en-US" sz="2000" dirty="0"/>
          </a:p>
          <a:p>
            <a:endParaRPr lang="en-US" altLang="en-US" sz="2000" dirty="0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5965371" y="3921349"/>
            <a:ext cx="4891315" cy="2305280"/>
          </a:xfrm>
          <a:prstGeom prst="rect">
            <a:avLst/>
          </a:prstGeom>
          <a:solidFill>
            <a:srgbClr val="CCFF33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z="2000" b="1" dirty="0"/>
          </a:p>
          <a:p>
            <a:r>
              <a:rPr lang="en-US" altLang="en-US" sz="2000" b="1" i="1" dirty="0"/>
              <a:t>JUSTICE</a:t>
            </a:r>
          </a:p>
          <a:p>
            <a:pPr>
              <a:buSzPct val="100000"/>
            </a:pPr>
            <a:r>
              <a:rPr lang="en-US" altLang="en-US" dirty="0"/>
              <a:t>  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altLang="en-US" dirty="0"/>
              <a:t>  </a:t>
            </a:r>
            <a:r>
              <a:rPr lang="en-US" altLang="en-US" sz="2000" dirty="0" err="1"/>
              <a:t>Mempertimbangkan</a:t>
            </a:r>
            <a:r>
              <a:rPr lang="en-US" altLang="en-US" sz="2000" dirty="0"/>
              <a:t> status </a:t>
            </a:r>
          </a:p>
          <a:p>
            <a:pPr>
              <a:buSzPct val="100000"/>
            </a:pPr>
            <a:r>
              <a:rPr lang="en-US" altLang="en-US" sz="2000" dirty="0"/>
              <a:t>   </a:t>
            </a:r>
            <a:r>
              <a:rPr lang="en-US" altLang="en-US" sz="2000" dirty="0" err="1"/>
              <a:t>ekonomi</a:t>
            </a:r>
            <a:r>
              <a:rPr lang="en-US" altLang="en-US" sz="2000" dirty="0"/>
              <a:t>  </a:t>
            </a:r>
            <a:r>
              <a:rPr lang="en-US" altLang="en-US" sz="2000" dirty="0" err="1"/>
              <a:t>pasien</a:t>
            </a:r>
            <a:endParaRPr lang="en-US" altLang="en-US" sz="2000" dirty="0"/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dirty="0"/>
              <a:t>  </a:t>
            </a:r>
            <a:r>
              <a:rPr lang="en-US" altLang="en-US" sz="2000" dirty="0" err="1"/>
              <a:t>Melihat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dampak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buruk</a:t>
            </a:r>
            <a:r>
              <a:rPr lang="en-US" altLang="en-US" sz="2000" dirty="0"/>
              <a:t> </a:t>
            </a:r>
            <a:r>
              <a:rPr lang="en-US" altLang="en-US" sz="2000" dirty="0" err="1" smtClean="0"/>
              <a:t>pasien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dan</a:t>
            </a:r>
            <a:r>
              <a:rPr lang="en-US" altLang="en-US" sz="2000" dirty="0" smtClean="0"/>
              <a:t> </a:t>
            </a:r>
            <a:endParaRPr lang="en-US" altLang="en-US" sz="2000" dirty="0"/>
          </a:p>
          <a:p>
            <a:pPr>
              <a:buSzPct val="100000"/>
            </a:pPr>
            <a:r>
              <a:rPr lang="en-US" altLang="en-US" sz="2000" dirty="0"/>
              <a:t>   </a:t>
            </a:r>
            <a:r>
              <a:rPr lang="en-US" altLang="en-US" sz="2000" dirty="0" err="1" smtClean="0"/>
              <a:t>keluarganya</a:t>
            </a:r>
            <a:r>
              <a:rPr lang="en-US" altLang="en-US" sz="2000" dirty="0" smtClean="0"/>
              <a:t> </a:t>
            </a:r>
            <a:r>
              <a:rPr lang="en-US" altLang="en-US" sz="2000" dirty="0" err="1"/>
              <a:t>pada</a:t>
            </a:r>
            <a:r>
              <a:rPr lang="en-US" altLang="en-US" sz="2000" dirty="0"/>
              <a:t> masa </a:t>
            </a:r>
            <a:r>
              <a:rPr lang="en-US" altLang="en-US" sz="2000" dirty="0" err="1" smtClean="0"/>
              <a:t>mendatang</a:t>
            </a:r>
            <a:r>
              <a:rPr lang="en-US" altLang="en-US" sz="2000" dirty="0" smtClean="0"/>
              <a:t>.</a:t>
            </a:r>
            <a:endParaRPr lang="en-US" altLang="en-US" sz="2000" dirty="0"/>
          </a:p>
          <a:p>
            <a:pPr>
              <a:buSzPct val="100000"/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endParaRPr lang="en-US" altLang="en-US" dirty="0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5965371" y="1654629"/>
            <a:ext cx="4891315" cy="2266720"/>
          </a:xfrm>
          <a:prstGeom prst="rect">
            <a:avLst/>
          </a:prstGeom>
          <a:solidFill>
            <a:srgbClr val="CCFF33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b="1" dirty="0"/>
          </a:p>
          <a:p>
            <a:r>
              <a:rPr lang="en-US" altLang="en-US" sz="2000" b="1" i="1" dirty="0"/>
              <a:t>NON MALEFICIENCE</a:t>
            </a:r>
          </a:p>
          <a:p>
            <a:endParaRPr lang="en-US" altLang="en-US" dirty="0"/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altLang="en-US" dirty="0"/>
              <a:t>  </a:t>
            </a:r>
            <a:r>
              <a:rPr lang="en-US" altLang="en-US" sz="2000" dirty="0" err="1"/>
              <a:t>Mengutamakan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kepentingan</a:t>
            </a:r>
            <a:r>
              <a:rPr lang="en-US" altLang="en-US" sz="2000" dirty="0"/>
              <a:t> </a:t>
            </a:r>
          </a:p>
          <a:p>
            <a:pPr>
              <a:buSzPct val="100000"/>
            </a:pPr>
            <a:r>
              <a:rPr lang="en-US" altLang="en-US" sz="2000" dirty="0"/>
              <a:t>   </a:t>
            </a:r>
            <a:r>
              <a:rPr lang="en-US" altLang="en-US" sz="2000" dirty="0" err="1"/>
              <a:t>pasien</a:t>
            </a:r>
            <a:endParaRPr lang="en-US" altLang="en-US" sz="2000" dirty="0"/>
          </a:p>
          <a:p>
            <a:endParaRPr lang="en-US" altLang="en-US" sz="2000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1045029" y="3921349"/>
            <a:ext cx="4920342" cy="2305280"/>
          </a:xfrm>
          <a:prstGeom prst="rect">
            <a:avLst/>
          </a:prstGeom>
          <a:solidFill>
            <a:srgbClr val="CCFF33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000" b="1" i="1" dirty="0"/>
              <a:t>OUTONOMY</a:t>
            </a:r>
          </a:p>
          <a:p>
            <a:endParaRPr lang="en-US" altLang="en-US" dirty="0"/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altLang="en-US" dirty="0"/>
              <a:t>  </a:t>
            </a:r>
            <a:r>
              <a:rPr lang="en-US" altLang="en-US" sz="2000" dirty="0" err="1"/>
              <a:t>Mengutamakan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hak</a:t>
            </a:r>
            <a:r>
              <a:rPr lang="en-US" altLang="en-US" sz="2000" dirty="0"/>
              <a:t> </a:t>
            </a:r>
            <a:r>
              <a:rPr lang="en-US" altLang="en-US" sz="2000" dirty="0" err="1" smtClean="0"/>
              <a:t>pasien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dokter</a:t>
            </a:r>
            <a:endParaRPr lang="en-US" altLang="en-US" sz="2000" dirty="0"/>
          </a:p>
          <a:p>
            <a:pPr>
              <a:buSzPct val="100000"/>
            </a:pPr>
            <a:r>
              <a:rPr lang="en-US" altLang="en-US" sz="2000" dirty="0"/>
              <a:t>   </a:t>
            </a:r>
            <a:r>
              <a:rPr lang="en-US" altLang="en-US" sz="2000" dirty="0" err="1" smtClean="0"/>
              <a:t>harus</a:t>
            </a:r>
            <a:r>
              <a:rPr lang="en-US" altLang="en-US" sz="2000" dirty="0" smtClean="0"/>
              <a:t> </a:t>
            </a:r>
            <a:r>
              <a:rPr lang="en-US" altLang="en-US" sz="2000" dirty="0" err="1"/>
              <a:t>berterus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terang</a:t>
            </a:r>
            <a:endParaRPr lang="en-US" altLang="en-US" sz="2000" dirty="0"/>
          </a:p>
          <a:p>
            <a:pPr>
              <a:buSzPct val="100000"/>
            </a:pPr>
            <a:endParaRPr lang="en-US" altLang="en-US" sz="2000" dirty="0"/>
          </a:p>
          <a:p>
            <a:pPr>
              <a:buSzPct val="100000"/>
            </a:pPr>
            <a:endParaRPr lang="en-US" altLang="en-US" sz="2000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3725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361" y="881006"/>
            <a:ext cx="3574911" cy="51511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25" t="7203" r="7912" b="6357"/>
          <a:stretch/>
        </p:blipFill>
        <p:spPr>
          <a:xfrm>
            <a:off x="4448272" y="836044"/>
            <a:ext cx="6923315" cy="519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49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4686" y="1509485"/>
            <a:ext cx="9937069" cy="4513943"/>
          </a:xfrm>
        </p:spPr>
        <p:txBody>
          <a:bodyPr>
            <a:noAutofit/>
          </a:bodyPr>
          <a:lstStyle/>
          <a:p>
            <a:pPr algn="just"/>
            <a:r>
              <a:rPr lang="en-US" sz="2800" dirty="0" err="1"/>
              <a:t>Sejak</a:t>
            </a:r>
            <a:r>
              <a:rPr lang="en-US" sz="2800" dirty="0"/>
              <a:t> </a:t>
            </a:r>
            <a:r>
              <a:rPr lang="en-US" sz="2800" dirty="0" err="1" smtClean="0"/>
              <a:t>mahasiswa</a:t>
            </a:r>
            <a:r>
              <a:rPr lang="en-US" sz="2800" dirty="0" smtClean="0"/>
              <a:t> di </a:t>
            </a:r>
            <a:r>
              <a:rPr lang="en-US" sz="2800" dirty="0" err="1" smtClean="0"/>
              <a:t>Fakultas</a:t>
            </a:r>
            <a:r>
              <a:rPr lang="en-US" sz="2800" dirty="0" smtClean="0"/>
              <a:t> </a:t>
            </a:r>
            <a:r>
              <a:rPr lang="en-US" sz="2800" dirty="0" err="1"/>
              <a:t>Kedokteran</a:t>
            </a:r>
            <a:r>
              <a:rPr lang="en-US" sz="2800" dirty="0"/>
              <a:t>, </a:t>
            </a:r>
            <a:r>
              <a:rPr lang="en-US" sz="2800" dirty="0" err="1" smtClean="0"/>
              <a:t>situasi</a:t>
            </a:r>
            <a:r>
              <a:rPr lang="en-US" sz="2800" dirty="0" smtClean="0"/>
              <a:t> </a:t>
            </a:r>
            <a:r>
              <a:rPr lang="en-US" sz="2800" dirty="0" err="1"/>
              <a:t>dilema</a:t>
            </a:r>
            <a:r>
              <a:rPr lang="en-US" sz="2800" dirty="0"/>
              <a:t> </a:t>
            </a:r>
            <a:r>
              <a:rPr lang="en-US" sz="2800" dirty="0" err="1"/>
              <a:t>etik</a:t>
            </a:r>
            <a:r>
              <a:rPr lang="en-US" sz="2800" dirty="0"/>
              <a:t> </a:t>
            </a:r>
            <a:r>
              <a:rPr lang="en-US" sz="2800" dirty="0" err="1"/>
              <a:t>telah</a:t>
            </a:r>
            <a:r>
              <a:rPr lang="en-US" sz="2800" dirty="0"/>
              <a:t> </a:t>
            </a:r>
            <a:r>
              <a:rPr lang="en-US" sz="2800" dirty="0" err="1" smtClean="0"/>
              <a:t>mulai</a:t>
            </a:r>
            <a:r>
              <a:rPr lang="en-US" sz="2800" dirty="0" smtClean="0"/>
              <a:t> </a:t>
            </a:r>
            <a:r>
              <a:rPr lang="en-US" sz="2800" dirty="0"/>
              <a:t> </a:t>
            </a:r>
            <a:r>
              <a:rPr lang="en-US" sz="2800" dirty="0" err="1"/>
              <a:t>bersentuhan</a:t>
            </a:r>
            <a:r>
              <a:rPr lang="en-US" sz="2800" dirty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pertimbangan</a:t>
            </a:r>
            <a:r>
              <a:rPr lang="en-US" sz="2800" dirty="0" smtClean="0"/>
              <a:t> </a:t>
            </a:r>
            <a:r>
              <a:rPr lang="en-US" sz="2800" dirty="0" err="1" smtClean="0"/>
              <a:t>mengambil</a:t>
            </a:r>
            <a:r>
              <a:rPr lang="en-US" sz="2800" dirty="0" smtClean="0"/>
              <a:t> </a:t>
            </a:r>
            <a:r>
              <a:rPr lang="en-US" sz="2800" dirty="0" err="1"/>
              <a:t>keputusan</a:t>
            </a:r>
            <a:r>
              <a:rPr lang="en-US" sz="2800" dirty="0"/>
              <a:t>. </a:t>
            </a:r>
            <a:endParaRPr lang="en-US" sz="2800" dirty="0" smtClean="0"/>
          </a:p>
          <a:p>
            <a:pPr algn="just"/>
            <a:r>
              <a:rPr lang="en-US" sz="2800" dirty="0" err="1" smtClean="0"/>
              <a:t>Masalah</a:t>
            </a:r>
            <a:r>
              <a:rPr lang="en-US" sz="2800" dirty="0" smtClean="0"/>
              <a:t> </a:t>
            </a:r>
            <a:r>
              <a:rPr lang="en-US" sz="2800" dirty="0" err="1" smtClean="0"/>
              <a:t>etika</a:t>
            </a:r>
            <a:r>
              <a:rPr lang="en-US" sz="2800" dirty="0" smtClean="0"/>
              <a:t> yang </a:t>
            </a:r>
            <a:r>
              <a:rPr lang="en-US" sz="2800" dirty="0" err="1" smtClean="0"/>
              <a:t>sering</a:t>
            </a:r>
            <a:r>
              <a:rPr lang="en-US" sz="2800" dirty="0"/>
              <a:t> </a:t>
            </a:r>
            <a:r>
              <a:rPr lang="en-US" sz="2800" dirty="0" err="1" smtClean="0"/>
              <a:t>ditemukan</a:t>
            </a:r>
            <a:r>
              <a:rPr lang="en-US" sz="2800" dirty="0" smtClean="0"/>
              <a:t> </a:t>
            </a:r>
            <a:r>
              <a:rPr lang="en-US" sz="2800" dirty="0" err="1"/>
              <a:t>oleh</a:t>
            </a:r>
            <a:r>
              <a:rPr lang="en-US" sz="2800" dirty="0"/>
              <a:t> </a:t>
            </a:r>
            <a:r>
              <a:rPr lang="en-US" sz="2800" dirty="0" err="1" smtClean="0"/>
              <a:t>dokter</a:t>
            </a:r>
            <a:r>
              <a:rPr lang="en-US" sz="2800" dirty="0" smtClean="0"/>
              <a:t> 	</a:t>
            </a:r>
          </a:p>
          <a:p>
            <a:pPr marL="0" indent="0" algn="just">
              <a:buNone/>
            </a:pPr>
            <a:r>
              <a:rPr lang="en-US" sz="2800" dirty="0"/>
              <a:t>	</a:t>
            </a:r>
            <a:r>
              <a:rPr lang="en-US" sz="2800" dirty="0" smtClean="0"/>
              <a:t>- </a:t>
            </a:r>
            <a:r>
              <a:rPr lang="en-US" sz="2800" dirty="0" err="1" smtClean="0"/>
              <a:t>indikasi</a:t>
            </a:r>
            <a:r>
              <a:rPr lang="en-US" sz="2800" dirty="0" smtClean="0"/>
              <a:t> </a:t>
            </a:r>
            <a:r>
              <a:rPr lang="en-US" sz="2800" dirty="0" err="1"/>
              <a:t>medis</a:t>
            </a:r>
            <a:r>
              <a:rPr lang="en-US" sz="2800" dirty="0"/>
              <a:t>, </a:t>
            </a:r>
            <a:endParaRPr lang="en-US" sz="2800" dirty="0" smtClean="0"/>
          </a:p>
          <a:p>
            <a:pPr marL="0" indent="0" algn="just">
              <a:buNone/>
            </a:pPr>
            <a:r>
              <a:rPr lang="en-US" sz="2800" dirty="0" smtClean="0"/>
              <a:t>	- </a:t>
            </a:r>
            <a:r>
              <a:rPr lang="en-US" sz="2800" dirty="0" err="1" smtClean="0"/>
              <a:t>prefensi</a:t>
            </a:r>
            <a:r>
              <a:rPr lang="en-US" sz="2800" dirty="0" smtClean="0"/>
              <a:t> </a:t>
            </a:r>
            <a:r>
              <a:rPr lang="en-US" sz="2800" dirty="0" err="1"/>
              <a:t>pasien</a:t>
            </a:r>
            <a:r>
              <a:rPr lang="en-US" sz="2800" dirty="0"/>
              <a:t>, </a:t>
            </a:r>
            <a:endParaRPr lang="en-US" sz="2800" dirty="0" smtClean="0"/>
          </a:p>
          <a:p>
            <a:pPr marL="0" indent="0" algn="just">
              <a:buNone/>
            </a:pPr>
            <a:r>
              <a:rPr lang="en-US" sz="2800" dirty="0" smtClean="0"/>
              <a:t>	- </a:t>
            </a:r>
            <a:r>
              <a:rPr lang="en-US" sz="2800" dirty="0" err="1" smtClean="0"/>
              <a:t>kualitas</a:t>
            </a:r>
            <a:r>
              <a:rPr lang="en-US" sz="2800" dirty="0" smtClean="0"/>
              <a:t> </a:t>
            </a:r>
            <a:r>
              <a:rPr lang="en-US" sz="2800" dirty="0" err="1"/>
              <a:t>hidup</a:t>
            </a:r>
            <a:r>
              <a:rPr lang="en-US" sz="2800" dirty="0"/>
              <a:t> </a:t>
            </a:r>
            <a:r>
              <a:rPr lang="en-US" sz="2800" dirty="0" err="1"/>
              <a:t>pasien</a:t>
            </a:r>
            <a:r>
              <a:rPr lang="en-US" sz="2800" dirty="0"/>
              <a:t>, </a:t>
            </a:r>
            <a:endParaRPr lang="en-US" sz="2800" dirty="0" smtClean="0"/>
          </a:p>
          <a:p>
            <a:pPr marL="0" indent="0" algn="just">
              <a:buNone/>
            </a:pPr>
            <a:r>
              <a:rPr lang="en-US" sz="2800" dirty="0" smtClean="0"/>
              <a:t>	- </a:t>
            </a:r>
            <a:r>
              <a:rPr lang="en-US" sz="2800" dirty="0" err="1" smtClean="0"/>
              <a:t>faktor</a:t>
            </a:r>
            <a:r>
              <a:rPr lang="en-US" sz="2800" dirty="0" smtClean="0"/>
              <a:t> </a:t>
            </a:r>
            <a:r>
              <a:rPr lang="en-US" sz="2800" dirty="0" err="1"/>
              <a:t>kontekstual</a:t>
            </a:r>
            <a:r>
              <a:rPr lang="en-US" sz="2800" dirty="0"/>
              <a:t> </a:t>
            </a:r>
            <a:r>
              <a:rPr lang="en-US" sz="2800" dirty="0" smtClean="0"/>
              <a:t>lain.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1824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9335" y="1030510"/>
            <a:ext cx="9545183" cy="1280890"/>
          </a:xfrm>
        </p:spPr>
        <p:txBody>
          <a:bodyPr/>
          <a:lstStyle/>
          <a:p>
            <a:pPr algn="l"/>
            <a:r>
              <a:rPr lang="en-US" b="1" dirty="0" err="1" smtClean="0"/>
              <a:t>Pasien</a:t>
            </a:r>
            <a:r>
              <a:rPr lang="en-US" b="1" dirty="0" smtClean="0"/>
              <a:t> </a:t>
            </a:r>
            <a:r>
              <a:rPr lang="en-US" b="1" dirty="0" err="1"/>
              <a:t>D</a:t>
            </a:r>
            <a:r>
              <a:rPr lang="en-US" b="1" dirty="0" err="1" smtClean="0"/>
              <a:t>atang</a:t>
            </a:r>
            <a:r>
              <a:rPr lang="en-US" b="1" dirty="0" smtClean="0"/>
              <a:t> </a:t>
            </a:r>
            <a:r>
              <a:rPr lang="en-US" b="1" dirty="0" err="1"/>
              <a:t>K</a:t>
            </a:r>
            <a:r>
              <a:rPr lang="en-US" b="1" dirty="0" err="1" smtClean="0"/>
              <a:t>epada</a:t>
            </a:r>
            <a:r>
              <a:rPr lang="en-US" b="1" dirty="0" smtClean="0"/>
              <a:t> </a:t>
            </a:r>
            <a:r>
              <a:rPr lang="en-US" b="1" dirty="0" err="1" smtClean="0"/>
              <a:t>Dokter</a:t>
            </a:r>
            <a:r>
              <a:rPr lang="en-US" b="1" dirty="0" smtClean="0"/>
              <a:t>.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9335" y="2436586"/>
            <a:ext cx="10784114" cy="4673602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50000"/>
              </a:lnSpc>
            </a:pPr>
            <a:r>
              <a:rPr lang="en-US" sz="4000" dirty="0" err="1"/>
              <a:t>M</a:t>
            </a:r>
            <a:r>
              <a:rPr lang="en-US" sz="4000" dirty="0" err="1" smtClean="0"/>
              <a:t>encari</a:t>
            </a:r>
            <a:r>
              <a:rPr lang="en-US" sz="4000" dirty="0" smtClean="0"/>
              <a:t> </a:t>
            </a:r>
            <a:r>
              <a:rPr lang="en-US" sz="4000" dirty="0" err="1"/>
              <a:t>pertolongan</a:t>
            </a:r>
            <a:r>
              <a:rPr lang="en-US" sz="4000" dirty="0"/>
              <a:t> </a:t>
            </a:r>
            <a:r>
              <a:rPr lang="en-US" sz="4000" dirty="0" err="1" smtClean="0"/>
              <a:t>karena</a:t>
            </a:r>
            <a:r>
              <a:rPr lang="en-US" sz="4000" dirty="0" smtClean="0"/>
              <a:t> </a:t>
            </a:r>
            <a:r>
              <a:rPr lang="en-US" sz="4000" dirty="0" err="1" smtClean="0"/>
              <a:t>kebutuhan</a:t>
            </a:r>
            <a:r>
              <a:rPr lang="en-US" sz="4000" dirty="0" smtClean="0"/>
              <a:t> yang </a:t>
            </a:r>
            <a:r>
              <a:rPr lang="en-US" sz="4000" dirty="0" err="1"/>
              <a:t>mendesak</a:t>
            </a:r>
            <a:r>
              <a:rPr lang="en-US" sz="4000" dirty="0"/>
              <a:t>: </a:t>
            </a:r>
            <a:r>
              <a:rPr lang="en-US" sz="4000" dirty="0" smtClean="0"/>
              <a:t> </a:t>
            </a:r>
            <a:r>
              <a:rPr lang="en-US" sz="4000" dirty="0" err="1" smtClean="0"/>
              <a:t>bebas</a:t>
            </a:r>
            <a:r>
              <a:rPr lang="en-US" sz="4000" dirty="0" smtClean="0"/>
              <a:t> </a:t>
            </a:r>
            <a:r>
              <a:rPr lang="en-US" sz="4000" dirty="0" err="1"/>
              <a:t>dari</a:t>
            </a:r>
            <a:r>
              <a:rPr lang="en-US" sz="4000" dirty="0"/>
              <a:t> </a:t>
            </a:r>
            <a:r>
              <a:rPr lang="en-US" sz="4000" dirty="0" smtClean="0"/>
              <a:t>rasa </a:t>
            </a:r>
            <a:r>
              <a:rPr lang="en-US" sz="4000" dirty="0" err="1"/>
              <a:t>sakit</a:t>
            </a:r>
            <a:r>
              <a:rPr lang="en-US" sz="4000" dirty="0"/>
              <a:t>, </a:t>
            </a:r>
            <a:r>
              <a:rPr lang="en-US" sz="4000" dirty="0" err="1" smtClean="0"/>
              <a:t>penderitaan</a:t>
            </a:r>
            <a:r>
              <a:rPr lang="en-US" sz="4000" dirty="0"/>
              <a:t>, </a:t>
            </a:r>
            <a:r>
              <a:rPr lang="en-US" sz="4000" dirty="0" smtClean="0"/>
              <a:t>  </a:t>
            </a:r>
            <a:r>
              <a:rPr lang="en-US" sz="4000" dirty="0" err="1" smtClean="0"/>
              <a:t>dan</a:t>
            </a:r>
            <a:r>
              <a:rPr lang="en-US" sz="4000" dirty="0" smtClean="0"/>
              <a:t>  </a:t>
            </a:r>
            <a:r>
              <a:rPr lang="en-US" sz="4000" dirty="0" err="1" smtClean="0"/>
              <a:t>menjadi</a:t>
            </a:r>
            <a:r>
              <a:rPr lang="en-US" sz="4000" dirty="0" smtClean="0"/>
              <a:t> </a:t>
            </a:r>
            <a:r>
              <a:rPr lang="en-US" sz="4000" dirty="0" err="1" smtClean="0"/>
              <a:t>sehat</a:t>
            </a:r>
            <a:r>
              <a:rPr lang="en-US" sz="4000" dirty="0" smtClean="0"/>
              <a:t> </a:t>
            </a:r>
            <a:r>
              <a:rPr lang="en-US" sz="4000" dirty="0" err="1" smtClean="0"/>
              <a:t>kembali</a:t>
            </a:r>
            <a:r>
              <a:rPr lang="en-US" sz="4000" dirty="0" smtClean="0"/>
              <a:t>. </a:t>
            </a:r>
          </a:p>
          <a:p>
            <a:pPr>
              <a:lnSpc>
                <a:spcPct val="150000"/>
              </a:lnSpc>
            </a:pPr>
            <a:endParaRPr lang="en-US" sz="4000" dirty="0" smtClean="0"/>
          </a:p>
          <a:p>
            <a:pPr>
              <a:lnSpc>
                <a:spcPct val="150000"/>
              </a:lnSpc>
            </a:pPr>
            <a:r>
              <a:rPr lang="en-US" sz="4000" dirty="0" err="1" smtClean="0"/>
              <a:t>Mengijinkan</a:t>
            </a:r>
            <a:r>
              <a:rPr lang="en-US" sz="4000" dirty="0" smtClean="0"/>
              <a:t> </a:t>
            </a:r>
            <a:r>
              <a:rPr lang="en-US" sz="4000" dirty="0" err="1"/>
              <a:t>dokter</a:t>
            </a:r>
            <a:r>
              <a:rPr lang="en-US" sz="4000" dirty="0"/>
              <a:t> </a:t>
            </a:r>
            <a:r>
              <a:rPr lang="en-US" sz="4000" dirty="0" err="1"/>
              <a:t>untuk</a:t>
            </a:r>
            <a:r>
              <a:rPr lang="en-US" sz="4000" dirty="0"/>
              <a:t> </a:t>
            </a:r>
            <a:r>
              <a:rPr lang="en-US" sz="4000" dirty="0" err="1" smtClean="0"/>
              <a:t>melihat</a:t>
            </a:r>
            <a:r>
              <a:rPr lang="en-US" sz="4000" dirty="0"/>
              <a:t>, </a:t>
            </a:r>
            <a:r>
              <a:rPr lang="en-US" sz="4000" dirty="0" err="1"/>
              <a:t>menyentuh</a:t>
            </a:r>
            <a:r>
              <a:rPr lang="en-US" sz="4000" dirty="0"/>
              <a:t>, </a:t>
            </a:r>
            <a:r>
              <a:rPr lang="en-US" sz="4000" dirty="0" err="1"/>
              <a:t>dan</a:t>
            </a:r>
            <a:r>
              <a:rPr lang="en-US" sz="4000" dirty="0"/>
              <a:t> </a:t>
            </a:r>
            <a:r>
              <a:rPr lang="en-US" sz="4000" dirty="0" err="1" smtClean="0"/>
              <a:t>memanipulasi</a:t>
            </a:r>
            <a:r>
              <a:rPr lang="en-US" sz="4000" dirty="0" smtClean="0"/>
              <a:t> </a:t>
            </a:r>
            <a:r>
              <a:rPr lang="en-US" sz="4000" dirty="0" err="1"/>
              <a:t>setiap</a:t>
            </a:r>
            <a:r>
              <a:rPr lang="en-US" sz="4000" dirty="0"/>
              <a:t> </a:t>
            </a:r>
            <a:r>
              <a:rPr lang="en-US" sz="4000" dirty="0" err="1"/>
              <a:t>bagian</a:t>
            </a:r>
            <a:r>
              <a:rPr lang="en-US" sz="4000" dirty="0"/>
              <a:t> </a:t>
            </a:r>
            <a:r>
              <a:rPr lang="en-US" sz="4000" dirty="0" err="1"/>
              <a:t>dari</a:t>
            </a:r>
            <a:r>
              <a:rPr lang="en-US" sz="4000" dirty="0"/>
              <a:t> </a:t>
            </a:r>
            <a:r>
              <a:rPr lang="en-US" sz="4000" dirty="0" err="1" smtClean="0"/>
              <a:t>tubuh</a:t>
            </a:r>
            <a:r>
              <a:rPr lang="en-US" sz="4000" dirty="0"/>
              <a:t>, </a:t>
            </a:r>
            <a:r>
              <a:rPr lang="en-US" sz="4000" dirty="0" err="1"/>
              <a:t>bahkan</a:t>
            </a:r>
            <a:r>
              <a:rPr lang="en-US" sz="4000" dirty="0"/>
              <a:t> </a:t>
            </a:r>
            <a:r>
              <a:rPr lang="en-US" sz="4000" dirty="0" err="1"/>
              <a:t>bagian</a:t>
            </a:r>
            <a:r>
              <a:rPr lang="en-US" sz="4000" dirty="0"/>
              <a:t> yang paling </a:t>
            </a:r>
            <a:r>
              <a:rPr lang="en-US" sz="4000" dirty="0" err="1" smtClean="0"/>
              <a:t>sensitif</a:t>
            </a:r>
            <a:r>
              <a:rPr lang="en-US" sz="4000" dirty="0" smtClean="0"/>
              <a:t>. </a:t>
            </a:r>
          </a:p>
          <a:p>
            <a:pPr>
              <a:lnSpc>
                <a:spcPct val="150000"/>
              </a:lnSpc>
            </a:pPr>
            <a:endParaRPr lang="en-US" sz="4000" dirty="0" smtClean="0"/>
          </a:p>
          <a:p>
            <a:pPr>
              <a:lnSpc>
                <a:spcPct val="150000"/>
              </a:lnSpc>
            </a:pPr>
            <a:r>
              <a:rPr lang="en-US" sz="4000" dirty="0" err="1" smtClean="0"/>
              <a:t>Mempercayakan</a:t>
            </a:r>
            <a:r>
              <a:rPr lang="en-US" sz="4000" dirty="0" smtClean="0"/>
              <a:t> </a:t>
            </a:r>
            <a:r>
              <a:rPr lang="en-US" sz="4000" dirty="0" err="1" smtClean="0"/>
              <a:t>kepada</a:t>
            </a:r>
            <a:r>
              <a:rPr lang="en-US" sz="4000" dirty="0" smtClean="0"/>
              <a:t>  </a:t>
            </a:r>
            <a:r>
              <a:rPr lang="en-US" sz="4000" dirty="0" err="1" smtClean="0"/>
              <a:t>dokter</a:t>
            </a:r>
            <a:r>
              <a:rPr lang="en-US" sz="4000" dirty="0" smtClean="0"/>
              <a:t> </a:t>
            </a:r>
            <a:r>
              <a:rPr lang="en-US" sz="4000" dirty="0" err="1" smtClean="0"/>
              <a:t>untuk</a:t>
            </a:r>
            <a:r>
              <a:rPr lang="en-US" sz="4000" dirty="0" smtClean="0"/>
              <a:t>  </a:t>
            </a:r>
            <a:r>
              <a:rPr lang="en-US" sz="4000" dirty="0" err="1"/>
              <a:t>bertindak</a:t>
            </a:r>
            <a:r>
              <a:rPr lang="en-US" sz="4000" dirty="0"/>
              <a:t> </a:t>
            </a:r>
            <a:r>
              <a:rPr lang="en-US" sz="4000" dirty="0" err="1"/>
              <a:t>menurut</a:t>
            </a:r>
            <a:r>
              <a:rPr lang="en-US" sz="4000" dirty="0"/>
              <a:t> </a:t>
            </a:r>
            <a:r>
              <a:rPr lang="en-US" sz="4000" dirty="0" err="1" smtClean="0"/>
              <a:t>kepentingan</a:t>
            </a:r>
            <a:r>
              <a:rPr lang="en-US" sz="4000" dirty="0" smtClean="0"/>
              <a:t> </a:t>
            </a:r>
            <a:r>
              <a:rPr lang="en-US" sz="4000" dirty="0" err="1" smtClean="0"/>
              <a:t>pasien</a:t>
            </a:r>
            <a:r>
              <a:rPr lang="en-US" sz="4000" dirty="0" smtClean="0"/>
              <a:t> yang </a:t>
            </a:r>
            <a:r>
              <a:rPr lang="en-US" sz="4000" dirty="0" err="1" smtClean="0"/>
              <a:t>terbaik</a:t>
            </a:r>
            <a:r>
              <a:rPr lang="en-US" sz="4000" dirty="0" smtClean="0"/>
              <a:t>. </a:t>
            </a:r>
            <a:endParaRPr lang="en-US" sz="4000" dirty="0"/>
          </a:p>
          <a:p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5617029" y="3387273"/>
            <a:ext cx="638628" cy="4354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5617029" y="4773387"/>
            <a:ext cx="638628" cy="4354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69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6800" y="1193109"/>
            <a:ext cx="9661298" cy="1280890"/>
          </a:xfrm>
        </p:spPr>
        <p:txBody>
          <a:bodyPr>
            <a:noAutofit/>
          </a:bodyPr>
          <a:lstStyle/>
          <a:p>
            <a:r>
              <a:rPr lang="id-ID" sz="4400" b="1" dirty="0" smtClean="0"/>
              <a:t>Harapan Pasien pada Dokter</a:t>
            </a:r>
            <a:endParaRPr lang="id-ID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4401" y="2473999"/>
            <a:ext cx="7922192" cy="3534915"/>
          </a:xfrm>
        </p:spPr>
        <p:txBody>
          <a:bodyPr>
            <a:noAutofit/>
          </a:bodyPr>
          <a:lstStyle/>
          <a:p>
            <a:pPr algn="just"/>
            <a:r>
              <a:rPr lang="en-US" sz="3200" dirty="0"/>
              <a:t>M</a:t>
            </a:r>
            <a:r>
              <a:rPr lang="id-ID" sz="3200" dirty="0" smtClean="0"/>
              <a:t>enggunakan keahlian dan</a:t>
            </a:r>
            <a:r>
              <a:rPr lang="en-US" sz="3200" dirty="0" smtClean="0"/>
              <a:t> rasa </a:t>
            </a:r>
            <a:r>
              <a:rPr lang="en-US" sz="3200" dirty="0" err="1" smtClean="0"/>
              <a:t>empati</a:t>
            </a:r>
            <a:r>
              <a:rPr lang="en-US" sz="3200" dirty="0" smtClean="0"/>
              <a:t> </a:t>
            </a:r>
            <a:r>
              <a:rPr lang="en-US" sz="3200" dirty="0" err="1" smtClean="0"/>
              <a:t>nya</a:t>
            </a:r>
            <a:r>
              <a:rPr lang="en-US" sz="3200" dirty="0"/>
              <a:t> </a:t>
            </a:r>
            <a:r>
              <a:rPr lang="id-ID" sz="3200" dirty="0" smtClean="0"/>
              <a:t>untuk</a:t>
            </a:r>
            <a:r>
              <a:rPr lang="en-US" sz="3200" dirty="0" smtClean="0"/>
              <a:t> </a:t>
            </a:r>
            <a:r>
              <a:rPr lang="en-US" sz="3200" dirty="0" err="1" smtClean="0"/>
              <a:t>membantu</a:t>
            </a:r>
            <a:r>
              <a:rPr lang="en-US" sz="3200" dirty="0" smtClean="0"/>
              <a:t> </a:t>
            </a:r>
            <a:r>
              <a:rPr lang="id-ID" sz="3200" dirty="0" smtClean="0"/>
              <a:t>mengatasi masalah </a:t>
            </a:r>
            <a:r>
              <a:rPr lang="en-US" sz="3200" dirty="0" smtClean="0"/>
              <a:t>yang </a:t>
            </a:r>
            <a:r>
              <a:rPr lang="en-US" sz="3200" dirty="0" err="1" smtClean="0"/>
              <a:t>terjadi</a:t>
            </a:r>
            <a:r>
              <a:rPr lang="en-US" sz="3200" dirty="0" smtClean="0"/>
              <a:t> </a:t>
            </a:r>
            <a:r>
              <a:rPr lang="en-US" sz="3200" dirty="0" err="1" smtClean="0"/>
              <a:t>pada</a:t>
            </a:r>
            <a:r>
              <a:rPr lang="id-ID" sz="3200" dirty="0" smtClean="0"/>
              <a:t> tubuh dan hidup</a:t>
            </a:r>
            <a:r>
              <a:rPr lang="en-US" sz="3200" dirty="0" smtClean="0"/>
              <a:t> </a:t>
            </a:r>
            <a:r>
              <a:rPr lang="en-US" sz="3200" dirty="0" err="1" smtClean="0"/>
              <a:t>pasien</a:t>
            </a:r>
            <a:r>
              <a:rPr lang="en-US" sz="3200" dirty="0" smtClean="0"/>
              <a:t>.</a:t>
            </a:r>
            <a:endParaRPr lang="id-ID" sz="3200" dirty="0" smtClean="0"/>
          </a:p>
          <a:p>
            <a:r>
              <a:rPr lang="en-US" sz="3200" dirty="0" err="1" smtClean="0"/>
              <a:t>Mendengar</a:t>
            </a:r>
            <a:r>
              <a:rPr lang="en-US" sz="3200" dirty="0" smtClean="0"/>
              <a:t>, m</a:t>
            </a:r>
            <a:r>
              <a:rPr lang="id-ID" sz="3200" dirty="0" smtClean="0"/>
              <a:t>elihat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id-ID" sz="3200" dirty="0" smtClean="0"/>
              <a:t>membaca gejala </a:t>
            </a:r>
            <a:r>
              <a:rPr lang="en-US" sz="3200" dirty="0" err="1" smtClean="0"/>
              <a:t>lalu</a:t>
            </a:r>
            <a:r>
              <a:rPr lang="id-ID" sz="3200" dirty="0" smtClean="0"/>
              <a:t> menjelaskan </a:t>
            </a:r>
            <a:r>
              <a:rPr lang="en-US" sz="3200" dirty="0" err="1" smtClean="0"/>
              <a:t>ke</a:t>
            </a:r>
            <a:r>
              <a:rPr lang="id-ID" sz="3200" dirty="0" smtClean="0"/>
              <a:t>pada </a:t>
            </a:r>
            <a:r>
              <a:rPr lang="en-US" sz="3200" dirty="0" err="1" smtClean="0"/>
              <a:t>pasien</a:t>
            </a:r>
            <a:r>
              <a:rPr lang="en-US" sz="3200" dirty="0" smtClean="0"/>
              <a:t>.</a:t>
            </a:r>
            <a:r>
              <a:rPr lang="id-ID" sz="3200" dirty="0" smtClean="0"/>
              <a:t> </a:t>
            </a:r>
          </a:p>
          <a:p>
            <a:r>
              <a:rPr lang="en-US" sz="3200" dirty="0"/>
              <a:t>M</a:t>
            </a:r>
            <a:r>
              <a:rPr lang="id-ID" sz="3200" dirty="0" smtClean="0"/>
              <a:t>enjadi penafsir dari </a:t>
            </a:r>
            <a:r>
              <a:rPr lang="en-US" sz="3200" dirty="0" err="1" smtClean="0"/>
              <a:t>sakit</a:t>
            </a:r>
            <a:r>
              <a:rPr lang="en-US" sz="3200" dirty="0" smtClean="0"/>
              <a:t> </a:t>
            </a:r>
            <a:r>
              <a:rPr lang="id-ID" sz="3200" dirty="0" smtClean="0"/>
              <a:t>yang </a:t>
            </a:r>
            <a:r>
              <a:rPr lang="en-US" sz="3200" dirty="0" err="1" smtClean="0"/>
              <a:t>dideritanya</a:t>
            </a:r>
            <a:r>
              <a:rPr lang="en-US" sz="3200" dirty="0" smtClean="0"/>
              <a:t>.</a:t>
            </a:r>
            <a:r>
              <a:rPr lang="id-ID" sz="2800" dirty="0" smtClean="0"/>
              <a:t/>
            </a:r>
            <a:br>
              <a:rPr lang="id-ID" sz="2800" dirty="0" smtClean="0"/>
            </a:br>
            <a:endParaRPr lang="id-ID" sz="2800" dirty="0"/>
          </a:p>
        </p:txBody>
      </p:sp>
      <p:pic>
        <p:nvPicPr>
          <p:cNvPr id="4" name="Picture 3" descr="http://www.isbnlib.com/cover/074329677X/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743" y="1431914"/>
            <a:ext cx="2699658" cy="42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5640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449" y="696681"/>
            <a:ext cx="10317050" cy="128089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err="1"/>
              <a:t>P</a:t>
            </a:r>
            <a:r>
              <a:rPr lang="en-US" sz="4000" b="1" dirty="0" err="1" smtClean="0"/>
              <a:t>asien</a:t>
            </a:r>
            <a:r>
              <a:rPr lang="en-US" sz="4000" b="1" dirty="0" smtClean="0"/>
              <a:t> </a:t>
            </a:r>
            <a:r>
              <a:rPr lang="en-US" sz="4000" b="1" dirty="0" err="1"/>
              <a:t>M</a:t>
            </a:r>
            <a:r>
              <a:rPr lang="en-US" sz="4000" b="1" dirty="0" err="1" smtClean="0"/>
              <a:t>engelabui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Dokter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448" y="1977571"/>
            <a:ext cx="10317050" cy="44994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            </a:t>
            </a:r>
          </a:p>
          <a:p>
            <a:pPr marL="0" indent="0">
              <a:buNone/>
            </a:pPr>
            <a:r>
              <a:rPr lang="en-US" sz="3600" dirty="0" err="1" smtClean="0"/>
              <a:t>Jurnal</a:t>
            </a:r>
            <a:r>
              <a:rPr lang="en-US" sz="3600" dirty="0" smtClean="0"/>
              <a:t> “Lies </a:t>
            </a:r>
            <a:r>
              <a:rPr lang="en-US" sz="3600" dirty="0"/>
              <a:t>in the Doctor-Patient Relationship”, </a:t>
            </a:r>
            <a:r>
              <a:rPr lang="en-US" sz="3600" dirty="0" err="1"/>
              <a:t>Palmieri</a:t>
            </a:r>
            <a:r>
              <a:rPr lang="en-US" sz="3600" dirty="0"/>
              <a:t> </a:t>
            </a:r>
            <a:r>
              <a:rPr lang="en-US" sz="3600" dirty="0" smtClean="0"/>
              <a:t>&amp; Stern </a:t>
            </a:r>
            <a:r>
              <a:rPr lang="en-US" sz="3600" dirty="0"/>
              <a:t>(2009) </a:t>
            </a:r>
            <a:r>
              <a:rPr lang="en-US" sz="3600" dirty="0" smtClean="0"/>
              <a:t>motif </a:t>
            </a:r>
            <a:r>
              <a:rPr lang="en-US" sz="3600" dirty="0" err="1"/>
              <a:t>pasien</a:t>
            </a:r>
            <a:r>
              <a:rPr lang="en-US" sz="3600" dirty="0"/>
              <a:t> </a:t>
            </a:r>
            <a:r>
              <a:rPr lang="en-US" sz="3600" dirty="0" err="1"/>
              <a:t>mengelabui</a:t>
            </a:r>
            <a:r>
              <a:rPr lang="en-US" sz="3600" dirty="0"/>
              <a:t> </a:t>
            </a:r>
            <a:r>
              <a:rPr lang="en-US" sz="3600" dirty="0" err="1" smtClean="0"/>
              <a:t>dokter</a:t>
            </a:r>
            <a:r>
              <a:rPr lang="en-US" sz="3600" dirty="0" smtClean="0"/>
              <a:t>: </a:t>
            </a:r>
          </a:p>
          <a:p>
            <a:r>
              <a:rPr lang="en-US" sz="3600" dirty="0" err="1" smtClean="0"/>
              <a:t>Berbohong</a:t>
            </a:r>
            <a:r>
              <a:rPr lang="en-US" sz="3600" dirty="0" smtClean="0"/>
              <a:t> </a:t>
            </a:r>
            <a:r>
              <a:rPr lang="en-US" sz="3600" dirty="0" err="1"/>
              <a:t>soal</a:t>
            </a:r>
            <a:r>
              <a:rPr lang="en-US" sz="3600" dirty="0"/>
              <a:t> </a:t>
            </a:r>
            <a:r>
              <a:rPr lang="en-US" sz="3600" dirty="0" err="1"/>
              <a:t>kesehatannya</a:t>
            </a:r>
            <a:r>
              <a:rPr lang="en-US" sz="3600" dirty="0"/>
              <a:t>, </a:t>
            </a:r>
          </a:p>
          <a:p>
            <a:r>
              <a:rPr lang="en-US" sz="3600" dirty="0" err="1"/>
              <a:t>Melukai</a:t>
            </a:r>
            <a:r>
              <a:rPr lang="en-US" sz="3600" dirty="0"/>
              <a:t> </a:t>
            </a:r>
            <a:r>
              <a:rPr lang="en-US" sz="3600" dirty="0" err="1"/>
              <a:t>diri</a:t>
            </a:r>
            <a:r>
              <a:rPr lang="en-US" sz="3600" dirty="0"/>
              <a:t> </a:t>
            </a:r>
            <a:r>
              <a:rPr lang="en-US" sz="3600" dirty="0" err="1"/>
              <a:t>sendiri</a:t>
            </a:r>
            <a:r>
              <a:rPr lang="en-US" sz="3600" dirty="0"/>
              <a:t> </a:t>
            </a:r>
            <a:r>
              <a:rPr lang="en-US" sz="3600" dirty="0" err="1"/>
              <a:t>untuk</a:t>
            </a:r>
            <a:r>
              <a:rPr lang="en-US" sz="3600" dirty="0"/>
              <a:t> </a:t>
            </a:r>
            <a:r>
              <a:rPr lang="en-US" sz="3600" dirty="0" err="1"/>
              <a:t>mendatangkan</a:t>
            </a:r>
            <a:r>
              <a:rPr lang="en-US" sz="3600" dirty="0"/>
              <a:t> </a:t>
            </a:r>
            <a:r>
              <a:rPr lang="en-US" sz="3600" dirty="0" err="1"/>
              <a:t>gejala</a:t>
            </a:r>
            <a:r>
              <a:rPr lang="en-US" sz="3600" dirty="0"/>
              <a:t>, </a:t>
            </a:r>
          </a:p>
          <a:p>
            <a:r>
              <a:rPr lang="en-US" sz="3600" dirty="0" err="1"/>
              <a:t>Mengganti</a:t>
            </a:r>
            <a:r>
              <a:rPr lang="en-US" sz="3600" dirty="0"/>
              <a:t> </a:t>
            </a:r>
            <a:r>
              <a:rPr lang="en-US" sz="3600" dirty="0" err="1"/>
              <a:t>hasil</a:t>
            </a:r>
            <a:r>
              <a:rPr lang="en-US" sz="3600" dirty="0"/>
              <a:t> </a:t>
            </a:r>
            <a:r>
              <a:rPr lang="en-US" sz="3600" dirty="0" err="1"/>
              <a:t>tes</a:t>
            </a:r>
            <a:r>
              <a:rPr lang="en-US" sz="3600" dirty="0"/>
              <a:t> </a:t>
            </a:r>
            <a:r>
              <a:rPr lang="en-US" sz="3600" dirty="0" err="1"/>
              <a:t>kesehatan</a:t>
            </a:r>
            <a:r>
              <a:rPr lang="en-US" sz="3600" dirty="0"/>
              <a:t> </a:t>
            </a:r>
            <a:r>
              <a:rPr lang="en-US" sz="3600" dirty="0" err="1"/>
              <a:t>supaya</a:t>
            </a:r>
            <a:r>
              <a:rPr lang="en-US" sz="3600" dirty="0"/>
              <a:t> </a:t>
            </a:r>
            <a:r>
              <a:rPr lang="en-US" sz="3600" dirty="0" err="1"/>
              <a:t>terlihat</a:t>
            </a:r>
            <a:r>
              <a:rPr lang="en-US" sz="3600" dirty="0"/>
              <a:t> </a:t>
            </a:r>
            <a:r>
              <a:rPr lang="en-US" sz="3600" dirty="0" err="1"/>
              <a:t>sakit</a:t>
            </a:r>
            <a:r>
              <a:rPr lang="en-US" sz="3600" dirty="0"/>
              <a:t>. 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70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1814" y="885367"/>
            <a:ext cx="9390742" cy="1280890"/>
          </a:xfrm>
        </p:spPr>
        <p:txBody>
          <a:bodyPr/>
          <a:lstStyle/>
          <a:p>
            <a:pPr algn="l"/>
            <a:r>
              <a:rPr lang="en-US" b="1" dirty="0" err="1" smtClean="0"/>
              <a:t>Tujuan</a:t>
            </a:r>
            <a:r>
              <a:rPr lang="en-US" b="1" dirty="0" smtClean="0"/>
              <a:t> </a:t>
            </a:r>
            <a:r>
              <a:rPr lang="en-US" b="1" dirty="0" err="1"/>
              <a:t>P</a:t>
            </a:r>
            <a:r>
              <a:rPr lang="en-US" b="1" dirty="0" err="1" smtClean="0"/>
              <a:t>asien</a:t>
            </a:r>
            <a:r>
              <a:rPr lang="en-US" b="1" dirty="0" smtClean="0"/>
              <a:t> </a:t>
            </a:r>
            <a:r>
              <a:rPr lang="en-US" b="1" dirty="0" err="1"/>
              <a:t>M</a:t>
            </a:r>
            <a:r>
              <a:rPr lang="en-US" b="1" dirty="0" err="1" smtClean="0"/>
              <a:t>engelabui</a:t>
            </a:r>
            <a:r>
              <a:rPr lang="en-US" b="1" dirty="0" smtClean="0"/>
              <a:t> </a:t>
            </a:r>
            <a:r>
              <a:rPr lang="en-US" b="1" dirty="0" err="1"/>
              <a:t>D</a:t>
            </a:r>
            <a:r>
              <a:rPr lang="en-US" b="1" dirty="0" err="1" smtClean="0"/>
              <a:t>okter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1814" y="2641600"/>
            <a:ext cx="9234715" cy="2540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 </a:t>
            </a:r>
            <a:r>
              <a:rPr lang="en-US" sz="3600" dirty="0" err="1" smtClean="0"/>
              <a:t>menghindari</a:t>
            </a:r>
            <a:r>
              <a:rPr lang="en-US" sz="3600" dirty="0" smtClean="0"/>
              <a:t> </a:t>
            </a:r>
            <a:r>
              <a:rPr lang="en-US" sz="3600" dirty="0" err="1"/>
              <a:t>hukuman</a:t>
            </a:r>
            <a:r>
              <a:rPr lang="en-US" sz="3600" dirty="0"/>
              <a:t>, </a:t>
            </a:r>
          </a:p>
          <a:p>
            <a:r>
              <a:rPr lang="en-US" sz="3600" dirty="0" smtClean="0"/>
              <a:t> </a:t>
            </a:r>
            <a:r>
              <a:rPr lang="en-US" sz="3600" dirty="0" err="1" smtClean="0"/>
              <a:t>memenuhi</a:t>
            </a:r>
            <a:r>
              <a:rPr lang="en-US" sz="3600" dirty="0" smtClean="0"/>
              <a:t> </a:t>
            </a:r>
            <a:r>
              <a:rPr lang="en-US" sz="3600" dirty="0" err="1"/>
              <a:t>keinginan-keinginan</a:t>
            </a:r>
            <a:r>
              <a:rPr lang="en-US" sz="3600" dirty="0"/>
              <a:t> </a:t>
            </a:r>
            <a:r>
              <a:rPr lang="en-US" sz="3600" dirty="0" err="1"/>
              <a:t>pribadi</a:t>
            </a:r>
            <a:r>
              <a:rPr lang="en-US" sz="3600" dirty="0"/>
              <a:t>, </a:t>
            </a:r>
          </a:p>
          <a:p>
            <a:r>
              <a:rPr lang="en-US" sz="3600" dirty="0" smtClean="0"/>
              <a:t> </a:t>
            </a:r>
            <a:r>
              <a:rPr lang="en-US" sz="3600" dirty="0" err="1" smtClean="0"/>
              <a:t>memanipulasi</a:t>
            </a:r>
            <a:r>
              <a:rPr lang="en-US" sz="3600" dirty="0" smtClean="0"/>
              <a:t> </a:t>
            </a:r>
            <a:r>
              <a:rPr lang="en-US" sz="3600" dirty="0" err="1"/>
              <a:t>pihak</a:t>
            </a:r>
            <a:r>
              <a:rPr lang="en-US" sz="3600" dirty="0"/>
              <a:t> lain, </a:t>
            </a:r>
          </a:p>
          <a:p>
            <a:pPr marL="0" indent="0">
              <a:buNone/>
            </a:pPr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2325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257" y="1015996"/>
            <a:ext cx="8911687" cy="1280890"/>
          </a:xfrm>
        </p:spPr>
        <p:txBody>
          <a:bodyPr/>
          <a:lstStyle/>
          <a:p>
            <a:pPr algn="l"/>
            <a:r>
              <a:rPr lang="en-US" b="1" dirty="0"/>
              <a:t>Factitious </a:t>
            </a:r>
            <a:r>
              <a:rPr lang="en-US" b="1" dirty="0" smtClean="0"/>
              <a:t>Disorder</a:t>
            </a:r>
            <a:r>
              <a:rPr lang="en-US" b="1" dirty="0"/>
              <a:t>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7257" y="2409372"/>
            <a:ext cx="10261600" cy="4978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/>
              <a:t>orang </a:t>
            </a:r>
            <a:r>
              <a:rPr lang="en-US" sz="3600" dirty="0" err="1"/>
              <a:t>dengan</a:t>
            </a:r>
            <a:r>
              <a:rPr lang="en-US" sz="3600" dirty="0"/>
              <a:t> </a:t>
            </a:r>
            <a:r>
              <a:rPr lang="en-US" sz="3600" dirty="0" err="1"/>
              <a:t>sengaja</a:t>
            </a:r>
            <a:r>
              <a:rPr lang="en-US" sz="3600" dirty="0"/>
              <a:t> </a:t>
            </a:r>
            <a:r>
              <a:rPr lang="en-US" sz="3600" dirty="0" err="1"/>
              <a:t>bertingkah</a:t>
            </a:r>
            <a:r>
              <a:rPr lang="en-US" sz="3600" dirty="0"/>
              <a:t> </a:t>
            </a:r>
            <a:r>
              <a:rPr lang="en-US" sz="3600" dirty="0" err="1"/>
              <a:t>seperti</a:t>
            </a:r>
            <a:r>
              <a:rPr lang="en-US" sz="3600" dirty="0"/>
              <a:t> orang </a:t>
            </a:r>
            <a:r>
              <a:rPr lang="en-US" sz="3600" dirty="0" err="1"/>
              <a:t>sakit</a:t>
            </a:r>
            <a:r>
              <a:rPr lang="en-US" sz="3600" dirty="0"/>
              <a:t> </a:t>
            </a:r>
            <a:r>
              <a:rPr lang="en-US" sz="3600" dirty="0" err="1"/>
              <a:t>fisik</a:t>
            </a:r>
            <a:r>
              <a:rPr lang="en-US" sz="3600" dirty="0"/>
              <a:t> </a:t>
            </a:r>
            <a:r>
              <a:rPr lang="en-US" sz="3600" dirty="0" err="1"/>
              <a:t>atau</a:t>
            </a:r>
            <a:r>
              <a:rPr lang="en-US" sz="3600" dirty="0"/>
              <a:t> mental, </a:t>
            </a:r>
            <a:r>
              <a:rPr lang="en-US" sz="3600" dirty="0" err="1"/>
              <a:t>padahal</a:t>
            </a:r>
            <a:r>
              <a:rPr lang="en-US" sz="3600" dirty="0"/>
              <a:t> </a:t>
            </a:r>
            <a:r>
              <a:rPr lang="en-US" sz="3600" dirty="0" err="1"/>
              <a:t>kenyataannya</a:t>
            </a:r>
            <a:r>
              <a:rPr lang="en-US" sz="3600" dirty="0"/>
              <a:t> </a:t>
            </a:r>
            <a:r>
              <a:rPr lang="en-US" sz="3600" dirty="0" err="1"/>
              <a:t>sebaliknya</a:t>
            </a:r>
            <a:r>
              <a:rPr lang="en-US" sz="3600" dirty="0"/>
              <a:t>.</a:t>
            </a:r>
          </a:p>
          <a:p>
            <a:r>
              <a:rPr lang="en-US" sz="3600" dirty="0" err="1" smtClean="0"/>
              <a:t>Berkali</a:t>
            </a:r>
            <a:r>
              <a:rPr lang="en-US" sz="3600" dirty="0" smtClean="0"/>
              <a:t>-kali </a:t>
            </a:r>
            <a:r>
              <a:rPr lang="en-US" sz="3600" dirty="0" err="1"/>
              <a:t>mendatangi</a:t>
            </a:r>
            <a:r>
              <a:rPr lang="en-US" sz="3600" dirty="0"/>
              <a:t> </a:t>
            </a:r>
            <a:r>
              <a:rPr lang="en-US" sz="3600" dirty="0" err="1"/>
              <a:t>rumah</a:t>
            </a:r>
            <a:r>
              <a:rPr lang="en-US" sz="3600" dirty="0"/>
              <a:t> </a:t>
            </a:r>
            <a:r>
              <a:rPr lang="en-US" sz="3600" dirty="0" err="1"/>
              <a:t>sakit</a:t>
            </a:r>
            <a:r>
              <a:rPr lang="en-US" sz="3600" dirty="0"/>
              <a:t>, </a:t>
            </a:r>
            <a:endParaRPr lang="en-US" sz="3600" dirty="0" smtClean="0"/>
          </a:p>
          <a:p>
            <a:r>
              <a:rPr lang="en-US" sz="3600" dirty="0" err="1"/>
              <a:t>B</a:t>
            </a:r>
            <a:r>
              <a:rPr lang="en-US" sz="3600" dirty="0" err="1" smtClean="0"/>
              <a:t>ersikeras</a:t>
            </a:r>
            <a:r>
              <a:rPr lang="en-US" sz="3600" dirty="0" smtClean="0"/>
              <a:t> </a:t>
            </a:r>
            <a:r>
              <a:rPr lang="en-US" sz="3600" dirty="0" err="1"/>
              <a:t>untuk</a:t>
            </a:r>
            <a:r>
              <a:rPr lang="en-US" sz="3600" dirty="0"/>
              <a:t> </a:t>
            </a:r>
            <a:r>
              <a:rPr lang="en-US" sz="3600" dirty="0" err="1"/>
              <a:t>diperiksa</a:t>
            </a:r>
            <a:r>
              <a:rPr lang="en-US" sz="3600" dirty="0"/>
              <a:t> </a:t>
            </a:r>
            <a:r>
              <a:rPr lang="en-US" sz="3600" dirty="0" err="1"/>
              <a:t>atau</a:t>
            </a:r>
            <a:r>
              <a:rPr lang="en-US" sz="3600" dirty="0"/>
              <a:t> </a:t>
            </a:r>
            <a:r>
              <a:rPr lang="en-US" sz="3600" dirty="0" err="1"/>
              <a:t>menjalani</a:t>
            </a:r>
            <a:r>
              <a:rPr lang="en-US" sz="3600" dirty="0"/>
              <a:t> </a:t>
            </a:r>
            <a:r>
              <a:rPr lang="en-US" sz="3600" dirty="0" err="1"/>
              <a:t>prosedur</a:t>
            </a:r>
            <a:r>
              <a:rPr lang="en-US" sz="3600" dirty="0"/>
              <a:t> </a:t>
            </a:r>
            <a:r>
              <a:rPr lang="en-US" sz="3600" dirty="0" err="1"/>
              <a:t>medis</a:t>
            </a:r>
            <a:r>
              <a:rPr lang="en-US" sz="3600" dirty="0"/>
              <a:t> </a:t>
            </a:r>
            <a:r>
              <a:rPr lang="en-US" sz="3600" dirty="0" err="1"/>
              <a:t>lainnya</a:t>
            </a:r>
            <a:r>
              <a:rPr lang="en-US" sz="3600" dirty="0"/>
              <a:t>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8142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058" y="528679"/>
            <a:ext cx="10668000" cy="1181177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 </a:t>
            </a:r>
            <a:r>
              <a:rPr lang="en-US" b="1" dirty="0" err="1" smtClean="0"/>
              <a:t>Siapa</a:t>
            </a:r>
            <a:r>
              <a:rPr lang="en-US" b="1" dirty="0" smtClean="0"/>
              <a:t>  yang </a:t>
            </a:r>
            <a:r>
              <a:rPr lang="en-US" b="1" dirty="0" err="1" smtClean="0"/>
              <a:t>Menentukan</a:t>
            </a:r>
            <a:r>
              <a:rPr lang="en-US" b="1" dirty="0" smtClean="0"/>
              <a:t> </a:t>
            </a:r>
            <a:r>
              <a:rPr lang="en-US" b="1" dirty="0" err="1" smtClean="0"/>
              <a:t>Sesuatu</a:t>
            </a:r>
            <a:r>
              <a:rPr lang="en-US" b="1" dirty="0" smtClean="0"/>
              <a:t> </a:t>
            </a:r>
            <a:r>
              <a:rPr lang="en-US" b="1" dirty="0" err="1" smtClean="0"/>
              <a:t>itu</a:t>
            </a:r>
            <a:r>
              <a:rPr lang="en-US" b="1" dirty="0" smtClean="0"/>
              <a:t> </a:t>
            </a:r>
            <a:r>
              <a:rPr lang="en-US" b="1" dirty="0" err="1" smtClean="0"/>
              <a:t>Etis</a:t>
            </a:r>
            <a:r>
              <a:rPr lang="en-US" b="1" dirty="0" smtClean="0"/>
              <a:t>? 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1603138" y="1878550"/>
            <a:ext cx="4919729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1800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 smtClean="0"/>
              <a:t>Sebelum</a:t>
            </a:r>
            <a:r>
              <a:rPr lang="en-US" dirty="0" smtClean="0"/>
              <a:t> </a:t>
            </a:r>
            <a:r>
              <a:rPr lang="en-US" dirty="0" err="1"/>
              <a:t>Masehi</a:t>
            </a:r>
            <a:r>
              <a:rPr lang="en-US" dirty="0"/>
              <a:t> : </a:t>
            </a:r>
            <a:endParaRPr lang="en-US" dirty="0" smtClean="0"/>
          </a:p>
          <a:p>
            <a:pPr algn="ctr"/>
            <a:r>
              <a:rPr lang="en-US" i="1" dirty="0" smtClean="0"/>
              <a:t>Code </a:t>
            </a:r>
            <a:r>
              <a:rPr lang="en-US" i="1" dirty="0"/>
              <a:t>of Hammurabi</a:t>
            </a:r>
            <a:r>
              <a:rPr lang="en-US" dirty="0"/>
              <a:t> </a:t>
            </a:r>
            <a:r>
              <a:rPr lang="en-US" dirty="0" err="1"/>
              <a:t>dan</a:t>
            </a:r>
            <a:r>
              <a:rPr lang="en-US" dirty="0"/>
              <a:t> </a:t>
            </a:r>
            <a:r>
              <a:rPr lang="en-US" i="1" dirty="0"/>
              <a:t>Code of Hittites</a:t>
            </a:r>
            <a:r>
              <a:rPr lang="en-US" dirty="0"/>
              <a:t>,</a:t>
            </a:r>
          </a:p>
        </p:txBody>
      </p:sp>
      <p:sp>
        <p:nvSpPr>
          <p:cNvPr id="5" name="Rectangle 4"/>
          <p:cNvSpPr/>
          <p:nvPr/>
        </p:nvSpPr>
        <p:spPr>
          <a:xfrm>
            <a:off x="1603138" y="3010565"/>
            <a:ext cx="4919731" cy="780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460-370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smtClean="0"/>
              <a:t>SM </a:t>
            </a:r>
            <a:r>
              <a:rPr lang="en-US" dirty="0" err="1" smtClean="0"/>
              <a:t>Sumpah</a:t>
            </a:r>
            <a:r>
              <a:rPr lang="en-US" dirty="0" smtClean="0"/>
              <a:t> </a:t>
            </a:r>
            <a:r>
              <a:rPr lang="en-US" i="1" dirty="0"/>
              <a:t>Hippocrates</a:t>
            </a:r>
            <a:r>
              <a:rPr lang="en-US" dirty="0"/>
              <a:t> </a:t>
            </a:r>
            <a:r>
              <a:rPr lang="en-US" dirty="0" smtClean="0"/>
              <a:t>.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03138" y="4056199"/>
            <a:ext cx="4919731" cy="1162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Th</a:t>
            </a:r>
            <a:r>
              <a:rPr lang="en-US" dirty="0" smtClean="0"/>
              <a:t> </a:t>
            </a:r>
            <a:r>
              <a:rPr lang="en-US" dirty="0"/>
              <a:t>1968 </a:t>
            </a:r>
            <a:r>
              <a:rPr lang="en-US" dirty="0" err="1" smtClean="0"/>
              <a:t>Sumpah</a:t>
            </a:r>
            <a:r>
              <a:rPr lang="en-US" dirty="0" smtClean="0"/>
              <a:t> </a:t>
            </a:r>
            <a:r>
              <a:rPr lang="en-US" dirty="0" err="1" smtClean="0"/>
              <a:t>Dokter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dunia</a:t>
            </a:r>
            <a:r>
              <a:rPr lang="en-US" dirty="0"/>
              <a:t>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Kode</a:t>
            </a:r>
            <a:r>
              <a:rPr lang="en-US" dirty="0"/>
              <a:t> </a:t>
            </a:r>
            <a:r>
              <a:rPr lang="en-US" dirty="0" err="1"/>
              <a:t>Etik</a:t>
            </a:r>
            <a:r>
              <a:rPr lang="en-US" dirty="0"/>
              <a:t> </a:t>
            </a:r>
            <a:r>
              <a:rPr lang="en-US" dirty="0" err="1"/>
              <a:t>Kedokteran</a:t>
            </a:r>
            <a:r>
              <a:rPr lang="en-US" dirty="0"/>
              <a:t> </a:t>
            </a:r>
            <a:r>
              <a:rPr lang="en-US" dirty="0" err="1"/>
              <a:t>Internasional</a:t>
            </a:r>
            <a:r>
              <a:rPr lang="en-US" dirty="0"/>
              <a:t>.</a:t>
            </a:r>
          </a:p>
          <a:p>
            <a:pPr algn="ctr"/>
            <a:r>
              <a:rPr lang="en-US" dirty="0" err="1"/>
              <a:t>Deklarasi</a:t>
            </a:r>
            <a:r>
              <a:rPr lang="en-US" dirty="0"/>
              <a:t> </a:t>
            </a:r>
            <a:r>
              <a:rPr lang="en-US" dirty="0" smtClean="0"/>
              <a:t>Geneva (World </a:t>
            </a:r>
            <a:r>
              <a:rPr lang="en-US" dirty="0"/>
              <a:t>Medical </a:t>
            </a:r>
            <a:r>
              <a:rPr lang="en-US" dirty="0" smtClean="0"/>
              <a:t>Association)</a:t>
            </a:r>
            <a:r>
              <a:rPr lang="en-US" dirty="0"/>
              <a:t>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85739" y="1878550"/>
            <a:ext cx="34412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penegakannya</a:t>
            </a:r>
            <a:r>
              <a:rPr lang="en-US" dirty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penguasa</a:t>
            </a:r>
            <a:r>
              <a:rPr lang="en-US" dirty="0" smtClean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33873" y="3077583"/>
            <a:ext cx="4315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macam</a:t>
            </a:r>
            <a:r>
              <a:rPr lang="en-US" dirty="0" smtClean="0"/>
              <a:t> </a:t>
            </a:r>
            <a:r>
              <a:rPr lang="en-US" dirty="0" err="1" smtClean="0"/>
              <a:t>Sumpah</a:t>
            </a:r>
            <a:r>
              <a:rPr lang="en-US" dirty="0" smtClean="0"/>
              <a:t> </a:t>
            </a:r>
            <a:r>
              <a:rPr lang="en-US" dirty="0" err="1" smtClean="0"/>
              <a:t>Dokter</a:t>
            </a:r>
            <a:r>
              <a:rPr lang="en-US" dirty="0" smtClean="0"/>
              <a:t> </a:t>
            </a:r>
          </a:p>
          <a:p>
            <a:r>
              <a:rPr lang="en-US" dirty="0" smtClean="0"/>
              <a:t> paling </a:t>
            </a:r>
            <a:r>
              <a:rPr lang="en-US" dirty="0" err="1" smtClean="0"/>
              <a:t>dikenal</a:t>
            </a:r>
            <a:r>
              <a:rPr lang="en-US" dirty="0" smtClean="0"/>
              <a:t> </a:t>
            </a:r>
            <a:r>
              <a:rPr lang="en-US" dirty="0" err="1" smtClean="0"/>
              <a:t>Sumpah</a:t>
            </a:r>
            <a:r>
              <a:rPr lang="en-US" dirty="0" smtClean="0"/>
              <a:t> Hippocrates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85739" y="4056199"/>
            <a:ext cx="41537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Kewajiban</a:t>
            </a:r>
            <a:r>
              <a:rPr lang="en-US" dirty="0" smtClean="0"/>
              <a:t> </a:t>
            </a:r>
            <a:r>
              <a:rPr lang="en-US" dirty="0" err="1"/>
              <a:t>umum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err="1" smtClean="0"/>
              <a:t>kewajiban</a:t>
            </a:r>
            <a:r>
              <a:rPr lang="en-US" dirty="0" smtClean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err="1" smtClean="0"/>
              <a:t>kewajiban</a:t>
            </a:r>
            <a:r>
              <a:rPr lang="en-US" dirty="0" smtClean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sesama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 smtClean="0"/>
              <a:t>kewajiban</a:t>
            </a:r>
            <a:r>
              <a:rPr lang="en-US" dirty="0" smtClean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03138" y="5426969"/>
            <a:ext cx="4919731" cy="6697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Kode</a:t>
            </a:r>
            <a:r>
              <a:rPr lang="en-US" dirty="0"/>
              <a:t> </a:t>
            </a:r>
            <a:r>
              <a:rPr lang="en-US" dirty="0" err="1"/>
              <a:t>Etik</a:t>
            </a:r>
            <a:r>
              <a:rPr lang="en-US" dirty="0"/>
              <a:t> </a:t>
            </a:r>
            <a:r>
              <a:rPr lang="en-US" dirty="0" err="1"/>
              <a:t>Kedokteran</a:t>
            </a:r>
            <a:r>
              <a:rPr lang="en-US" dirty="0"/>
              <a:t> Indonesia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85739" y="5702539"/>
            <a:ext cx="5306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mengacu</a:t>
            </a:r>
            <a:r>
              <a:rPr lang="en-US" dirty="0" smtClean="0"/>
              <a:t> </a:t>
            </a:r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/>
              <a:t>Etik</a:t>
            </a:r>
            <a:r>
              <a:rPr lang="en-US" dirty="0"/>
              <a:t> </a:t>
            </a:r>
            <a:r>
              <a:rPr lang="en-US" dirty="0" err="1"/>
              <a:t>Kedokteran</a:t>
            </a:r>
            <a:r>
              <a:rPr lang="en-US" dirty="0"/>
              <a:t> </a:t>
            </a:r>
            <a:r>
              <a:rPr lang="en-US" dirty="0" err="1"/>
              <a:t>Internasional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89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472</TotalTime>
  <Words>756</Words>
  <Application>Microsoft Office PowerPoint</Application>
  <PresentationFormat>Widescreen</PresentationFormat>
  <Paragraphs>142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DFKai-SB</vt:lpstr>
      <vt:lpstr>Arial</vt:lpstr>
      <vt:lpstr>Californian FB</vt:lpstr>
      <vt:lpstr>Constantia</vt:lpstr>
      <vt:lpstr>Garamond</vt:lpstr>
      <vt:lpstr>Organic</vt:lpstr>
      <vt:lpstr>Masa Depan  Etika Kedokteran </vt:lpstr>
      <vt:lpstr>Pendahuluan</vt:lpstr>
      <vt:lpstr>PowerPoint Presentation</vt:lpstr>
      <vt:lpstr>Pasien Datang Kepada Dokter. </vt:lpstr>
      <vt:lpstr>Harapan Pasien pada Dokter</vt:lpstr>
      <vt:lpstr>Pasien Mengelabui Dokter</vt:lpstr>
      <vt:lpstr>Tujuan Pasien Mengelabui Dokter</vt:lpstr>
      <vt:lpstr>Factitious Disorder: </vt:lpstr>
      <vt:lpstr> Siapa  yang Menentukan Sesuatu itu Etis? </vt:lpstr>
      <vt:lpstr>Sanksi Etik</vt:lpstr>
      <vt:lpstr>Dilema Etika Kedokteran</vt:lpstr>
      <vt:lpstr>Timbulnya Dilema Etik </vt:lpstr>
      <vt:lpstr>Masalah Etika Kedokteran</vt:lpstr>
      <vt:lpstr>Dilema Etika Kedokteran </vt:lpstr>
      <vt:lpstr>PowerPoint Presentation</vt:lpstr>
      <vt:lpstr>Teori Agency Relationship Pelayanan Kedokteran</vt:lpstr>
      <vt:lpstr>PowerPoint Presentation</vt:lpstr>
      <vt:lpstr>Dampak Negatif Kemajuan Teknologi Kedokteran</vt:lpstr>
      <vt:lpstr>The Angelina Effect</vt:lpstr>
      <vt:lpstr> PET (Positron Emission Tomography) </vt:lpstr>
      <vt:lpstr>PowerPoint Presentation</vt:lpstr>
      <vt:lpstr>PowerPoint Presentation</vt:lpstr>
      <vt:lpstr>Malpraktik Etik Kedokteran</vt:lpstr>
      <vt:lpstr>Malpraktek Etik </vt:lpstr>
      <vt:lpstr>Masa depan Etika Kedokteran. </vt:lpstr>
      <vt:lpstr>Masa Depan Etika Kedokteran</vt:lpstr>
      <vt:lpstr>       Prinsip  Etika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Tammy Juwono Siarif, dr.,SH.</dc:creator>
  <cp:lastModifiedBy>windows</cp:lastModifiedBy>
  <cp:revision>35</cp:revision>
  <dcterms:created xsi:type="dcterms:W3CDTF">2018-07-13T01:27:58Z</dcterms:created>
  <dcterms:modified xsi:type="dcterms:W3CDTF">2018-07-15T08:03:01Z</dcterms:modified>
</cp:coreProperties>
</file>