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342" r:id="rId3"/>
    <p:sldId id="272" r:id="rId4"/>
    <p:sldId id="273" r:id="rId5"/>
    <p:sldId id="277" r:id="rId6"/>
    <p:sldId id="274" r:id="rId7"/>
    <p:sldId id="330" r:id="rId8"/>
    <p:sldId id="276" r:id="rId9"/>
    <p:sldId id="281" r:id="rId10"/>
    <p:sldId id="280" r:id="rId11"/>
    <p:sldId id="328" r:id="rId12"/>
    <p:sldId id="329" r:id="rId13"/>
    <p:sldId id="286" r:id="rId14"/>
    <p:sldId id="291" r:id="rId15"/>
    <p:sldId id="331" r:id="rId16"/>
    <p:sldId id="344" r:id="rId17"/>
    <p:sldId id="333" r:id="rId18"/>
    <p:sldId id="297" r:id="rId19"/>
    <p:sldId id="334" r:id="rId20"/>
    <p:sldId id="346" r:id="rId21"/>
    <p:sldId id="345" r:id="rId22"/>
    <p:sldId id="337" r:id="rId23"/>
    <p:sldId id="338" r:id="rId24"/>
    <p:sldId id="308" r:id="rId25"/>
    <p:sldId id="339" r:id="rId26"/>
    <p:sldId id="313" r:id="rId27"/>
    <p:sldId id="315" r:id="rId28"/>
    <p:sldId id="318" r:id="rId29"/>
    <p:sldId id="341" r:id="rId30"/>
    <p:sldId id="34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0C54"/>
    <a:srgbClr val="E84A18"/>
    <a:srgbClr val="1BA567"/>
    <a:srgbClr val="EF8463"/>
    <a:srgbClr val="F52B6A"/>
    <a:srgbClr val="FAD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62" y="48"/>
      </p:cViewPr>
      <p:guideLst>
        <p:guide orient="horz" pos="247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0486C-7062-4CD3-83B2-5EDBF18BEF20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EA341-71B1-47D4-9336-2B79EBAB3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64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0486C-7062-4CD3-83B2-5EDBF18BEF20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EA341-71B1-47D4-9336-2B79EBAB3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8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0486C-7062-4CD3-83B2-5EDBF18BEF20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EA341-71B1-47D4-9336-2B79EBAB3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26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0486C-7062-4CD3-83B2-5EDBF18BEF20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EA341-71B1-47D4-9336-2B79EBAB3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03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0486C-7062-4CD3-83B2-5EDBF18BEF20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EA341-71B1-47D4-9336-2B79EBAB3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78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0486C-7062-4CD3-83B2-5EDBF18BEF20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EA341-71B1-47D4-9336-2B79EBAB3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2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0486C-7062-4CD3-83B2-5EDBF18BEF20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EA341-71B1-47D4-9336-2B79EBAB3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32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0486C-7062-4CD3-83B2-5EDBF18BEF20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EA341-71B1-47D4-9336-2B79EBAB3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3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0486C-7062-4CD3-83B2-5EDBF18BEF20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EA341-71B1-47D4-9336-2B79EBAB3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80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0486C-7062-4CD3-83B2-5EDBF18BEF20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EA341-71B1-47D4-9336-2B79EBAB3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30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0486C-7062-4CD3-83B2-5EDBF18BEF20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EA341-71B1-47D4-9336-2B79EBAB3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9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50000">
              <a:schemeClr val="bg1"/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0486C-7062-4CD3-83B2-5EDBF18BEF20}" type="datetimeFigureOut">
              <a:rPr lang="en-US" smtClean="0"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EA341-71B1-47D4-9336-2B79EBAB3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1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Fujitsu\My%20Documents\Pasien%20Jaga\Senin,%2011%20Oct%2005\Dawan,%2043%20y.o\MVI_0825.AVI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1442848" y="3263106"/>
            <a:ext cx="6348413" cy="0"/>
          </a:xfrm>
          <a:prstGeom prst="line">
            <a:avLst/>
          </a:prstGeom>
          <a:noFill/>
          <a:ln w="635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5" name="Freeform 23"/>
          <p:cNvSpPr>
            <a:spLocks/>
          </p:cNvSpPr>
          <p:nvPr/>
        </p:nvSpPr>
        <p:spPr bwMode="auto">
          <a:xfrm>
            <a:off x="153009" y="2727297"/>
            <a:ext cx="1562618" cy="1089232"/>
          </a:xfrm>
          <a:custGeom>
            <a:avLst/>
            <a:gdLst>
              <a:gd name="T0" fmla="*/ 160 w 524"/>
              <a:gd name="T1" fmla="*/ 360 h 360"/>
              <a:gd name="T2" fmla="*/ 160 w 524"/>
              <a:gd name="T3" fmla="*/ 360 h 360"/>
              <a:gd name="T4" fmla="*/ 152 w 524"/>
              <a:gd name="T5" fmla="*/ 352 h 360"/>
              <a:gd name="T6" fmla="*/ 138 w 524"/>
              <a:gd name="T7" fmla="*/ 96 h 360"/>
              <a:gd name="T8" fmla="*/ 127 w 524"/>
              <a:gd name="T9" fmla="*/ 186 h 360"/>
              <a:gd name="T10" fmla="*/ 120 w 524"/>
              <a:gd name="T11" fmla="*/ 192 h 360"/>
              <a:gd name="T12" fmla="*/ 8 w 524"/>
              <a:gd name="T13" fmla="*/ 192 h 360"/>
              <a:gd name="T14" fmla="*/ 0 w 524"/>
              <a:gd name="T15" fmla="*/ 185 h 360"/>
              <a:gd name="T16" fmla="*/ 8 w 524"/>
              <a:gd name="T17" fmla="*/ 177 h 360"/>
              <a:gd name="T18" fmla="*/ 113 w 524"/>
              <a:gd name="T19" fmla="*/ 177 h 360"/>
              <a:gd name="T20" fmla="*/ 134 w 524"/>
              <a:gd name="T21" fmla="*/ 7 h 360"/>
              <a:gd name="T22" fmla="*/ 141 w 524"/>
              <a:gd name="T23" fmla="*/ 0 h 360"/>
              <a:gd name="T24" fmla="*/ 149 w 524"/>
              <a:gd name="T25" fmla="*/ 7 h 360"/>
              <a:gd name="T26" fmla="*/ 162 w 524"/>
              <a:gd name="T27" fmla="*/ 247 h 360"/>
              <a:gd name="T28" fmla="*/ 171 w 524"/>
              <a:gd name="T29" fmla="*/ 153 h 360"/>
              <a:gd name="T30" fmla="*/ 178 w 524"/>
              <a:gd name="T31" fmla="*/ 146 h 360"/>
              <a:gd name="T32" fmla="*/ 186 w 524"/>
              <a:gd name="T33" fmla="*/ 152 h 360"/>
              <a:gd name="T34" fmla="*/ 193 w 524"/>
              <a:gd name="T35" fmla="*/ 203 h 360"/>
              <a:gd name="T36" fmla="*/ 214 w 524"/>
              <a:gd name="T37" fmla="*/ 50 h 360"/>
              <a:gd name="T38" fmla="*/ 221 w 524"/>
              <a:gd name="T39" fmla="*/ 43 h 360"/>
              <a:gd name="T40" fmla="*/ 229 w 524"/>
              <a:gd name="T41" fmla="*/ 49 h 360"/>
              <a:gd name="T42" fmla="*/ 261 w 524"/>
              <a:gd name="T43" fmla="*/ 173 h 360"/>
              <a:gd name="T44" fmla="*/ 516 w 524"/>
              <a:gd name="T45" fmla="*/ 172 h 360"/>
              <a:gd name="T46" fmla="*/ 516 w 524"/>
              <a:gd name="T47" fmla="*/ 172 h 360"/>
              <a:gd name="T48" fmla="*/ 524 w 524"/>
              <a:gd name="T49" fmla="*/ 180 h 360"/>
              <a:gd name="T50" fmla="*/ 516 w 524"/>
              <a:gd name="T51" fmla="*/ 187 h 360"/>
              <a:gd name="T52" fmla="*/ 255 w 524"/>
              <a:gd name="T53" fmla="*/ 188 h 360"/>
              <a:gd name="T54" fmla="*/ 255 w 524"/>
              <a:gd name="T55" fmla="*/ 188 h 360"/>
              <a:gd name="T56" fmla="*/ 248 w 524"/>
              <a:gd name="T57" fmla="*/ 183 h 360"/>
              <a:gd name="T58" fmla="*/ 224 w 524"/>
              <a:gd name="T59" fmla="*/ 91 h 360"/>
              <a:gd name="T60" fmla="*/ 201 w 524"/>
              <a:gd name="T61" fmla="*/ 260 h 360"/>
              <a:gd name="T62" fmla="*/ 193 w 524"/>
              <a:gd name="T63" fmla="*/ 267 h 360"/>
              <a:gd name="T64" fmla="*/ 193 w 524"/>
              <a:gd name="T65" fmla="*/ 267 h 360"/>
              <a:gd name="T66" fmla="*/ 185 w 524"/>
              <a:gd name="T67" fmla="*/ 260 h 360"/>
              <a:gd name="T68" fmla="*/ 180 w 524"/>
              <a:gd name="T69" fmla="*/ 220 h 360"/>
              <a:gd name="T70" fmla="*/ 168 w 524"/>
              <a:gd name="T71" fmla="*/ 353 h 360"/>
              <a:gd name="T72" fmla="*/ 160 w 524"/>
              <a:gd name="T73" fmla="*/ 36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24" h="360">
                <a:moveTo>
                  <a:pt x="160" y="360"/>
                </a:moveTo>
                <a:cubicBezTo>
                  <a:pt x="160" y="360"/>
                  <a:pt x="160" y="360"/>
                  <a:pt x="160" y="360"/>
                </a:cubicBezTo>
                <a:cubicBezTo>
                  <a:pt x="156" y="360"/>
                  <a:pt x="152" y="356"/>
                  <a:pt x="152" y="352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27" y="186"/>
                  <a:pt x="127" y="186"/>
                  <a:pt x="127" y="186"/>
                </a:cubicBezTo>
                <a:cubicBezTo>
                  <a:pt x="127" y="189"/>
                  <a:pt x="123" y="192"/>
                  <a:pt x="120" y="192"/>
                </a:cubicBezTo>
                <a:cubicBezTo>
                  <a:pt x="8" y="192"/>
                  <a:pt x="8" y="192"/>
                  <a:pt x="8" y="192"/>
                </a:cubicBezTo>
                <a:cubicBezTo>
                  <a:pt x="4" y="192"/>
                  <a:pt x="0" y="189"/>
                  <a:pt x="0" y="185"/>
                </a:cubicBezTo>
                <a:cubicBezTo>
                  <a:pt x="0" y="180"/>
                  <a:pt x="4" y="177"/>
                  <a:pt x="8" y="177"/>
                </a:cubicBezTo>
                <a:cubicBezTo>
                  <a:pt x="113" y="177"/>
                  <a:pt x="113" y="177"/>
                  <a:pt x="113" y="177"/>
                </a:cubicBezTo>
                <a:cubicBezTo>
                  <a:pt x="134" y="7"/>
                  <a:pt x="134" y="7"/>
                  <a:pt x="134" y="7"/>
                </a:cubicBezTo>
                <a:cubicBezTo>
                  <a:pt x="134" y="3"/>
                  <a:pt x="137" y="0"/>
                  <a:pt x="141" y="0"/>
                </a:cubicBezTo>
                <a:cubicBezTo>
                  <a:pt x="145" y="0"/>
                  <a:pt x="149" y="3"/>
                  <a:pt x="149" y="7"/>
                </a:cubicBezTo>
                <a:cubicBezTo>
                  <a:pt x="162" y="247"/>
                  <a:pt x="162" y="247"/>
                  <a:pt x="162" y="247"/>
                </a:cubicBezTo>
                <a:cubicBezTo>
                  <a:pt x="171" y="153"/>
                  <a:pt x="171" y="153"/>
                  <a:pt x="171" y="153"/>
                </a:cubicBezTo>
                <a:cubicBezTo>
                  <a:pt x="171" y="149"/>
                  <a:pt x="174" y="146"/>
                  <a:pt x="178" y="146"/>
                </a:cubicBezTo>
                <a:cubicBezTo>
                  <a:pt x="182" y="145"/>
                  <a:pt x="186" y="148"/>
                  <a:pt x="186" y="152"/>
                </a:cubicBezTo>
                <a:cubicBezTo>
                  <a:pt x="193" y="203"/>
                  <a:pt x="193" y="203"/>
                  <a:pt x="193" y="203"/>
                </a:cubicBezTo>
                <a:cubicBezTo>
                  <a:pt x="214" y="50"/>
                  <a:pt x="214" y="50"/>
                  <a:pt x="214" y="50"/>
                </a:cubicBezTo>
                <a:cubicBezTo>
                  <a:pt x="215" y="46"/>
                  <a:pt x="218" y="44"/>
                  <a:pt x="221" y="43"/>
                </a:cubicBezTo>
                <a:cubicBezTo>
                  <a:pt x="225" y="43"/>
                  <a:pt x="228" y="46"/>
                  <a:pt x="229" y="49"/>
                </a:cubicBezTo>
                <a:cubicBezTo>
                  <a:pt x="261" y="173"/>
                  <a:pt x="261" y="173"/>
                  <a:pt x="261" y="173"/>
                </a:cubicBezTo>
                <a:cubicBezTo>
                  <a:pt x="516" y="172"/>
                  <a:pt x="516" y="172"/>
                  <a:pt x="516" y="172"/>
                </a:cubicBezTo>
                <a:cubicBezTo>
                  <a:pt x="516" y="172"/>
                  <a:pt x="516" y="172"/>
                  <a:pt x="516" y="172"/>
                </a:cubicBezTo>
                <a:cubicBezTo>
                  <a:pt x="521" y="172"/>
                  <a:pt x="524" y="175"/>
                  <a:pt x="524" y="180"/>
                </a:cubicBezTo>
                <a:cubicBezTo>
                  <a:pt x="524" y="184"/>
                  <a:pt x="521" y="187"/>
                  <a:pt x="516" y="187"/>
                </a:cubicBezTo>
                <a:cubicBezTo>
                  <a:pt x="255" y="188"/>
                  <a:pt x="255" y="188"/>
                  <a:pt x="255" y="188"/>
                </a:cubicBezTo>
                <a:cubicBezTo>
                  <a:pt x="255" y="188"/>
                  <a:pt x="255" y="188"/>
                  <a:pt x="255" y="188"/>
                </a:cubicBezTo>
                <a:cubicBezTo>
                  <a:pt x="252" y="188"/>
                  <a:pt x="249" y="186"/>
                  <a:pt x="248" y="183"/>
                </a:cubicBezTo>
                <a:cubicBezTo>
                  <a:pt x="224" y="91"/>
                  <a:pt x="224" y="91"/>
                  <a:pt x="224" y="91"/>
                </a:cubicBezTo>
                <a:cubicBezTo>
                  <a:pt x="201" y="260"/>
                  <a:pt x="201" y="260"/>
                  <a:pt x="201" y="260"/>
                </a:cubicBezTo>
                <a:cubicBezTo>
                  <a:pt x="200" y="264"/>
                  <a:pt x="197" y="267"/>
                  <a:pt x="193" y="267"/>
                </a:cubicBezTo>
                <a:cubicBezTo>
                  <a:pt x="193" y="267"/>
                  <a:pt x="193" y="267"/>
                  <a:pt x="193" y="267"/>
                </a:cubicBezTo>
                <a:cubicBezTo>
                  <a:pt x="189" y="267"/>
                  <a:pt x="186" y="264"/>
                  <a:pt x="185" y="260"/>
                </a:cubicBezTo>
                <a:cubicBezTo>
                  <a:pt x="180" y="220"/>
                  <a:pt x="180" y="220"/>
                  <a:pt x="180" y="220"/>
                </a:cubicBezTo>
                <a:cubicBezTo>
                  <a:pt x="168" y="353"/>
                  <a:pt x="168" y="353"/>
                  <a:pt x="168" y="353"/>
                </a:cubicBezTo>
                <a:cubicBezTo>
                  <a:pt x="167" y="357"/>
                  <a:pt x="164" y="360"/>
                  <a:pt x="160" y="36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6" name="Freeform 24"/>
          <p:cNvSpPr>
            <a:spLocks/>
          </p:cNvSpPr>
          <p:nvPr/>
        </p:nvSpPr>
        <p:spPr bwMode="auto">
          <a:xfrm>
            <a:off x="7392074" y="2718491"/>
            <a:ext cx="1562618" cy="1089232"/>
          </a:xfrm>
          <a:custGeom>
            <a:avLst/>
            <a:gdLst>
              <a:gd name="T0" fmla="*/ 364 w 524"/>
              <a:gd name="T1" fmla="*/ 360 h 360"/>
              <a:gd name="T2" fmla="*/ 364 w 524"/>
              <a:gd name="T3" fmla="*/ 360 h 360"/>
              <a:gd name="T4" fmla="*/ 372 w 524"/>
              <a:gd name="T5" fmla="*/ 352 h 360"/>
              <a:gd name="T6" fmla="*/ 386 w 524"/>
              <a:gd name="T7" fmla="*/ 96 h 360"/>
              <a:gd name="T8" fmla="*/ 397 w 524"/>
              <a:gd name="T9" fmla="*/ 186 h 360"/>
              <a:gd name="T10" fmla="*/ 404 w 524"/>
              <a:gd name="T11" fmla="*/ 192 h 360"/>
              <a:gd name="T12" fmla="*/ 516 w 524"/>
              <a:gd name="T13" fmla="*/ 192 h 360"/>
              <a:gd name="T14" fmla="*/ 524 w 524"/>
              <a:gd name="T15" fmla="*/ 185 h 360"/>
              <a:gd name="T16" fmla="*/ 516 w 524"/>
              <a:gd name="T17" fmla="*/ 177 h 360"/>
              <a:gd name="T18" fmla="*/ 411 w 524"/>
              <a:gd name="T19" fmla="*/ 177 h 360"/>
              <a:gd name="T20" fmla="*/ 390 w 524"/>
              <a:gd name="T21" fmla="*/ 7 h 360"/>
              <a:gd name="T22" fmla="*/ 382 w 524"/>
              <a:gd name="T23" fmla="*/ 0 h 360"/>
              <a:gd name="T24" fmla="*/ 375 w 524"/>
              <a:gd name="T25" fmla="*/ 7 h 360"/>
              <a:gd name="T26" fmla="*/ 362 w 524"/>
              <a:gd name="T27" fmla="*/ 247 h 360"/>
              <a:gd name="T28" fmla="*/ 353 w 524"/>
              <a:gd name="T29" fmla="*/ 153 h 360"/>
              <a:gd name="T30" fmla="*/ 346 w 524"/>
              <a:gd name="T31" fmla="*/ 146 h 360"/>
              <a:gd name="T32" fmla="*/ 338 w 524"/>
              <a:gd name="T33" fmla="*/ 152 h 360"/>
              <a:gd name="T34" fmla="*/ 331 w 524"/>
              <a:gd name="T35" fmla="*/ 203 h 360"/>
              <a:gd name="T36" fmla="*/ 310 w 524"/>
              <a:gd name="T37" fmla="*/ 50 h 360"/>
              <a:gd name="T38" fmla="*/ 302 w 524"/>
              <a:gd name="T39" fmla="*/ 43 h 360"/>
              <a:gd name="T40" fmla="*/ 294 w 524"/>
              <a:gd name="T41" fmla="*/ 49 h 360"/>
              <a:gd name="T42" fmla="*/ 263 w 524"/>
              <a:gd name="T43" fmla="*/ 173 h 360"/>
              <a:gd name="T44" fmla="*/ 7 w 524"/>
              <a:gd name="T45" fmla="*/ 172 h 360"/>
              <a:gd name="T46" fmla="*/ 7 w 524"/>
              <a:gd name="T47" fmla="*/ 172 h 360"/>
              <a:gd name="T48" fmla="*/ 0 w 524"/>
              <a:gd name="T49" fmla="*/ 180 h 360"/>
              <a:gd name="T50" fmla="*/ 7 w 524"/>
              <a:gd name="T51" fmla="*/ 187 h 360"/>
              <a:gd name="T52" fmla="*/ 269 w 524"/>
              <a:gd name="T53" fmla="*/ 188 h 360"/>
              <a:gd name="T54" fmla="*/ 269 w 524"/>
              <a:gd name="T55" fmla="*/ 188 h 360"/>
              <a:gd name="T56" fmla="*/ 276 w 524"/>
              <a:gd name="T57" fmla="*/ 183 h 360"/>
              <a:gd name="T58" fmla="*/ 300 w 524"/>
              <a:gd name="T59" fmla="*/ 91 h 360"/>
              <a:gd name="T60" fmla="*/ 323 w 524"/>
              <a:gd name="T61" fmla="*/ 260 h 360"/>
              <a:gd name="T62" fmla="*/ 331 w 524"/>
              <a:gd name="T63" fmla="*/ 267 h 360"/>
              <a:gd name="T64" fmla="*/ 331 w 524"/>
              <a:gd name="T65" fmla="*/ 267 h 360"/>
              <a:gd name="T66" fmla="*/ 338 w 524"/>
              <a:gd name="T67" fmla="*/ 260 h 360"/>
              <a:gd name="T68" fmla="*/ 344 w 524"/>
              <a:gd name="T69" fmla="*/ 220 h 360"/>
              <a:gd name="T70" fmla="*/ 356 w 524"/>
              <a:gd name="T71" fmla="*/ 353 h 360"/>
              <a:gd name="T72" fmla="*/ 364 w 524"/>
              <a:gd name="T73" fmla="*/ 36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24" h="360">
                <a:moveTo>
                  <a:pt x="364" y="360"/>
                </a:moveTo>
                <a:cubicBezTo>
                  <a:pt x="364" y="360"/>
                  <a:pt x="364" y="360"/>
                  <a:pt x="364" y="360"/>
                </a:cubicBezTo>
                <a:cubicBezTo>
                  <a:pt x="368" y="360"/>
                  <a:pt x="372" y="356"/>
                  <a:pt x="372" y="352"/>
                </a:cubicBezTo>
                <a:cubicBezTo>
                  <a:pt x="386" y="96"/>
                  <a:pt x="386" y="96"/>
                  <a:pt x="386" y="96"/>
                </a:cubicBezTo>
                <a:cubicBezTo>
                  <a:pt x="397" y="186"/>
                  <a:pt x="397" y="186"/>
                  <a:pt x="397" y="186"/>
                </a:cubicBezTo>
                <a:cubicBezTo>
                  <a:pt x="397" y="189"/>
                  <a:pt x="400" y="192"/>
                  <a:pt x="404" y="192"/>
                </a:cubicBezTo>
                <a:cubicBezTo>
                  <a:pt x="516" y="192"/>
                  <a:pt x="516" y="192"/>
                  <a:pt x="516" y="192"/>
                </a:cubicBezTo>
                <a:cubicBezTo>
                  <a:pt x="520" y="192"/>
                  <a:pt x="524" y="189"/>
                  <a:pt x="524" y="185"/>
                </a:cubicBezTo>
                <a:cubicBezTo>
                  <a:pt x="524" y="180"/>
                  <a:pt x="520" y="177"/>
                  <a:pt x="516" y="177"/>
                </a:cubicBezTo>
                <a:cubicBezTo>
                  <a:pt x="411" y="177"/>
                  <a:pt x="411" y="177"/>
                  <a:pt x="411" y="177"/>
                </a:cubicBezTo>
                <a:cubicBezTo>
                  <a:pt x="390" y="7"/>
                  <a:pt x="390" y="7"/>
                  <a:pt x="390" y="7"/>
                </a:cubicBezTo>
                <a:cubicBezTo>
                  <a:pt x="390" y="3"/>
                  <a:pt x="386" y="0"/>
                  <a:pt x="382" y="0"/>
                </a:cubicBezTo>
                <a:cubicBezTo>
                  <a:pt x="378" y="0"/>
                  <a:pt x="375" y="3"/>
                  <a:pt x="375" y="7"/>
                </a:cubicBezTo>
                <a:cubicBezTo>
                  <a:pt x="362" y="247"/>
                  <a:pt x="362" y="247"/>
                  <a:pt x="362" y="247"/>
                </a:cubicBezTo>
                <a:cubicBezTo>
                  <a:pt x="353" y="153"/>
                  <a:pt x="353" y="153"/>
                  <a:pt x="353" y="153"/>
                </a:cubicBezTo>
                <a:cubicBezTo>
                  <a:pt x="353" y="149"/>
                  <a:pt x="350" y="146"/>
                  <a:pt x="346" y="146"/>
                </a:cubicBezTo>
                <a:cubicBezTo>
                  <a:pt x="342" y="145"/>
                  <a:pt x="338" y="148"/>
                  <a:pt x="338" y="152"/>
                </a:cubicBezTo>
                <a:cubicBezTo>
                  <a:pt x="331" y="203"/>
                  <a:pt x="331" y="203"/>
                  <a:pt x="331" y="203"/>
                </a:cubicBezTo>
                <a:cubicBezTo>
                  <a:pt x="310" y="50"/>
                  <a:pt x="310" y="50"/>
                  <a:pt x="310" y="50"/>
                </a:cubicBezTo>
                <a:cubicBezTo>
                  <a:pt x="309" y="46"/>
                  <a:pt x="306" y="44"/>
                  <a:pt x="302" y="43"/>
                </a:cubicBezTo>
                <a:cubicBezTo>
                  <a:pt x="299" y="43"/>
                  <a:pt x="295" y="46"/>
                  <a:pt x="294" y="49"/>
                </a:cubicBezTo>
                <a:cubicBezTo>
                  <a:pt x="263" y="173"/>
                  <a:pt x="263" y="173"/>
                  <a:pt x="263" y="173"/>
                </a:cubicBezTo>
                <a:cubicBezTo>
                  <a:pt x="7" y="172"/>
                  <a:pt x="7" y="172"/>
                  <a:pt x="7" y="172"/>
                </a:cubicBezTo>
                <a:cubicBezTo>
                  <a:pt x="7" y="172"/>
                  <a:pt x="7" y="172"/>
                  <a:pt x="7" y="172"/>
                </a:cubicBezTo>
                <a:cubicBezTo>
                  <a:pt x="3" y="172"/>
                  <a:pt x="0" y="175"/>
                  <a:pt x="0" y="180"/>
                </a:cubicBezTo>
                <a:cubicBezTo>
                  <a:pt x="0" y="184"/>
                  <a:pt x="3" y="187"/>
                  <a:pt x="7" y="187"/>
                </a:cubicBezTo>
                <a:cubicBezTo>
                  <a:pt x="269" y="188"/>
                  <a:pt x="269" y="188"/>
                  <a:pt x="269" y="188"/>
                </a:cubicBezTo>
                <a:cubicBezTo>
                  <a:pt x="269" y="188"/>
                  <a:pt x="269" y="188"/>
                  <a:pt x="269" y="188"/>
                </a:cubicBezTo>
                <a:cubicBezTo>
                  <a:pt x="272" y="188"/>
                  <a:pt x="275" y="186"/>
                  <a:pt x="276" y="183"/>
                </a:cubicBezTo>
                <a:cubicBezTo>
                  <a:pt x="300" y="91"/>
                  <a:pt x="300" y="91"/>
                  <a:pt x="300" y="91"/>
                </a:cubicBezTo>
                <a:cubicBezTo>
                  <a:pt x="323" y="260"/>
                  <a:pt x="323" y="260"/>
                  <a:pt x="323" y="260"/>
                </a:cubicBezTo>
                <a:cubicBezTo>
                  <a:pt x="324" y="264"/>
                  <a:pt x="327" y="267"/>
                  <a:pt x="331" y="267"/>
                </a:cubicBezTo>
                <a:cubicBezTo>
                  <a:pt x="331" y="267"/>
                  <a:pt x="331" y="267"/>
                  <a:pt x="331" y="267"/>
                </a:cubicBezTo>
                <a:cubicBezTo>
                  <a:pt x="335" y="267"/>
                  <a:pt x="338" y="264"/>
                  <a:pt x="338" y="260"/>
                </a:cubicBezTo>
                <a:cubicBezTo>
                  <a:pt x="344" y="220"/>
                  <a:pt x="344" y="220"/>
                  <a:pt x="344" y="220"/>
                </a:cubicBezTo>
                <a:cubicBezTo>
                  <a:pt x="356" y="353"/>
                  <a:pt x="356" y="353"/>
                  <a:pt x="356" y="353"/>
                </a:cubicBezTo>
                <a:cubicBezTo>
                  <a:pt x="357" y="357"/>
                  <a:pt x="360" y="360"/>
                  <a:pt x="364" y="36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6" name="Freeform 34"/>
          <p:cNvSpPr>
            <a:spLocks/>
          </p:cNvSpPr>
          <p:nvPr/>
        </p:nvSpPr>
        <p:spPr bwMode="auto">
          <a:xfrm>
            <a:off x="1156443" y="2764493"/>
            <a:ext cx="179560" cy="181044"/>
          </a:xfrm>
          <a:custGeom>
            <a:avLst/>
            <a:gdLst>
              <a:gd name="T0" fmla="*/ 53 w 60"/>
              <a:gd name="T1" fmla="*/ 23 h 60"/>
              <a:gd name="T2" fmla="*/ 36 w 60"/>
              <a:gd name="T3" fmla="*/ 23 h 60"/>
              <a:gd name="T4" fmla="*/ 36 w 60"/>
              <a:gd name="T5" fmla="*/ 7 h 60"/>
              <a:gd name="T6" fmla="*/ 30 w 60"/>
              <a:gd name="T7" fmla="*/ 0 h 60"/>
              <a:gd name="T8" fmla="*/ 23 w 60"/>
              <a:gd name="T9" fmla="*/ 7 h 60"/>
              <a:gd name="T10" fmla="*/ 23 w 60"/>
              <a:gd name="T11" fmla="*/ 23 h 60"/>
              <a:gd name="T12" fmla="*/ 6 w 60"/>
              <a:gd name="T13" fmla="*/ 23 h 60"/>
              <a:gd name="T14" fmla="*/ 0 w 60"/>
              <a:gd name="T15" fmla="*/ 30 h 60"/>
              <a:gd name="T16" fmla="*/ 6 w 60"/>
              <a:gd name="T17" fmla="*/ 37 h 60"/>
              <a:gd name="T18" fmla="*/ 23 w 60"/>
              <a:gd name="T19" fmla="*/ 37 h 60"/>
              <a:gd name="T20" fmla="*/ 23 w 60"/>
              <a:gd name="T21" fmla="*/ 53 h 60"/>
              <a:gd name="T22" fmla="*/ 30 w 60"/>
              <a:gd name="T23" fmla="*/ 60 h 60"/>
              <a:gd name="T24" fmla="*/ 36 w 60"/>
              <a:gd name="T25" fmla="*/ 53 h 60"/>
              <a:gd name="T26" fmla="*/ 36 w 60"/>
              <a:gd name="T27" fmla="*/ 37 h 60"/>
              <a:gd name="T28" fmla="*/ 53 w 60"/>
              <a:gd name="T29" fmla="*/ 37 h 60"/>
              <a:gd name="T30" fmla="*/ 60 w 60"/>
              <a:gd name="T31" fmla="*/ 30 h 60"/>
              <a:gd name="T32" fmla="*/ 53 w 60"/>
              <a:gd name="T33" fmla="*/ 23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0" h="60">
                <a:moveTo>
                  <a:pt x="53" y="23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7"/>
                  <a:pt x="36" y="7"/>
                  <a:pt x="36" y="7"/>
                </a:cubicBezTo>
                <a:cubicBezTo>
                  <a:pt x="36" y="3"/>
                  <a:pt x="33" y="0"/>
                  <a:pt x="30" y="0"/>
                </a:cubicBezTo>
                <a:cubicBezTo>
                  <a:pt x="26" y="0"/>
                  <a:pt x="23" y="3"/>
                  <a:pt x="23" y="7"/>
                </a:cubicBezTo>
                <a:cubicBezTo>
                  <a:pt x="23" y="23"/>
                  <a:pt x="23" y="23"/>
                  <a:pt x="23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3" y="23"/>
                  <a:pt x="0" y="26"/>
                  <a:pt x="0" y="30"/>
                </a:cubicBezTo>
                <a:cubicBezTo>
                  <a:pt x="0" y="34"/>
                  <a:pt x="3" y="37"/>
                  <a:pt x="6" y="37"/>
                </a:cubicBezTo>
                <a:cubicBezTo>
                  <a:pt x="23" y="37"/>
                  <a:pt x="23" y="37"/>
                  <a:pt x="23" y="37"/>
                </a:cubicBezTo>
                <a:cubicBezTo>
                  <a:pt x="23" y="53"/>
                  <a:pt x="23" y="53"/>
                  <a:pt x="23" y="53"/>
                </a:cubicBezTo>
                <a:cubicBezTo>
                  <a:pt x="23" y="57"/>
                  <a:pt x="26" y="60"/>
                  <a:pt x="30" y="60"/>
                </a:cubicBezTo>
                <a:cubicBezTo>
                  <a:pt x="33" y="60"/>
                  <a:pt x="36" y="57"/>
                  <a:pt x="36" y="53"/>
                </a:cubicBezTo>
                <a:cubicBezTo>
                  <a:pt x="36" y="37"/>
                  <a:pt x="36" y="37"/>
                  <a:pt x="36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7" y="37"/>
                  <a:pt x="60" y="34"/>
                  <a:pt x="60" y="30"/>
                </a:cubicBezTo>
                <a:cubicBezTo>
                  <a:pt x="60" y="26"/>
                  <a:pt x="57" y="23"/>
                  <a:pt x="53" y="23"/>
                </a:cubicBezTo>
                <a:close/>
              </a:path>
            </a:pathLst>
          </a:custGeom>
          <a:solidFill>
            <a:srgbClr val="E234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8" name="Freeform 36"/>
          <p:cNvSpPr>
            <a:spLocks/>
          </p:cNvSpPr>
          <p:nvPr/>
        </p:nvSpPr>
        <p:spPr bwMode="auto">
          <a:xfrm>
            <a:off x="7879401" y="2181294"/>
            <a:ext cx="179560" cy="181044"/>
          </a:xfrm>
          <a:custGeom>
            <a:avLst/>
            <a:gdLst>
              <a:gd name="T0" fmla="*/ 53 w 60"/>
              <a:gd name="T1" fmla="*/ 23 h 60"/>
              <a:gd name="T2" fmla="*/ 36 w 60"/>
              <a:gd name="T3" fmla="*/ 23 h 60"/>
              <a:gd name="T4" fmla="*/ 36 w 60"/>
              <a:gd name="T5" fmla="*/ 7 h 60"/>
              <a:gd name="T6" fmla="*/ 30 w 60"/>
              <a:gd name="T7" fmla="*/ 0 h 60"/>
              <a:gd name="T8" fmla="*/ 23 w 60"/>
              <a:gd name="T9" fmla="*/ 7 h 60"/>
              <a:gd name="T10" fmla="*/ 23 w 60"/>
              <a:gd name="T11" fmla="*/ 23 h 60"/>
              <a:gd name="T12" fmla="*/ 6 w 60"/>
              <a:gd name="T13" fmla="*/ 23 h 60"/>
              <a:gd name="T14" fmla="*/ 0 w 60"/>
              <a:gd name="T15" fmla="*/ 30 h 60"/>
              <a:gd name="T16" fmla="*/ 6 w 60"/>
              <a:gd name="T17" fmla="*/ 37 h 60"/>
              <a:gd name="T18" fmla="*/ 23 w 60"/>
              <a:gd name="T19" fmla="*/ 37 h 60"/>
              <a:gd name="T20" fmla="*/ 23 w 60"/>
              <a:gd name="T21" fmla="*/ 53 h 60"/>
              <a:gd name="T22" fmla="*/ 30 w 60"/>
              <a:gd name="T23" fmla="*/ 60 h 60"/>
              <a:gd name="T24" fmla="*/ 36 w 60"/>
              <a:gd name="T25" fmla="*/ 53 h 60"/>
              <a:gd name="T26" fmla="*/ 36 w 60"/>
              <a:gd name="T27" fmla="*/ 37 h 60"/>
              <a:gd name="T28" fmla="*/ 53 w 60"/>
              <a:gd name="T29" fmla="*/ 37 h 60"/>
              <a:gd name="T30" fmla="*/ 60 w 60"/>
              <a:gd name="T31" fmla="*/ 30 h 60"/>
              <a:gd name="T32" fmla="*/ 53 w 60"/>
              <a:gd name="T33" fmla="*/ 23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0" h="60">
                <a:moveTo>
                  <a:pt x="53" y="23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7"/>
                  <a:pt x="36" y="7"/>
                  <a:pt x="36" y="7"/>
                </a:cubicBezTo>
                <a:cubicBezTo>
                  <a:pt x="36" y="3"/>
                  <a:pt x="33" y="0"/>
                  <a:pt x="30" y="0"/>
                </a:cubicBezTo>
                <a:cubicBezTo>
                  <a:pt x="26" y="0"/>
                  <a:pt x="23" y="3"/>
                  <a:pt x="23" y="7"/>
                </a:cubicBezTo>
                <a:cubicBezTo>
                  <a:pt x="23" y="23"/>
                  <a:pt x="23" y="23"/>
                  <a:pt x="23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3" y="23"/>
                  <a:pt x="0" y="26"/>
                  <a:pt x="0" y="30"/>
                </a:cubicBezTo>
                <a:cubicBezTo>
                  <a:pt x="0" y="34"/>
                  <a:pt x="3" y="37"/>
                  <a:pt x="6" y="37"/>
                </a:cubicBezTo>
                <a:cubicBezTo>
                  <a:pt x="23" y="37"/>
                  <a:pt x="23" y="37"/>
                  <a:pt x="23" y="37"/>
                </a:cubicBezTo>
                <a:cubicBezTo>
                  <a:pt x="23" y="53"/>
                  <a:pt x="23" y="53"/>
                  <a:pt x="23" y="53"/>
                </a:cubicBezTo>
                <a:cubicBezTo>
                  <a:pt x="23" y="57"/>
                  <a:pt x="26" y="60"/>
                  <a:pt x="30" y="60"/>
                </a:cubicBezTo>
                <a:cubicBezTo>
                  <a:pt x="33" y="60"/>
                  <a:pt x="36" y="57"/>
                  <a:pt x="36" y="53"/>
                </a:cubicBezTo>
                <a:cubicBezTo>
                  <a:pt x="36" y="37"/>
                  <a:pt x="36" y="37"/>
                  <a:pt x="36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7" y="37"/>
                  <a:pt x="60" y="34"/>
                  <a:pt x="60" y="30"/>
                </a:cubicBezTo>
                <a:cubicBezTo>
                  <a:pt x="60" y="26"/>
                  <a:pt x="57" y="23"/>
                  <a:pt x="53" y="23"/>
                </a:cubicBezTo>
                <a:close/>
              </a:path>
            </a:pathLst>
          </a:custGeom>
          <a:solidFill>
            <a:srgbClr val="E234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4" name="Line 42"/>
          <p:cNvSpPr>
            <a:spLocks noChangeShapeType="1"/>
          </p:cNvSpPr>
          <p:nvPr/>
        </p:nvSpPr>
        <p:spPr bwMode="auto">
          <a:xfrm flipV="1">
            <a:off x="1870231" y="3263106"/>
            <a:ext cx="0" cy="626234"/>
          </a:xfrm>
          <a:prstGeom prst="line">
            <a:avLst/>
          </a:prstGeom>
          <a:noFill/>
          <a:ln w="25400" cap="flat">
            <a:solidFill>
              <a:schemeClr val="tx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5" name="Freeform 43"/>
          <p:cNvSpPr>
            <a:spLocks/>
          </p:cNvSpPr>
          <p:nvPr/>
        </p:nvSpPr>
        <p:spPr bwMode="auto">
          <a:xfrm>
            <a:off x="2440074" y="3274977"/>
            <a:ext cx="261179" cy="644042"/>
          </a:xfrm>
          <a:custGeom>
            <a:avLst/>
            <a:gdLst>
              <a:gd name="T0" fmla="*/ 0 w 88"/>
              <a:gd name="T1" fmla="*/ 208 h 213"/>
              <a:gd name="T2" fmla="*/ 50 w 88"/>
              <a:gd name="T3" fmla="*/ 208 h 213"/>
              <a:gd name="T4" fmla="*/ 87 w 88"/>
              <a:gd name="T5" fmla="*/ 165 h 213"/>
              <a:gd name="T6" fmla="*/ 87 w 88"/>
              <a:gd name="T7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8" h="213">
                <a:moveTo>
                  <a:pt x="0" y="208"/>
                </a:moveTo>
                <a:cubicBezTo>
                  <a:pt x="50" y="208"/>
                  <a:pt x="50" y="208"/>
                  <a:pt x="50" y="208"/>
                </a:cubicBezTo>
                <a:cubicBezTo>
                  <a:pt x="50" y="208"/>
                  <a:pt x="88" y="213"/>
                  <a:pt x="87" y="165"/>
                </a:cubicBezTo>
                <a:cubicBezTo>
                  <a:pt x="86" y="117"/>
                  <a:pt x="87" y="0"/>
                  <a:pt x="87" y="0"/>
                </a:cubicBezTo>
              </a:path>
            </a:pathLst>
          </a:custGeom>
          <a:noFill/>
          <a:ln w="25400" cap="flat">
            <a:solidFill>
              <a:schemeClr val="tx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8" name="Line 56"/>
          <p:cNvSpPr>
            <a:spLocks noChangeShapeType="1"/>
          </p:cNvSpPr>
          <p:nvPr/>
        </p:nvSpPr>
        <p:spPr bwMode="auto">
          <a:xfrm>
            <a:off x="2698285" y="3668229"/>
            <a:ext cx="704885" cy="0"/>
          </a:xfrm>
          <a:prstGeom prst="line">
            <a:avLst/>
          </a:prstGeom>
          <a:noFill/>
          <a:ln w="25400" cap="flat">
            <a:solidFill>
              <a:schemeClr val="tx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9" name="Line 57"/>
          <p:cNvSpPr>
            <a:spLocks noChangeShapeType="1"/>
          </p:cNvSpPr>
          <p:nvPr/>
        </p:nvSpPr>
        <p:spPr bwMode="auto">
          <a:xfrm>
            <a:off x="4056116" y="3659326"/>
            <a:ext cx="701917" cy="0"/>
          </a:xfrm>
          <a:prstGeom prst="line">
            <a:avLst/>
          </a:prstGeom>
          <a:noFill/>
          <a:ln w="25400" cap="flat">
            <a:solidFill>
              <a:schemeClr val="tx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0" name="Line 58"/>
          <p:cNvSpPr>
            <a:spLocks noChangeShapeType="1"/>
          </p:cNvSpPr>
          <p:nvPr/>
        </p:nvSpPr>
        <p:spPr bwMode="auto">
          <a:xfrm>
            <a:off x="5565310" y="3665261"/>
            <a:ext cx="704885" cy="0"/>
          </a:xfrm>
          <a:prstGeom prst="line">
            <a:avLst/>
          </a:prstGeom>
          <a:noFill/>
          <a:ln w="25400" cap="flat">
            <a:solidFill>
              <a:schemeClr val="tx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" name="Line 59"/>
          <p:cNvSpPr>
            <a:spLocks noChangeShapeType="1"/>
          </p:cNvSpPr>
          <p:nvPr/>
        </p:nvSpPr>
        <p:spPr bwMode="auto">
          <a:xfrm>
            <a:off x="6899397" y="3651022"/>
            <a:ext cx="316085" cy="0"/>
          </a:xfrm>
          <a:prstGeom prst="line">
            <a:avLst/>
          </a:prstGeom>
          <a:noFill/>
          <a:ln w="25400" cap="flat">
            <a:solidFill>
              <a:schemeClr val="tx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564" y="3493122"/>
            <a:ext cx="832176" cy="443522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17" y="3651022"/>
            <a:ext cx="695004" cy="466385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699" y="3432951"/>
            <a:ext cx="695004" cy="512108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40" y="3332941"/>
            <a:ext cx="832176" cy="612701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72" y="3399540"/>
            <a:ext cx="493819" cy="50296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879058" y="1891828"/>
            <a:ext cx="2202146" cy="2467300"/>
            <a:chOff x="2426366" y="-705890"/>
            <a:chExt cx="2202146" cy="2467300"/>
          </a:xfrm>
        </p:grpSpPr>
        <p:sp>
          <p:nvSpPr>
            <p:cNvPr id="57" name="TextBox 56"/>
            <p:cNvSpPr txBox="1"/>
            <p:nvPr/>
          </p:nvSpPr>
          <p:spPr>
            <a:xfrm>
              <a:off x="3604520" y="-705890"/>
              <a:ext cx="1023992" cy="1541123"/>
            </a:xfrm>
            <a:prstGeom prst="rect">
              <a:avLst/>
            </a:prstGeom>
            <a:noFill/>
          </p:spPr>
          <p:txBody>
            <a:bodyPr wrap="none" rtlCol="0" anchor="t" anchorCtr="0">
              <a:normAutofit fontScale="55000" lnSpcReduction="20000"/>
            </a:bodyPr>
            <a:lstStyle/>
            <a:p>
              <a:pPr algn="ctr"/>
              <a:r>
                <a:rPr lang="en-US" sz="9800" b="1" dirty="0" smtClean="0">
                  <a:ln w="15875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accent6"/>
                  </a:solidFill>
                </a:rPr>
                <a:t>Diagnosis &amp; Management of</a:t>
              </a:r>
            </a:p>
            <a:p>
              <a:pPr algn="ctr"/>
              <a:r>
                <a:rPr lang="en-US" sz="9800" b="1" dirty="0" smtClean="0">
                  <a:ln w="15875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accent6"/>
                  </a:solidFill>
                </a:rPr>
                <a:t>Musculoskeletal Trauma</a:t>
              </a:r>
              <a:endParaRPr lang="en-US" sz="9800" b="1" dirty="0">
                <a:ln w="158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426366" y="978505"/>
              <a:ext cx="521936" cy="78290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74" name="Rectangle 73"/>
          <p:cNvSpPr/>
          <p:nvPr/>
        </p:nvSpPr>
        <p:spPr>
          <a:xfrm>
            <a:off x="3183044" y="3271913"/>
            <a:ext cx="521936" cy="7829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7" name="Rectangle 76"/>
          <p:cNvSpPr/>
          <p:nvPr/>
        </p:nvSpPr>
        <p:spPr>
          <a:xfrm>
            <a:off x="5129991" y="3246227"/>
            <a:ext cx="521936" cy="7829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2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88569" y="285721"/>
            <a:ext cx="1453952" cy="1453952"/>
          </a:xfrm>
          <a:prstGeom prst="rect">
            <a:avLst/>
          </a:prstGeom>
        </p:spPr>
      </p:pic>
      <p:pic>
        <p:nvPicPr>
          <p:cNvPr id="93" name="Picture 2" descr="Hasil gambar untuk logo pabo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50727" y="233034"/>
            <a:ext cx="1455222" cy="1455222"/>
          </a:xfrm>
          <a:prstGeom prst="rect">
            <a:avLst/>
          </a:prstGeom>
          <a:noFill/>
        </p:spPr>
      </p:pic>
      <p:sp>
        <p:nvSpPr>
          <p:cNvPr id="94" name="Title 1"/>
          <p:cNvSpPr txBox="1">
            <a:spLocks/>
          </p:cNvSpPr>
          <p:nvPr/>
        </p:nvSpPr>
        <p:spPr>
          <a:xfrm>
            <a:off x="1418775" y="4063070"/>
            <a:ext cx="6497952" cy="10986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 err="1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Widya</a:t>
            </a:r>
            <a:r>
              <a:rPr lang="en-US" sz="3200" cap="none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cap="none" dirty="0" err="1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Arsa</a:t>
            </a:r>
            <a:r>
              <a:rPr lang="en-US" sz="3200" cap="none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, dr., </a:t>
            </a:r>
            <a:r>
              <a:rPr lang="en-US" sz="3200" cap="none" dirty="0" err="1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Sp.OT</a:t>
            </a:r>
            <a:r>
              <a:rPr lang="en-US" sz="3200" cap="none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, CCD.</a:t>
            </a:r>
            <a:endParaRPr lang="en-US" sz="3200" cap="none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6662" y="5575751"/>
            <a:ext cx="7852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 smtClean="0">
                <a:solidFill>
                  <a:schemeClr val="accent3">
                    <a:lumMod val="50000"/>
                  </a:schemeClr>
                </a:solidFill>
                <a:ea typeface="ＭＳ Ｐゴシック" panose="020B0600070205080204" pitchFamily="34" charset="-128"/>
              </a:rPr>
              <a:t>Orthopaedics</a:t>
            </a:r>
            <a:r>
              <a:rPr lang="en-US" altLang="en-US" sz="2400" b="1" dirty="0" smtClean="0">
                <a:solidFill>
                  <a:schemeClr val="accent3">
                    <a:lumMod val="50000"/>
                  </a:schemeClr>
                </a:solidFill>
                <a:ea typeface="ＭＳ Ｐゴシック" panose="020B0600070205080204" pitchFamily="34" charset="-128"/>
              </a:rPr>
              <a:t> and Traumatology Department</a:t>
            </a:r>
          </a:p>
          <a:p>
            <a:pPr algn="ctr"/>
            <a:r>
              <a:rPr lang="en-US" altLang="en-US" sz="2400" b="1" dirty="0" smtClean="0">
                <a:solidFill>
                  <a:schemeClr val="accent3">
                    <a:lumMod val="50000"/>
                  </a:schemeClr>
                </a:solidFill>
                <a:ea typeface="ＭＳ Ｐゴシック" panose="020B0600070205080204" pitchFamily="34" charset="-128"/>
              </a:rPr>
              <a:t>Hasan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  <a:ea typeface="ＭＳ Ｐゴシック" panose="020B0600070205080204" pitchFamily="34" charset="-128"/>
              </a:rPr>
              <a:t>Sadikin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  <a:ea typeface="ＭＳ Ｐゴシック" panose="020B0600070205080204" pitchFamily="34" charset="-128"/>
              </a:rPr>
              <a:t> General </a:t>
            </a:r>
            <a:r>
              <a:rPr lang="en-US" altLang="en-US" sz="2400" b="1" dirty="0" smtClean="0">
                <a:solidFill>
                  <a:schemeClr val="accent3">
                    <a:lumMod val="50000"/>
                  </a:schemeClr>
                </a:solidFill>
                <a:ea typeface="ＭＳ Ｐゴシック" panose="020B0600070205080204" pitchFamily="34" charset="-128"/>
              </a:rPr>
              <a:t>Hospital - </a:t>
            </a:r>
            <a:r>
              <a:rPr lang="en-US" altLang="en-US" sz="2400" b="1" dirty="0" err="1" smtClean="0">
                <a:solidFill>
                  <a:schemeClr val="accent3">
                    <a:lumMod val="50000"/>
                  </a:schemeClr>
                </a:solidFill>
                <a:ea typeface="ＭＳ Ｐゴシック" panose="020B0600070205080204" pitchFamily="34" charset="-128"/>
              </a:rPr>
              <a:t>Universitas</a:t>
            </a:r>
            <a:r>
              <a:rPr lang="en-US" altLang="en-US" sz="2400" b="1" dirty="0" smtClean="0">
                <a:solidFill>
                  <a:schemeClr val="accent3">
                    <a:lumMod val="50000"/>
                  </a:schemeClr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b="1" dirty="0" err="1" smtClean="0">
                <a:solidFill>
                  <a:schemeClr val="accent3">
                    <a:lumMod val="50000"/>
                  </a:schemeClr>
                </a:solidFill>
                <a:ea typeface="ＭＳ Ｐゴシック" panose="020B0600070205080204" pitchFamily="34" charset="-128"/>
              </a:rPr>
              <a:t>Padjadjaran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  <a:ea typeface="ＭＳ Ｐゴシック" panose="020B0600070205080204" pitchFamily="34" charset="-128"/>
              </a:rPr>
              <a:t/>
            </a:r>
            <a:br>
              <a:rPr lang="en-US" altLang="en-US" sz="2400" b="1" dirty="0">
                <a:solidFill>
                  <a:schemeClr val="accent3">
                    <a:lumMod val="50000"/>
                  </a:schemeClr>
                </a:solidFill>
                <a:ea typeface="ＭＳ Ｐゴシック" panose="020B0600070205080204" pitchFamily="34" charset="-128"/>
              </a:rPr>
            </a:b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  <a:ea typeface="ＭＳ Ｐゴシック" panose="020B0600070205080204" pitchFamily="34" charset="-128"/>
              </a:rPr>
              <a:t>Bandung</a:t>
            </a:r>
            <a:br>
              <a:rPr lang="en-US" altLang="en-US" sz="2400" b="1" dirty="0">
                <a:solidFill>
                  <a:schemeClr val="accent3">
                    <a:lumMod val="50000"/>
                  </a:schemeClr>
                </a:solidFill>
                <a:ea typeface="ＭＳ Ｐゴシック" panose="020B0600070205080204" pitchFamily="34" charset="-128"/>
              </a:rPr>
            </a:b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04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roup 601"/>
          <p:cNvGrpSpPr/>
          <p:nvPr/>
        </p:nvGrpSpPr>
        <p:grpSpPr>
          <a:xfrm flipH="1">
            <a:off x="38600" y="382731"/>
            <a:ext cx="3938596" cy="628792"/>
            <a:chOff x="0" y="317500"/>
            <a:chExt cx="5508970" cy="897470"/>
          </a:xfrm>
          <a:solidFill>
            <a:schemeClr val="accent4"/>
          </a:solidFill>
        </p:grpSpPr>
        <p:sp>
          <p:nvSpPr>
            <p:cNvPr id="603" name="Freeform 602"/>
            <p:cNvSpPr/>
            <p:nvPr/>
          </p:nvSpPr>
          <p:spPr>
            <a:xfrm flipH="1">
              <a:off x="0" y="317500"/>
              <a:ext cx="5508970" cy="897470"/>
            </a:xfrm>
            <a:custGeom>
              <a:avLst/>
              <a:gdLst>
                <a:gd name="connsiteX0" fmla="*/ 0 w 5508970"/>
                <a:gd name="connsiteY0" fmla="*/ 0 h 897470"/>
                <a:gd name="connsiteX1" fmla="*/ 3339651 w 5508970"/>
                <a:gd name="connsiteY1" fmla="*/ 0 h 897470"/>
                <a:gd name="connsiteX2" fmla="*/ 4666535 w 5508970"/>
                <a:gd name="connsiteY2" fmla="*/ 0 h 897470"/>
                <a:gd name="connsiteX3" fmla="*/ 5508970 w 5508970"/>
                <a:gd name="connsiteY3" fmla="*/ 0 h 897470"/>
                <a:gd name="connsiteX4" fmla="*/ 5508970 w 5508970"/>
                <a:gd name="connsiteY4" fmla="*/ 897470 h 897470"/>
                <a:gd name="connsiteX5" fmla="*/ 4666535 w 5508970"/>
                <a:gd name="connsiteY5" fmla="*/ 897470 h 897470"/>
                <a:gd name="connsiteX6" fmla="*/ 3339651 w 5508970"/>
                <a:gd name="connsiteY6" fmla="*/ 897470 h 897470"/>
                <a:gd name="connsiteX7" fmla="*/ 0 w 5508970"/>
                <a:gd name="connsiteY7" fmla="*/ 897470 h 897470"/>
                <a:gd name="connsiteX8" fmla="*/ 448735 w 5508970"/>
                <a:gd name="connsiteY8" fmla="*/ 448735 h 89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08970" h="897470">
                  <a:moveTo>
                    <a:pt x="0" y="0"/>
                  </a:moveTo>
                  <a:lnTo>
                    <a:pt x="3339651" y="0"/>
                  </a:lnTo>
                  <a:lnTo>
                    <a:pt x="4666535" y="0"/>
                  </a:lnTo>
                  <a:lnTo>
                    <a:pt x="5508970" y="0"/>
                  </a:lnTo>
                  <a:lnTo>
                    <a:pt x="5508970" y="897470"/>
                  </a:lnTo>
                  <a:lnTo>
                    <a:pt x="4666535" y="897470"/>
                  </a:lnTo>
                  <a:lnTo>
                    <a:pt x="3339651" y="897470"/>
                  </a:lnTo>
                  <a:lnTo>
                    <a:pt x="0" y="897470"/>
                  </a:lnTo>
                  <a:lnTo>
                    <a:pt x="448735" y="44873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cmpd="sng">
              <a:solidFill>
                <a:schemeClr val="tx1">
                  <a:alpha val="9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604" name="Rectangle 603"/>
            <p:cNvSpPr/>
            <p:nvPr/>
          </p:nvSpPr>
          <p:spPr>
            <a:xfrm>
              <a:off x="350249" y="373168"/>
              <a:ext cx="4604759" cy="78962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cmpd="sng">
              <a:noFill/>
            </a:ln>
          </p:spPr>
          <p:txBody>
            <a:bodyPr wrap="square" anchor="ctr" anchorCtr="0">
              <a:normAutofit/>
            </a:bodyPr>
            <a:lstStyle/>
            <a:p>
              <a:r>
                <a:rPr lang="en-US" sz="2700" b="1" dirty="0" smtClean="0"/>
                <a:t>  SECONDARY SURVEY</a:t>
              </a:r>
              <a:endParaRPr lang="en-US" sz="2700" b="1" dirty="0"/>
            </a:p>
          </p:txBody>
        </p:sp>
      </p:grpSp>
      <p:grpSp>
        <p:nvGrpSpPr>
          <p:cNvPr id="605" name="Group 604"/>
          <p:cNvGrpSpPr/>
          <p:nvPr/>
        </p:nvGrpSpPr>
        <p:grpSpPr>
          <a:xfrm>
            <a:off x="3587598" y="-4403"/>
            <a:ext cx="1407831" cy="1878987"/>
            <a:chOff x="10193407" y="228600"/>
            <a:chExt cx="1976821" cy="3439048"/>
          </a:xfrm>
        </p:grpSpPr>
        <p:grpSp>
          <p:nvGrpSpPr>
            <p:cNvPr id="606" name="Group 605"/>
            <p:cNvGrpSpPr/>
            <p:nvPr/>
          </p:nvGrpSpPr>
          <p:grpSpPr>
            <a:xfrm>
              <a:off x="10193407" y="228600"/>
              <a:ext cx="1976821" cy="2046515"/>
              <a:chOff x="4941888" y="1487488"/>
              <a:chExt cx="2476500" cy="2563813"/>
            </a:xfrm>
          </p:grpSpPr>
          <p:sp>
            <p:nvSpPr>
              <p:cNvPr id="608" name="Freeform 5"/>
              <p:cNvSpPr>
                <a:spLocks/>
              </p:cNvSpPr>
              <p:nvPr/>
            </p:nvSpPr>
            <p:spPr bwMode="auto">
              <a:xfrm>
                <a:off x="6142038" y="1487488"/>
                <a:ext cx="115887" cy="441325"/>
              </a:xfrm>
              <a:custGeom>
                <a:avLst/>
                <a:gdLst>
                  <a:gd name="T0" fmla="*/ 73 w 73"/>
                  <a:gd name="T1" fmla="*/ 0 h 278"/>
                  <a:gd name="T2" fmla="*/ 24 w 73"/>
                  <a:gd name="T3" fmla="*/ 0 h 278"/>
                  <a:gd name="T4" fmla="*/ 0 w 73"/>
                  <a:gd name="T5" fmla="*/ 140 h 278"/>
                  <a:gd name="T6" fmla="*/ 24 w 73"/>
                  <a:gd name="T7" fmla="*/ 278 h 278"/>
                  <a:gd name="T8" fmla="*/ 73 w 73"/>
                  <a:gd name="T9" fmla="*/ 278 h 278"/>
                  <a:gd name="T10" fmla="*/ 73 w 73"/>
                  <a:gd name="T11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278">
                    <a:moveTo>
                      <a:pt x="73" y="0"/>
                    </a:moveTo>
                    <a:lnTo>
                      <a:pt x="24" y="0"/>
                    </a:lnTo>
                    <a:lnTo>
                      <a:pt x="0" y="140"/>
                    </a:lnTo>
                    <a:lnTo>
                      <a:pt x="24" y="278"/>
                    </a:lnTo>
                    <a:lnTo>
                      <a:pt x="73" y="278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7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09" name="Freeform 7"/>
              <p:cNvSpPr>
                <a:spLocks/>
              </p:cNvSpPr>
              <p:nvPr/>
            </p:nvSpPr>
            <p:spPr bwMode="auto">
              <a:xfrm>
                <a:off x="6076952" y="2130426"/>
                <a:ext cx="814388" cy="1665288"/>
              </a:xfrm>
              <a:custGeom>
                <a:avLst/>
                <a:gdLst>
                  <a:gd name="T0" fmla="*/ 658 w 658"/>
                  <a:gd name="T1" fmla="*/ 1248 h 1331"/>
                  <a:gd name="T2" fmla="*/ 658 w 658"/>
                  <a:gd name="T3" fmla="*/ 574 h 1331"/>
                  <a:gd name="T4" fmla="*/ 84 w 658"/>
                  <a:gd name="T5" fmla="*/ 0 h 1331"/>
                  <a:gd name="T6" fmla="*/ 0 w 658"/>
                  <a:gd name="T7" fmla="*/ 1331 h 1331"/>
                  <a:gd name="T8" fmla="*/ 658 w 658"/>
                  <a:gd name="T9" fmla="*/ 1248 h 1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8" h="1331">
                    <a:moveTo>
                      <a:pt x="658" y="1248"/>
                    </a:moveTo>
                    <a:cubicBezTo>
                      <a:pt x="658" y="574"/>
                      <a:pt x="658" y="574"/>
                      <a:pt x="658" y="574"/>
                    </a:cubicBezTo>
                    <a:cubicBezTo>
                      <a:pt x="658" y="257"/>
                      <a:pt x="401" y="0"/>
                      <a:pt x="84" y="0"/>
                    </a:cubicBezTo>
                    <a:cubicBezTo>
                      <a:pt x="0" y="1331"/>
                      <a:pt x="0" y="1331"/>
                      <a:pt x="0" y="1331"/>
                    </a:cubicBezTo>
                    <a:cubicBezTo>
                      <a:pt x="658" y="1248"/>
                      <a:pt x="658" y="1248"/>
                      <a:pt x="658" y="1248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1350"/>
              </a:p>
            </p:txBody>
          </p:sp>
          <p:sp>
            <p:nvSpPr>
              <p:cNvPr id="610" name="Rectangle 8"/>
              <p:cNvSpPr>
                <a:spLocks noChangeArrowheads="1"/>
              </p:cNvSpPr>
              <p:nvPr/>
            </p:nvSpPr>
            <p:spPr bwMode="auto">
              <a:xfrm>
                <a:off x="6102350" y="1487488"/>
                <a:ext cx="77788" cy="441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7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11" name="Freeform 9"/>
              <p:cNvSpPr>
                <a:spLocks/>
              </p:cNvSpPr>
              <p:nvPr/>
            </p:nvSpPr>
            <p:spPr bwMode="auto">
              <a:xfrm>
                <a:off x="5468938" y="2130426"/>
                <a:ext cx="1266825" cy="1665288"/>
              </a:xfrm>
              <a:custGeom>
                <a:avLst/>
                <a:gdLst>
                  <a:gd name="T0" fmla="*/ 574 w 1022"/>
                  <a:gd name="T1" fmla="*/ 126 h 1331"/>
                  <a:gd name="T2" fmla="*/ 574 w 1022"/>
                  <a:gd name="T3" fmla="*/ 0 h 1331"/>
                  <a:gd name="T4" fmla="*/ 0 w 1022"/>
                  <a:gd name="T5" fmla="*/ 574 h 1331"/>
                  <a:gd name="T6" fmla="*/ 0 w 1022"/>
                  <a:gd name="T7" fmla="*/ 1248 h 1331"/>
                  <a:gd name="T8" fmla="*/ 574 w 1022"/>
                  <a:gd name="T9" fmla="*/ 1331 h 1331"/>
                  <a:gd name="T10" fmla="*/ 574 w 1022"/>
                  <a:gd name="T11" fmla="*/ 251 h 1331"/>
                  <a:gd name="T12" fmla="*/ 897 w 1022"/>
                  <a:gd name="T13" fmla="*/ 574 h 1331"/>
                  <a:gd name="T14" fmla="*/ 1022 w 1022"/>
                  <a:gd name="T15" fmla="*/ 574 h 1331"/>
                  <a:gd name="T16" fmla="*/ 574 w 1022"/>
                  <a:gd name="T17" fmla="*/ 126 h 1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2" h="1331">
                    <a:moveTo>
                      <a:pt x="574" y="126"/>
                    </a:moveTo>
                    <a:cubicBezTo>
                      <a:pt x="574" y="0"/>
                      <a:pt x="574" y="0"/>
                      <a:pt x="574" y="0"/>
                    </a:cubicBezTo>
                    <a:cubicBezTo>
                      <a:pt x="257" y="0"/>
                      <a:pt x="0" y="257"/>
                      <a:pt x="0" y="574"/>
                    </a:cubicBezTo>
                    <a:cubicBezTo>
                      <a:pt x="0" y="1248"/>
                      <a:pt x="0" y="1248"/>
                      <a:pt x="0" y="1248"/>
                    </a:cubicBezTo>
                    <a:cubicBezTo>
                      <a:pt x="574" y="1331"/>
                      <a:pt x="574" y="1331"/>
                      <a:pt x="574" y="1331"/>
                    </a:cubicBezTo>
                    <a:cubicBezTo>
                      <a:pt x="574" y="251"/>
                      <a:pt x="574" y="251"/>
                      <a:pt x="574" y="251"/>
                    </a:cubicBezTo>
                    <a:cubicBezTo>
                      <a:pt x="752" y="251"/>
                      <a:pt x="897" y="396"/>
                      <a:pt x="897" y="574"/>
                    </a:cubicBezTo>
                    <a:cubicBezTo>
                      <a:pt x="1022" y="574"/>
                      <a:pt x="1022" y="574"/>
                      <a:pt x="1022" y="574"/>
                    </a:cubicBezTo>
                    <a:cubicBezTo>
                      <a:pt x="1022" y="327"/>
                      <a:pt x="821" y="126"/>
                      <a:pt x="574" y="126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1350"/>
              </a:p>
            </p:txBody>
          </p:sp>
          <p:sp>
            <p:nvSpPr>
              <p:cNvPr id="612" name="Freeform 10"/>
              <p:cNvSpPr>
                <a:spLocks/>
              </p:cNvSpPr>
              <p:nvPr/>
            </p:nvSpPr>
            <p:spPr bwMode="auto">
              <a:xfrm>
                <a:off x="6740525" y="1819276"/>
                <a:ext cx="420688" cy="423863"/>
              </a:xfrm>
              <a:custGeom>
                <a:avLst/>
                <a:gdLst>
                  <a:gd name="T0" fmla="*/ 195 w 265"/>
                  <a:gd name="T1" fmla="*/ 0 h 267"/>
                  <a:gd name="T2" fmla="*/ 265 w 265"/>
                  <a:gd name="T3" fmla="*/ 69 h 267"/>
                  <a:gd name="T4" fmla="*/ 70 w 265"/>
                  <a:gd name="T5" fmla="*/ 267 h 267"/>
                  <a:gd name="T6" fmla="*/ 0 w 265"/>
                  <a:gd name="T7" fmla="*/ 197 h 267"/>
                  <a:gd name="T8" fmla="*/ 195 w 265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267">
                    <a:moveTo>
                      <a:pt x="195" y="0"/>
                    </a:moveTo>
                    <a:lnTo>
                      <a:pt x="265" y="69"/>
                    </a:lnTo>
                    <a:lnTo>
                      <a:pt x="70" y="267"/>
                    </a:lnTo>
                    <a:lnTo>
                      <a:pt x="0" y="197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13" name="Freeform 11"/>
              <p:cNvSpPr>
                <a:spLocks/>
              </p:cNvSpPr>
              <p:nvPr/>
            </p:nvSpPr>
            <p:spPr bwMode="auto">
              <a:xfrm>
                <a:off x="6740525" y="1819276"/>
                <a:ext cx="420688" cy="423863"/>
              </a:xfrm>
              <a:custGeom>
                <a:avLst/>
                <a:gdLst>
                  <a:gd name="T0" fmla="*/ 195 w 265"/>
                  <a:gd name="T1" fmla="*/ 0 h 267"/>
                  <a:gd name="T2" fmla="*/ 265 w 265"/>
                  <a:gd name="T3" fmla="*/ 69 h 267"/>
                  <a:gd name="T4" fmla="*/ 70 w 265"/>
                  <a:gd name="T5" fmla="*/ 267 h 267"/>
                  <a:gd name="T6" fmla="*/ 0 w 265"/>
                  <a:gd name="T7" fmla="*/ 197 h 267"/>
                  <a:gd name="T8" fmla="*/ 195 w 265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267">
                    <a:moveTo>
                      <a:pt x="195" y="0"/>
                    </a:moveTo>
                    <a:lnTo>
                      <a:pt x="265" y="69"/>
                    </a:lnTo>
                    <a:lnTo>
                      <a:pt x="70" y="267"/>
                    </a:lnTo>
                    <a:lnTo>
                      <a:pt x="0" y="197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14" name="Freeform 12"/>
              <p:cNvSpPr>
                <a:spLocks/>
              </p:cNvSpPr>
              <p:nvPr/>
            </p:nvSpPr>
            <p:spPr bwMode="auto">
              <a:xfrm>
                <a:off x="5200650" y="1819276"/>
                <a:ext cx="419100" cy="423863"/>
              </a:xfrm>
              <a:custGeom>
                <a:avLst/>
                <a:gdLst>
                  <a:gd name="T0" fmla="*/ 69 w 264"/>
                  <a:gd name="T1" fmla="*/ 0 h 267"/>
                  <a:gd name="T2" fmla="*/ 264 w 264"/>
                  <a:gd name="T3" fmla="*/ 197 h 267"/>
                  <a:gd name="T4" fmla="*/ 195 w 264"/>
                  <a:gd name="T5" fmla="*/ 267 h 267"/>
                  <a:gd name="T6" fmla="*/ 0 w 264"/>
                  <a:gd name="T7" fmla="*/ 69 h 267"/>
                  <a:gd name="T8" fmla="*/ 69 w 264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" h="267">
                    <a:moveTo>
                      <a:pt x="69" y="0"/>
                    </a:moveTo>
                    <a:lnTo>
                      <a:pt x="264" y="197"/>
                    </a:lnTo>
                    <a:lnTo>
                      <a:pt x="195" y="267"/>
                    </a:lnTo>
                    <a:lnTo>
                      <a:pt x="0" y="69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15" name="Freeform 13"/>
              <p:cNvSpPr>
                <a:spLocks/>
              </p:cNvSpPr>
              <p:nvPr/>
            </p:nvSpPr>
            <p:spPr bwMode="auto">
              <a:xfrm>
                <a:off x="5200650" y="1819276"/>
                <a:ext cx="419100" cy="423863"/>
              </a:xfrm>
              <a:custGeom>
                <a:avLst/>
                <a:gdLst>
                  <a:gd name="T0" fmla="*/ 69 w 264"/>
                  <a:gd name="T1" fmla="*/ 0 h 267"/>
                  <a:gd name="T2" fmla="*/ 264 w 264"/>
                  <a:gd name="T3" fmla="*/ 197 h 267"/>
                  <a:gd name="T4" fmla="*/ 195 w 264"/>
                  <a:gd name="T5" fmla="*/ 267 h 267"/>
                  <a:gd name="T6" fmla="*/ 0 w 264"/>
                  <a:gd name="T7" fmla="*/ 69 h 267"/>
                  <a:gd name="T8" fmla="*/ 69 w 264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" h="267">
                    <a:moveTo>
                      <a:pt x="69" y="0"/>
                    </a:moveTo>
                    <a:lnTo>
                      <a:pt x="264" y="197"/>
                    </a:lnTo>
                    <a:lnTo>
                      <a:pt x="195" y="267"/>
                    </a:lnTo>
                    <a:lnTo>
                      <a:pt x="0" y="69"/>
                    </a:lnTo>
                    <a:lnTo>
                      <a:pt x="6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16" name="Freeform 14"/>
              <p:cNvSpPr>
                <a:spLocks/>
              </p:cNvSpPr>
              <p:nvPr/>
            </p:nvSpPr>
            <p:spPr bwMode="auto">
              <a:xfrm>
                <a:off x="5607050" y="1557338"/>
                <a:ext cx="311150" cy="469900"/>
              </a:xfrm>
              <a:custGeom>
                <a:avLst/>
                <a:gdLst>
                  <a:gd name="T0" fmla="*/ 91 w 196"/>
                  <a:gd name="T1" fmla="*/ 0 h 296"/>
                  <a:gd name="T2" fmla="*/ 196 w 196"/>
                  <a:gd name="T3" fmla="*/ 258 h 296"/>
                  <a:gd name="T4" fmla="*/ 106 w 196"/>
                  <a:gd name="T5" fmla="*/ 296 h 296"/>
                  <a:gd name="T6" fmla="*/ 0 w 196"/>
                  <a:gd name="T7" fmla="*/ 38 h 296"/>
                  <a:gd name="T8" fmla="*/ 91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91" y="0"/>
                    </a:moveTo>
                    <a:lnTo>
                      <a:pt x="196" y="258"/>
                    </a:lnTo>
                    <a:lnTo>
                      <a:pt x="106" y="296"/>
                    </a:lnTo>
                    <a:lnTo>
                      <a:pt x="0" y="38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17" name="Freeform 15"/>
              <p:cNvSpPr>
                <a:spLocks/>
              </p:cNvSpPr>
              <p:nvPr/>
            </p:nvSpPr>
            <p:spPr bwMode="auto">
              <a:xfrm>
                <a:off x="5607050" y="1557338"/>
                <a:ext cx="311150" cy="469900"/>
              </a:xfrm>
              <a:custGeom>
                <a:avLst/>
                <a:gdLst>
                  <a:gd name="T0" fmla="*/ 91 w 196"/>
                  <a:gd name="T1" fmla="*/ 0 h 296"/>
                  <a:gd name="T2" fmla="*/ 196 w 196"/>
                  <a:gd name="T3" fmla="*/ 258 h 296"/>
                  <a:gd name="T4" fmla="*/ 106 w 196"/>
                  <a:gd name="T5" fmla="*/ 296 h 296"/>
                  <a:gd name="T6" fmla="*/ 0 w 196"/>
                  <a:gd name="T7" fmla="*/ 38 h 296"/>
                  <a:gd name="T8" fmla="*/ 91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91" y="0"/>
                    </a:moveTo>
                    <a:lnTo>
                      <a:pt x="196" y="258"/>
                    </a:lnTo>
                    <a:lnTo>
                      <a:pt x="106" y="296"/>
                    </a:lnTo>
                    <a:lnTo>
                      <a:pt x="0" y="38"/>
                    </a:lnTo>
                    <a:lnTo>
                      <a:pt x="9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18" name="Freeform 16"/>
              <p:cNvSpPr>
                <a:spLocks/>
              </p:cNvSpPr>
              <p:nvPr/>
            </p:nvSpPr>
            <p:spPr bwMode="auto">
              <a:xfrm>
                <a:off x="6442075" y="1557338"/>
                <a:ext cx="311150" cy="469900"/>
              </a:xfrm>
              <a:custGeom>
                <a:avLst/>
                <a:gdLst>
                  <a:gd name="T0" fmla="*/ 105 w 196"/>
                  <a:gd name="T1" fmla="*/ 0 h 296"/>
                  <a:gd name="T2" fmla="*/ 196 w 196"/>
                  <a:gd name="T3" fmla="*/ 38 h 296"/>
                  <a:gd name="T4" fmla="*/ 91 w 196"/>
                  <a:gd name="T5" fmla="*/ 296 h 296"/>
                  <a:gd name="T6" fmla="*/ 0 w 196"/>
                  <a:gd name="T7" fmla="*/ 258 h 296"/>
                  <a:gd name="T8" fmla="*/ 105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105" y="0"/>
                    </a:moveTo>
                    <a:lnTo>
                      <a:pt x="196" y="38"/>
                    </a:lnTo>
                    <a:lnTo>
                      <a:pt x="91" y="296"/>
                    </a:lnTo>
                    <a:lnTo>
                      <a:pt x="0" y="258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19" name="Freeform 17"/>
              <p:cNvSpPr>
                <a:spLocks/>
              </p:cNvSpPr>
              <p:nvPr/>
            </p:nvSpPr>
            <p:spPr bwMode="auto">
              <a:xfrm>
                <a:off x="6442075" y="1557338"/>
                <a:ext cx="311150" cy="469900"/>
              </a:xfrm>
              <a:custGeom>
                <a:avLst/>
                <a:gdLst>
                  <a:gd name="T0" fmla="*/ 105 w 196"/>
                  <a:gd name="T1" fmla="*/ 0 h 296"/>
                  <a:gd name="T2" fmla="*/ 196 w 196"/>
                  <a:gd name="T3" fmla="*/ 38 h 296"/>
                  <a:gd name="T4" fmla="*/ 91 w 196"/>
                  <a:gd name="T5" fmla="*/ 296 h 296"/>
                  <a:gd name="T6" fmla="*/ 0 w 196"/>
                  <a:gd name="T7" fmla="*/ 258 h 296"/>
                  <a:gd name="T8" fmla="*/ 105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105" y="0"/>
                    </a:moveTo>
                    <a:lnTo>
                      <a:pt x="196" y="38"/>
                    </a:lnTo>
                    <a:lnTo>
                      <a:pt x="91" y="296"/>
                    </a:lnTo>
                    <a:lnTo>
                      <a:pt x="0" y="258"/>
                    </a:lnTo>
                    <a:lnTo>
                      <a:pt x="10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20" name="Freeform 18"/>
              <p:cNvSpPr>
                <a:spLocks/>
              </p:cNvSpPr>
              <p:nvPr/>
            </p:nvSpPr>
            <p:spPr bwMode="auto">
              <a:xfrm>
                <a:off x="6954838" y="2230438"/>
                <a:ext cx="463550" cy="314325"/>
              </a:xfrm>
              <a:custGeom>
                <a:avLst/>
                <a:gdLst>
                  <a:gd name="T0" fmla="*/ 255 w 292"/>
                  <a:gd name="T1" fmla="*/ 0 h 198"/>
                  <a:gd name="T2" fmla="*/ 292 w 292"/>
                  <a:gd name="T3" fmla="*/ 91 h 198"/>
                  <a:gd name="T4" fmla="*/ 38 w 292"/>
                  <a:gd name="T5" fmla="*/ 198 h 198"/>
                  <a:gd name="T6" fmla="*/ 0 w 292"/>
                  <a:gd name="T7" fmla="*/ 107 h 198"/>
                  <a:gd name="T8" fmla="*/ 255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255" y="0"/>
                    </a:moveTo>
                    <a:lnTo>
                      <a:pt x="292" y="91"/>
                    </a:lnTo>
                    <a:lnTo>
                      <a:pt x="38" y="198"/>
                    </a:lnTo>
                    <a:lnTo>
                      <a:pt x="0" y="107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21" name="Freeform 19"/>
              <p:cNvSpPr>
                <a:spLocks/>
              </p:cNvSpPr>
              <p:nvPr/>
            </p:nvSpPr>
            <p:spPr bwMode="auto">
              <a:xfrm>
                <a:off x="6954838" y="2230438"/>
                <a:ext cx="463550" cy="314325"/>
              </a:xfrm>
              <a:custGeom>
                <a:avLst/>
                <a:gdLst>
                  <a:gd name="T0" fmla="*/ 255 w 292"/>
                  <a:gd name="T1" fmla="*/ 0 h 198"/>
                  <a:gd name="T2" fmla="*/ 292 w 292"/>
                  <a:gd name="T3" fmla="*/ 91 h 198"/>
                  <a:gd name="T4" fmla="*/ 38 w 292"/>
                  <a:gd name="T5" fmla="*/ 198 h 198"/>
                  <a:gd name="T6" fmla="*/ 0 w 292"/>
                  <a:gd name="T7" fmla="*/ 107 h 198"/>
                  <a:gd name="T8" fmla="*/ 255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255" y="0"/>
                    </a:moveTo>
                    <a:lnTo>
                      <a:pt x="292" y="91"/>
                    </a:lnTo>
                    <a:lnTo>
                      <a:pt x="38" y="198"/>
                    </a:lnTo>
                    <a:lnTo>
                      <a:pt x="0" y="107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22" name="Freeform 20"/>
              <p:cNvSpPr>
                <a:spLocks/>
              </p:cNvSpPr>
              <p:nvPr/>
            </p:nvSpPr>
            <p:spPr bwMode="auto">
              <a:xfrm>
                <a:off x="4941888" y="2230438"/>
                <a:ext cx="463550" cy="314325"/>
              </a:xfrm>
              <a:custGeom>
                <a:avLst/>
                <a:gdLst>
                  <a:gd name="T0" fmla="*/ 38 w 292"/>
                  <a:gd name="T1" fmla="*/ 0 h 198"/>
                  <a:gd name="T2" fmla="*/ 292 w 292"/>
                  <a:gd name="T3" fmla="*/ 107 h 198"/>
                  <a:gd name="T4" fmla="*/ 255 w 292"/>
                  <a:gd name="T5" fmla="*/ 198 h 198"/>
                  <a:gd name="T6" fmla="*/ 0 w 292"/>
                  <a:gd name="T7" fmla="*/ 91 h 198"/>
                  <a:gd name="T8" fmla="*/ 38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38" y="0"/>
                    </a:moveTo>
                    <a:lnTo>
                      <a:pt x="292" y="107"/>
                    </a:lnTo>
                    <a:lnTo>
                      <a:pt x="255" y="198"/>
                    </a:lnTo>
                    <a:lnTo>
                      <a:pt x="0" y="9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23" name="Freeform 21"/>
              <p:cNvSpPr>
                <a:spLocks/>
              </p:cNvSpPr>
              <p:nvPr/>
            </p:nvSpPr>
            <p:spPr bwMode="auto">
              <a:xfrm>
                <a:off x="4941888" y="2230438"/>
                <a:ext cx="463550" cy="314325"/>
              </a:xfrm>
              <a:custGeom>
                <a:avLst/>
                <a:gdLst>
                  <a:gd name="T0" fmla="*/ 38 w 292"/>
                  <a:gd name="T1" fmla="*/ 0 h 198"/>
                  <a:gd name="T2" fmla="*/ 292 w 292"/>
                  <a:gd name="T3" fmla="*/ 107 h 198"/>
                  <a:gd name="T4" fmla="*/ 255 w 292"/>
                  <a:gd name="T5" fmla="*/ 198 h 198"/>
                  <a:gd name="T6" fmla="*/ 0 w 292"/>
                  <a:gd name="T7" fmla="*/ 91 h 198"/>
                  <a:gd name="T8" fmla="*/ 38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38" y="0"/>
                    </a:moveTo>
                    <a:lnTo>
                      <a:pt x="292" y="107"/>
                    </a:lnTo>
                    <a:lnTo>
                      <a:pt x="255" y="198"/>
                    </a:lnTo>
                    <a:lnTo>
                      <a:pt x="0" y="91"/>
                    </a:lnTo>
                    <a:lnTo>
                      <a:pt x="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24" name="Freeform 22"/>
              <p:cNvSpPr>
                <a:spLocks/>
              </p:cNvSpPr>
              <p:nvPr/>
            </p:nvSpPr>
            <p:spPr bwMode="auto">
              <a:xfrm>
                <a:off x="6076950" y="3692526"/>
                <a:ext cx="1114425" cy="358775"/>
              </a:xfrm>
              <a:custGeom>
                <a:avLst/>
                <a:gdLst>
                  <a:gd name="T0" fmla="*/ 900 w 900"/>
                  <a:gd name="T1" fmla="*/ 155 h 287"/>
                  <a:gd name="T2" fmla="*/ 745 w 900"/>
                  <a:gd name="T3" fmla="*/ 0 h 287"/>
                  <a:gd name="T4" fmla="*/ 84 w 900"/>
                  <a:gd name="T5" fmla="*/ 0 h 287"/>
                  <a:gd name="T6" fmla="*/ 0 w 900"/>
                  <a:gd name="T7" fmla="*/ 153 h 287"/>
                  <a:gd name="T8" fmla="*/ 84 w 900"/>
                  <a:gd name="T9" fmla="*/ 287 h 287"/>
                  <a:gd name="T10" fmla="*/ 900 w 900"/>
                  <a:gd name="T11" fmla="*/ 287 h 287"/>
                  <a:gd name="T12" fmla="*/ 900 w 900"/>
                  <a:gd name="T13" fmla="*/ 155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0" h="287">
                    <a:moveTo>
                      <a:pt x="900" y="155"/>
                    </a:moveTo>
                    <a:cubicBezTo>
                      <a:pt x="900" y="69"/>
                      <a:pt x="831" y="0"/>
                      <a:pt x="745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84" y="287"/>
                      <a:pt x="84" y="287"/>
                      <a:pt x="84" y="287"/>
                    </a:cubicBezTo>
                    <a:cubicBezTo>
                      <a:pt x="900" y="287"/>
                      <a:pt x="900" y="287"/>
                      <a:pt x="900" y="287"/>
                    </a:cubicBezTo>
                    <a:cubicBezTo>
                      <a:pt x="900" y="155"/>
                      <a:pt x="900" y="155"/>
                      <a:pt x="900" y="15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25" name="Freeform 23"/>
              <p:cNvSpPr>
                <a:spLocks/>
              </p:cNvSpPr>
              <p:nvPr/>
            </p:nvSpPr>
            <p:spPr bwMode="auto">
              <a:xfrm>
                <a:off x="5168900" y="3692526"/>
                <a:ext cx="1011238" cy="358775"/>
              </a:xfrm>
              <a:custGeom>
                <a:avLst/>
                <a:gdLst>
                  <a:gd name="T0" fmla="*/ 242 w 816"/>
                  <a:gd name="T1" fmla="*/ 0 h 287"/>
                  <a:gd name="T2" fmla="*/ 155 w 816"/>
                  <a:gd name="T3" fmla="*/ 0 h 287"/>
                  <a:gd name="T4" fmla="*/ 0 w 816"/>
                  <a:gd name="T5" fmla="*/ 155 h 287"/>
                  <a:gd name="T6" fmla="*/ 0 w 816"/>
                  <a:gd name="T7" fmla="*/ 287 h 287"/>
                  <a:gd name="T8" fmla="*/ 816 w 816"/>
                  <a:gd name="T9" fmla="*/ 287 h 287"/>
                  <a:gd name="T10" fmla="*/ 816 w 816"/>
                  <a:gd name="T11" fmla="*/ 0 h 287"/>
                  <a:gd name="T12" fmla="*/ 242 w 816"/>
                  <a:gd name="T1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6" h="287">
                    <a:moveTo>
                      <a:pt x="242" y="0"/>
                    </a:moveTo>
                    <a:cubicBezTo>
                      <a:pt x="155" y="0"/>
                      <a:pt x="155" y="0"/>
                      <a:pt x="155" y="0"/>
                    </a:cubicBezTo>
                    <a:cubicBezTo>
                      <a:pt x="69" y="0"/>
                      <a:pt x="0" y="69"/>
                      <a:pt x="0" y="155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816" y="287"/>
                      <a:pt x="816" y="287"/>
                      <a:pt x="816" y="287"/>
                    </a:cubicBezTo>
                    <a:cubicBezTo>
                      <a:pt x="816" y="0"/>
                      <a:pt x="816" y="0"/>
                      <a:pt x="816" y="0"/>
                    </a:cubicBezTo>
                    <a:cubicBezTo>
                      <a:pt x="242" y="0"/>
                      <a:pt x="242" y="0"/>
                      <a:pt x="242" y="0"/>
                    </a:cubicBezTo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en-US" sz="1350"/>
              </a:p>
            </p:txBody>
          </p:sp>
        </p:grpSp>
        <p:sp>
          <p:nvSpPr>
            <p:cNvPr id="607" name="Rectangle 606"/>
            <p:cNvSpPr/>
            <p:nvPr/>
          </p:nvSpPr>
          <p:spPr>
            <a:xfrm>
              <a:off x="10400044" y="2230734"/>
              <a:ext cx="1557494" cy="143691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2" name="AutoShape 2" descr="Image result for HISTORY trauma amp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0" name="Picture 4" descr="Image result for HISTORY trauma am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4012" r="4720" b="4715"/>
          <a:stretch/>
        </p:blipFill>
        <p:spPr bwMode="auto">
          <a:xfrm>
            <a:off x="4995429" y="1482042"/>
            <a:ext cx="3960226" cy="4781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674458" y="135551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9600" indent="-609600">
              <a:lnSpc>
                <a:spcPct val="150000"/>
              </a:lnSpc>
            </a:pPr>
            <a:r>
              <a:rPr lang="en-US" altLang="en-US" sz="2400" b="1" dirty="0" smtClean="0"/>
              <a:t>History  ( </a:t>
            </a:r>
            <a:r>
              <a:rPr lang="en-US" alt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 M P L E</a:t>
            </a:r>
            <a:r>
              <a:rPr lang="en-US" altLang="en-US" sz="2400" b="1" dirty="0" smtClean="0"/>
              <a:t> )</a:t>
            </a:r>
            <a:endParaRPr lang="en-US" altLang="en-US" sz="2400" b="1" dirty="0"/>
          </a:p>
          <a:p>
            <a:pPr marL="609600" indent="-609600">
              <a:lnSpc>
                <a:spcPct val="150000"/>
              </a:lnSpc>
            </a:pPr>
            <a:r>
              <a:rPr lang="en-US" altLang="en-US" sz="2400" b="1" dirty="0" smtClean="0"/>
              <a:t>From </a:t>
            </a:r>
            <a:r>
              <a:rPr lang="en-US" altLang="en-US" sz="2400" b="1" dirty="0" smtClean="0">
                <a:solidFill>
                  <a:schemeClr val="accent2"/>
                </a:solidFill>
              </a:rPr>
              <a:t>head </a:t>
            </a:r>
            <a:r>
              <a:rPr lang="en-US" altLang="en-US" sz="2400" b="1" dirty="0">
                <a:solidFill>
                  <a:schemeClr val="accent2"/>
                </a:solidFill>
              </a:rPr>
              <a:t>to toe </a:t>
            </a:r>
            <a:r>
              <a:rPr lang="en-US" altLang="en-US" sz="2400" b="1" dirty="0"/>
              <a:t>examination</a:t>
            </a:r>
          </a:p>
          <a:p>
            <a:pPr marL="609600" indent="-609600">
              <a:lnSpc>
                <a:spcPct val="150000"/>
              </a:lnSpc>
            </a:pPr>
            <a:r>
              <a:rPr lang="en-US" altLang="en-US" sz="2400" b="1" dirty="0"/>
              <a:t>Every </a:t>
            </a:r>
            <a:r>
              <a:rPr lang="en-US" altLang="en-US" sz="2400" b="1" dirty="0">
                <a:solidFill>
                  <a:srgbClr val="FF0000"/>
                </a:solidFill>
              </a:rPr>
              <a:t>orifice</a:t>
            </a:r>
            <a:r>
              <a:rPr lang="en-US" altLang="en-US" sz="2400" b="1" dirty="0"/>
              <a:t> must be examined</a:t>
            </a:r>
          </a:p>
          <a:p>
            <a:pPr marL="609600" indent="-609600">
              <a:lnSpc>
                <a:spcPct val="150000"/>
              </a:lnSpc>
            </a:pPr>
            <a:r>
              <a:rPr lang="en-US" altLang="en-US" sz="2400" b="1" dirty="0"/>
              <a:t>Don’t forget the </a:t>
            </a:r>
            <a:r>
              <a:rPr lang="en-US" alt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back</a:t>
            </a:r>
            <a:r>
              <a:rPr lang="en-US" altLang="en-US" sz="2400" b="1" dirty="0"/>
              <a:t>!</a:t>
            </a:r>
          </a:p>
        </p:txBody>
      </p:sp>
      <p:sp>
        <p:nvSpPr>
          <p:cNvPr id="31" name="Oval 30"/>
          <p:cNvSpPr/>
          <p:nvPr/>
        </p:nvSpPr>
        <p:spPr>
          <a:xfrm>
            <a:off x="262726" y="1566234"/>
            <a:ext cx="350044" cy="35004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698500" dist="304800" dir="348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endParaRPr lang="en-US" sz="1350"/>
          </a:p>
        </p:txBody>
      </p:sp>
      <p:sp>
        <p:nvSpPr>
          <p:cNvPr id="32" name="Oval 31"/>
          <p:cNvSpPr/>
          <p:nvPr/>
        </p:nvSpPr>
        <p:spPr>
          <a:xfrm>
            <a:off x="239850" y="2120945"/>
            <a:ext cx="350044" cy="350044"/>
          </a:xfrm>
          <a:prstGeom prst="ellips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33400" dist="190500" dir="696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endParaRPr lang="en-US" sz="1350"/>
          </a:p>
        </p:txBody>
      </p:sp>
      <p:sp>
        <p:nvSpPr>
          <p:cNvPr id="33" name="Oval 32"/>
          <p:cNvSpPr/>
          <p:nvPr/>
        </p:nvSpPr>
        <p:spPr>
          <a:xfrm>
            <a:off x="239850" y="2667741"/>
            <a:ext cx="350044" cy="350044"/>
          </a:xfrm>
          <a:prstGeom prst="ellipse">
            <a:avLst/>
          </a:prstGeom>
          <a:gradFill flip="none" rotWithShape="1">
            <a:gsLst>
              <a:gs pos="0">
                <a:srgbClr val="F40C54">
                  <a:shade val="30000"/>
                  <a:satMod val="115000"/>
                </a:srgbClr>
              </a:gs>
              <a:gs pos="50000">
                <a:srgbClr val="F40C54">
                  <a:shade val="67500"/>
                  <a:satMod val="115000"/>
                </a:srgbClr>
              </a:gs>
              <a:gs pos="100000">
                <a:srgbClr val="F40C54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533400" dist="190500" dir="696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endParaRPr lang="en-US" sz="1350"/>
          </a:p>
        </p:txBody>
      </p:sp>
      <p:sp>
        <p:nvSpPr>
          <p:cNvPr id="34" name="Oval 33"/>
          <p:cNvSpPr/>
          <p:nvPr/>
        </p:nvSpPr>
        <p:spPr>
          <a:xfrm>
            <a:off x="259629" y="3171077"/>
            <a:ext cx="350044" cy="350044"/>
          </a:xfrm>
          <a:prstGeom prst="ellipse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19100" dist="190500" dir="342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endParaRPr lang="en-US" sz="1350"/>
          </a:p>
        </p:txBody>
      </p:sp>
      <p:sp>
        <p:nvSpPr>
          <p:cNvPr id="4" name="AutoShape 6" descr="Image result for log roll maneuver trauma hospit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4" name="Picture 8" descr="Image result for log rolling maneuver trauma hospit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29" y="4007839"/>
            <a:ext cx="4095884" cy="209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19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72701" y="1618711"/>
            <a:ext cx="2145215" cy="159317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 smtClean="0">
                <a:solidFill>
                  <a:srgbClr val="0070C0"/>
                </a:solidFill>
              </a:rPr>
              <a:t>LOOK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tx1"/>
                </a:solidFill>
              </a:rPr>
              <a:t>Deformity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tx1"/>
                </a:solidFill>
              </a:rPr>
              <a:t>Swelling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tx1"/>
                </a:solidFill>
              </a:rPr>
              <a:t>Bruising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tx1"/>
                </a:solidFill>
              </a:rPr>
              <a:t>Wound(s)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03534" y="4398291"/>
            <a:ext cx="2926922" cy="13366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sz="2800" b="1" u="sng" dirty="0" smtClean="0">
                <a:solidFill>
                  <a:srgbClr val="0070C0"/>
                </a:solidFill>
              </a:rPr>
              <a:t>MOVE</a:t>
            </a:r>
            <a:endParaRPr lang="en-US" b="1" u="sng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tx1"/>
                </a:solidFill>
              </a:rPr>
              <a:t>Active/Passive ROM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tx1"/>
                </a:solidFill>
              </a:rPr>
              <a:t>Crepitus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tx1"/>
                </a:solidFill>
              </a:rPr>
              <a:t>Abnormal movements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380071" y="1716024"/>
            <a:ext cx="2831949" cy="13664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b="1" u="sng" dirty="0" smtClean="0">
                <a:solidFill>
                  <a:srgbClr val="0070C0"/>
                </a:solidFill>
              </a:rPr>
              <a:t>FEEL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Tenderness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Neurologic Deficits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Pulses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484898" y="2135650"/>
            <a:ext cx="728191" cy="559293"/>
          </a:xfrm>
          <a:prstGeom prst="rightArrow">
            <a:avLst/>
          </a:prstGeom>
          <a:solidFill>
            <a:srgbClr val="C000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flipH="1">
            <a:off x="38600" y="382731"/>
            <a:ext cx="3938596" cy="628792"/>
            <a:chOff x="0" y="317500"/>
            <a:chExt cx="5508970" cy="897470"/>
          </a:xfrm>
          <a:solidFill>
            <a:schemeClr val="accent4"/>
          </a:solidFill>
        </p:grpSpPr>
        <p:sp>
          <p:nvSpPr>
            <p:cNvPr id="9" name="Freeform 8"/>
            <p:cNvSpPr/>
            <p:nvPr/>
          </p:nvSpPr>
          <p:spPr>
            <a:xfrm flipH="1">
              <a:off x="0" y="317500"/>
              <a:ext cx="5508970" cy="897470"/>
            </a:xfrm>
            <a:custGeom>
              <a:avLst/>
              <a:gdLst>
                <a:gd name="connsiteX0" fmla="*/ 0 w 5508970"/>
                <a:gd name="connsiteY0" fmla="*/ 0 h 897470"/>
                <a:gd name="connsiteX1" fmla="*/ 3339651 w 5508970"/>
                <a:gd name="connsiteY1" fmla="*/ 0 h 897470"/>
                <a:gd name="connsiteX2" fmla="*/ 4666535 w 5508970"/>
                <a:gd name="connsiteY2" fmla="*/ 0 h 897470"/>
                <a:gd name="connsiteX3" fmla="*/ 5508970 w 5508970"/>
                <a:gd name="connsiteY3" fmla="*/ 0 h 897470"/>
                <a:gd name="connsiteX4" fmla="*/ 5508970 w 5508970"/>
                <a:gd name="connsiteY4" fmla="*/ 897470 h 897470"/>
                <a:gd name="connsiteX5" fmla="*/ 4666535 w 5508970"/>
                <a:gd name="connsiteY5" fmla="*/ 897470 h 897470"/>
                <a:gd name="connsiteX6" fmla="*/ 3339651 w 5508970"/>
                <a:gd name="connsiteY6" fmla="*/ 897470 h 897470"/>
                <a:gd name="connsiteX7" fmla="*/ 0 w 5508970"/>
                <a:gd name="connsiteY7" fmla="*/ 897470 h 897470"/>
                <a:gd name="connsiteX8" fmla="*/ 448735 w 5508970"/>
                <a:gd name="connsiteY8" fmla="*/ 448735 h 89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08970" h="897470">
                  <a:moveTo>
                    <a:pt x="0" y="0"/>
                  </a:moveTo>
                  <a:lnTo>
                    <a:pt x="3339651" y="0"/>
                  </a:lnTo>
                  <a:lnTo>
                    <a:pt x="4666535" y="0"/>
                  </a:lnTo>
                  <a:lnTo>
                    <a:pt x="5508970" y="0"/>
                  </a:lnTo>
                  <a:lnTo>
                    <a:pt x="5508970" y="897470"/>
                  </a:lnTo>
                  <a:lnTo>
                    <a:pt x="4666535" y="897470"/>
                  </a:lnTo>
                  <a:lnTo>
                    <a:pt x="3339651" y="897470"/>
                  </a:lnTo>
                  <a:lnTo>
                    <a:pt x="0" y="897470"/>
                  </a:lnTo>
                  <a:lnTo>
                    <a:pt x="448735" y="44873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cmpd="sng">
              <a:solidFill>
                <a:schemeClr val="tx1">
                  <a:alpha val="9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0249" y="373168"/>
              <a:ext cx="4604759" cy="78962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cmpd="sng">
              <a:noFill/>
            </a:ln>
          </p:spPr>
          <p:txBody>
            <a:bodyPr wrap="square" anchor="ctr" anchorCtr="0">
              <a:normAutofit/>
            </a:bodyPr>
            <a:lstStyle/>
            <a:p>
              <a:r>
                <a:rPr lang="en-US" sz="2700" b="1" dirty="0" smtClean="0"/>
                <a:t>  SECONDARY SURVEY</a:t>
              </a:r>
              <a:endParaRPr lang="en-US" sz="2700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87598" y="-4403"/>
            <a:ext cx="1407831" cy="1878987"/>
            <a:chOff x="10193407" y="228600"/>
            <a:chExt cx="1976821" cy="3439048"/>
          </a:xfrm>
        </p:grpSpPr>
        <p:grpSp>
          <p:nvGrpSpPr>
            <p:cNvPr id="12" name="Group 11"/>
            <p:cNvGrpSpPr/>
            <p:nvPr/>
          </p:nvGrpSpPr>
          <p:grpSpPr>
            <a:xfrm>
              <a:off x="10193407" y="228600"/>
              <a:ext cx="1976821" cy="2046515"/>
              <a:chOff x="4941888" y="1487488"/>
              <a:chExt cx="2476500" cy="2563813"/>
            </a:xfrm>
          </p:grpSpPr>
          <p:sp>
            <p:nvSpPr>
              <p:cNvPr id="14" name="Freeform 5"/>
              <p:cNvSpPr>
                <a:spLocks/>
              </p:cNvSpPr>
              <p:nvPr/>
            </p:nvSpPr>
            <p:spPr bwMode="auto">
              <a:xfrm>
                <a:off x="6142038" y="1487488"/>
                <a:ext cx="115887" cy="441325"/>
              </a:xfrm>
              <a:custGeom>
                <a:avLst/>
                <a:gdLst>
                  <a:gd name="T0" fmla="*/ 73 w 73"/>
                  <a:gd name="T1" fmla="*/ 0 h 278"/>
                  <a:gd name="T2" fmla="*/ 24 w 73"/>
                  <a:gd name="T3" fmla="*/ 0 h 278"/>
                  <a:gd name="T4" fmla="*/ 0 w 73"/>
                  <a:gd name="T5" fmla="*/ 140 h 278"/>
                  <a:gd name="T6" fmla="*/ 24 w 73"/>
                  <a:gd name="T7" fmla="*/ 278 h 278"/>
                  <a:gd name="T8" fmla="*/ 73 w 73"/>
                  <a:gd name="T9" fmla="*/ 278 h 278"/>
                  <a:gd name="T10" fmla="*/ 73 w 73"/>
                  <a:gd name="T11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278">
                    <a:moveTo>
                      <a:pt x="73" y="0"/>
                    </a:moveTo>
                    <a:lnTo>
                      <a:pt x="24" y="0"/>
                    </a:lnTo>
                    <a:lnTo>
                      <a:pt x="0" y="140"/>
                    </a:lnTo>
                    <a:lnTo>
                      <a:pt x="24" y="278"/>
                    </a:lnTo>
                    <a:lnTo>
                      <a:pt x="73" y="278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7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6076952" y="2130426"/>
                <a:ext cx="814388" cy="1665288"/>
              </a:xfrm>
              <a:custGeom>
                <a:avLst/>
                <a:gdLst>
                  <a:gd name="T0" fmla="*/ 658 w 658"/>
                  <a:gd name="T1" fmla="*/ 1248 h 1331"/>
                  <a:gd name="T2" fmla="*/ 658 w 658"/>
                  <a:gd name="T3" fmla="*/ 574 h 1331"/>
                  <a:gd name="T4" fmla="*/ 84 w 658"/>
                  <a:gd name="T5" fmla="*/ 0 h 1331"/>
                  <a:gd name="T6" fmla="*/ 0 w 658"/>
                  <a:gd name="T7" fmla="*/ 1331 h 1331"/>
                  <a:gd name="T8" fmla="*/ 658 w 658"/>
                  <a:gd name="T9" fmla="*/ 1248 h 1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8" h="1331">
                    <a:moveTo>
                      <a:pt x="658" y="1248"/>
                    </a:moveTo>
                    <a:cubicBezTo>
                      <a:pt x="658" y="574"/>
                      <a:pt x="658" y="574"/>
                      <a:pt x="658" y="574"/>
                    </a:cubicBezTo>
                    <a:cubicBezTo>
                      <a:pt x="658" y="257"/>
                      <a:pt x="401" y="0"/>
                      <a:pt x="84" y="0"/>
                    </a:cubicBezTo>
                    <a:cubicBezTo>
                      <a:pt x="0" y="1331"/>
                      <a:pt x="0" y="1331"/>
                      <a:pt x="0" y="1331"/>
                    </a:cubicBezTo>
                    <a:cubicBezTo>
                      <a:pt x="658" y="1248"/>
                      <a:pt x="658" y="1248"/>
                      <a:pt x="658" y="1248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1350"/>
              </a:p>
            </p:txBody>
          </p:sp>
          <p:sp>
            <p:nvSpPr>
              <p:cNvPr id="16" name="Rectangle 8"/>
              <p:cNvSpPr>
                <a:spLocks noChangeArrowheads="1"/>
              </p:cNvSpPr>
              <p:nvPr/>
            </p:nvSpPr>
            <p:spPr bwMode="auto">
              <a:xfrm>
                <a:off x="6102350" y="1487488"/>
                <a:ext cx="77788" cy="441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7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17" name="Freeform 9"/>
              <p:cNvSpPr>
                <a:spLocks/>
              </p:cNvSpPr>
              <p:nvPr/>
            </p:nvSpPr>
            <p:spPr bwMode="auto">
              <a:xfrm>
                <a:off x="5468938" y="2130426"/>
                <a:ext cx="1266825" cy="1665288"/>
              </a:xfrm>
              <a:custGeom>
                <a:avLst/>
                <a:gdLst>
                  <a:gd name="T0" fmla="*/ 574 w 1022"/>
                  <a:gd name="T1" fmla="*/ 126 h 1331"/>
                  <a:gd name="T2" fmla="*/ 574 w 1022"/>
                  <a:gd name="T3" fmla="*/ 0 h 1331"/>
                  <a:gd name="T4" fmla="*/ 0 w 1022"/>
                  <a:gd name="T5" fmla="*/ 574 h 1331"/>
                  <a:gd name="T6" fmla="*/ 0 w 1022"/>
                  <a:gd name="T7" fmla="*/ 1248 h 1331"/>
                  <a:gd name="T8" fmla="*/ 574 w 1022"/>
                  <a:gd name="T9" fmla="*/ 1331 h 1331"/>
                  <a:gd name="T10" fmla="*/ 574 w 1022"/>
                  <a:gd name="T11" fmla="*/ 251 h 1331"/>
                  <a:gd name="T12" fmla="*/ 897 w 1022"/>
                  <a:gd name="T13" fmla="*/ 574 h 1331"/>
                  <a:gd name="T14" fmla="*/ 1022 w 1022"/>
                  <a:gd name="T15" fmla="*/ 574 h 1331"/>
                  <a:gd name="T16" fmla="*/ 574 w 1022"/>
                  <a:gd name="T17" fmla="*/ 126 h 1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2" h="1331">
                    <a:moveTo>
                      <a:pt x="574" y="126"/>
                    </a:moveTo>
                    <a:cubicBezTo>
                      <a:pt x="574" y="0"/>
                      <a:pt x="574" y="0"/>
                      <a:pt x="574" y="0"/>
                    </a:cubicBezTo>
                    <a:cubicBezTo>
                      <a:pt x="257" y="0"/>
                      <a:pt x="0" y="257"/>
                      <a:pt x="0" y="574"/>
                    </a:cubicBezTo>
                    <a:cubicBezTo>
                      <a:pt x="0" y="1248"/>
                      <a:pt x="0" y="1248"/>
                      <a:pt x="0" y="1248"/>
                    </a:cubicBezTo>
                    <a:cubicBezTo>
                      <a:pt x="574" y="1331"/>
                      <a:pt x="574" y="1331"/>
                      <a:pt x="574" y="1331"/>
                    </a:cubicBezTo>
                    <a:cubicBezTo>
                      <a:pt x="574" y="251"/>
                      <a:pt x="574" y="251"/>
                      <a:pt x="574" y="251"/>
                    </a:cubicBezTo>
                    <a:cubicBezTo>
                      <a:pt x="752" y="251"/>
                      <a:pt x="897" y="396"/>
                      <a:pt x="897" y="574"/>
                    </a:cubicBezTo>
                    <a:cubicBezTo>
                      <a:pt x="1022" y="574"/>
                      <a:pt x="1022" y="574"/>
                      <a:pt x="1022" y="574"/>
                    </a:cubicBezTo>
                    <a:cubicBezTo>
                      <a:pt x="1022" y="327"/>
                      <a:pt x="821" y="126"/>
                      <a:pt x="574" y="126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1350"/>
              </a:p>
            </p:txBody>
          </p:sp>
          <p:sp>
            <p:nvSpPr>
              <p:cNvPr id="18" name="Freeform 10"/>
              <p:cNvSpPr>
                <a:spLocks/>
              </p:cNvSpPr>
              <p:nvPr/>
            </p:nvSpPr>
            <p:spPr bwMode="auto">
              <a:xfrm>
                <a:off x="6740525" y="1819276"/>
                <a:ext cx="420688" cy="423863"/>
              </a:xfrm>
              <a:custGeom>
                <a:avLst/>
                <a:gdLst>
                  <a:gd name="T0" fmla="*/ 195 w 265"/>
                  <a:gd name="T1" fmla="*/ 0 h 267"/>
                  <a:gd name="T2" fmla="*/ 265 w 265"/>
                  <a:gd name="T3" fmla="*/ 69 h 267"/>
                  <a:gd name="T4" fmla="*/ 70 w 265"/>
                  <a:gd name="T5" fmla="*/ 267 h 267"/>
                  <a:gd name="T6" fmla="*/ 0 w 265"/>
                  <a:gd name="T7" fmla="*/ 197 h 267"/>
                  <a:gd name="T8" fmla="*/ 195 w 265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267">
                    <a:moveTo>
                      <a:pt x="195" y="0"/>
                    </a:moveTo>
                    <a:lnTo>
                      <a:pt x="265" y="69"/>
                    </a:lnTo>
                    <a:lnTo>
                      <a:pt x="70" y="267"/>
                    </a:lnTo>
                    <a:lnTo>
                      <a:pt x="0" y="197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19" name="Freeform 11"/>
              <p:cNvSpPr>
                <a:spLocks/>
              </p:cNvSpPr>
              <p:nvPr/>
            </p:nvSpPr>
            <p:spPr bwMode="auto">
              <a:xfrm>
                <a:off x="6740525" y="1819276"/>
                <a:ext cx="420688" cy="423863"/>
              </a:xfrm>
              <a:custGeom>
                <a:avLst/>
                <a:gdLst>
                  <a:gd name="T0" fmla="*/ 195 w 265"/>
                  <a:gd name="T1" fmla="*/ 0 h 267"/>
                  <a:gd name="T2" fmla="*/ 265 w 265"/>
                  <a:gd name="T3" fmla="*/ 69 h 267"/>
                  <a:gd name="T4" fmla="*/ 70 w 265"/>
                  <a:gd name="T5" fmla="*/ 267 h 267"/>
                  <a:gd name="T6" fmla="*/ 0 w 265"/>
                  <a:gd name="T7" fmla="*/ 197 h 267"/>
                  <a:gd name="T8" fmla="*/ 195 w 265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267">
                    <a:moveTo>
                      <a:pt x="195" y="0"/>
                    </a:moveTo>
                    <a:lnTo>
                      <a:pt x="265" y="69"/>
                    </a:lnTo>
                    <a:lnTo>
                      <a:pt x="70" y="267"/>
                    </a:lnTo>
                    <a:lnTo>
                      <a:pt x="0" y="197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0" name="Freeform 12"/>
              <p:cNvSpPr>
                <a:spLocks/>
              </p:cNvSpPr>
              <p:nvPr/>
            </p:nvSpPr>
            <p:spPr bwMode="auto">
              <a:xfrm>
                <a:off x="5200650" y="1819276"/>
                <a:ext cx="419100" cy="423863"/>
              </a:xfrm>
              <a:custGeom>
                <a:avLst/>
                <a:gdLst>
                  <a:gd name="T0" fmla="*/ 69 w 264"/>
                  <a:gd name="T1" fmla="*/ 0 h 267"/>
                  <a:gd name="T2" fmla="*/ 264 w 264"/>
                  <a:gd name="T3" fmla="*/ 197 h 267"/>
                  <a:gd name="T4" fmla="*/ 195 w 264"/>
                  <a:gd name="T5" fmla="*/ 267 h 267"/>
                  <a:gd name="T6" fmla="*/ 0 w 264"/>
                  <a:gd name="T7" fmla="*/ 69 h 267"/>
                  <a:gd name="T8" fmla="*/ 69 w 264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" h="267">
                    <a:moveTo>
                      <a:pt x="69" y="0"/>
                    </a:moveTo>
                    <a:lnTo>
                      <a:pt x="264" y="197"/>
                    </a:lnTo>
                    <a:lnTo>
                      <a:pt x="195" y="267"/>
                    </a:lnTo>
                    <a:lnTo>
                      <a:pt x="0" y="69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1" name="Freeform 13"/>
              <p:cNvSpPr>
                <a:spLocks/>
              </p:cNvSpPr>
              <p:nvPr/>
            </p:nvSpPr>
            <p:spPr bwMode="auto">
              <a:xfrm>
                <a:off x="5200650" y="1819276"/>
                <a:ext cx="419100" cy="423863"/>
              </a:xfrm>
              <a:custGeom>
                <a:avLst/>
                <a:gdLst>
                  <a:gd name="T0" fmla="*/ 69 w 264"/>
                  <a:gd name="T1" fmla="*/ 0 h 267"/>
                  <a:gd name="T2" fmla="*/ 264 w 264"/>
                  <a:gd name="T3" fmla="*/ 197 h 267"/>
                  <a:gd name="T4" fmla="*/ 195 w 264"/>
                  <a:gd name="T5" fmla="*/ 267 h 267"/>
                  <a:gd name="T6" fmla="*/ 0 w 264"/>
                  <a:gd name="T7" fmla="*/ 69 h 267"/>
                  <a:gd name="T8" fmla="*/ 69 w 264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" h="267">
                    <a:moveTo>
                      <a:pt x="69" y="0"/>
                    </a:moveTo>
                    <a:lnTo>
                      <a:pt x="264" y="197"/>
                    </a:lnTo>
                    <a:lnTo>
                      <a:pt x="195" y="267"/>
                    </a:lnTo>
                    <a:lnTo>
                      <a:pt x="0" y="69"/>
                    </a:lnTo>
                    <a:lnTo>
                      <a:pt x="6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5607050" y="1557338"/>
                <a:ext cx="311150" cy="469900"/>
              </a:xfrm>
              <a:custGeom>
                <a:avLst/>
                <a:gdLst>
                  <a:gd name="T0" fmla="*/ 91 w 196"/>
                  <a:gd name="T1" fmla="*/ 0 h 296"/>
                  <a:gd name="T2" fmla="*/ 196 w 196"/>
                  <a:gd name="T3" fmla="*/ 258 h 296"/>
                  <a:gd name="T4" fmla="*/ 106 w 196"/>
                  <a:gd name="T5" fmla="*/ 296 h 296"/>
                  <a:gd name="T6" fmla="*/ 0 w 196"/>
                  <a:gd name="T7" fmla="*/ 38 h 296"/>
                  <a:gd name="T8" fmla="*/ 91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91" y="0"/>
                    </a:moveTo>
                    <a:lnTo>
                      <a:pt x="196" y="258"/>
                    </a:lnTo>
                    <a:lnTo>
                      <a:pt x="106" y="296"/>
                    </a:lnTo>
                    <a:lnTo>
                      <a:pt x="0" y="38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5607050" y="1557338"/>
                <a:ext cx="311150" cy="469900"/>
              </a:xfrm>
              <a:custGeom>
                <a:avLst/>
                <a:gdLst>
                  <a:gd name="T0" fmla="*/ 91 w 196"/>
                  <a:gd name="T1" fmla="*/ 0 h 296"/>
                  <a:gd name="T2" fmla="*/ 196 w 196"/>
                  <a:gd name="T3" fmla="*/ 258 h 296"/>
                  <a:gd name="T4" fmla="*/ 106 w 196"/>
                  <a:gd name="T5" fmla="*/ 296 h 296"/>
                  <a:gd name="T6" fmla="*/ 0 w 196"/>
                  <a:gd name="T7" fmla="*/ 38 h 296"/>
                  <a:gd name="T8" fmla="*/ 91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91" y="0"/>
                    </a:moveTo>
                    <a:lnTo>
                      <a:pt x="196" y="258"/>
                    </a:lnTo>
                    <a:lnTo>
                      <a:pt x="106" y="296"/>
                    </a:lnTo>
                    <a:lnTo>
                      <a:pt x="0" y="38"/>
                    </a:lnTo>
                    <a:lnTo>
                      <a:pt x="9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6442075" y="1557338"/>
                <a:ext cx="311150" cy="469900"/>
              </a:xfrm>
              <a:custGeom>
                <a:avLst/>
                <a:gdLst>
                  <a:gd name="T0" fmla="*/ 105 w 196"/>
                  <a:gd name="T1" fmla="*/ 0 h 296"/>
                  <a:gd name="T2" fmla="*/ 196 w 196"/>
                  <a:gd name="T3" fmla="*/ 38 h 296"/>
                  <a:gd name="T4" fmla="*/ 91 w 196"/>
                  <a:gd name="T5" fmla="*/ 296 h 296"/>
                  <a:gd name="T6" fmla="*/ 0 w 196"/>
                  <a:gd name="T7" fmla="*/ 258 h 296"/>
                  <a:gd name="T8" fmla="*/ 105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105" y="0"/>
                    </a:moveTo>
                    <a:lnTo>
                      <a:pt x="196" y="38"/>
                    </a:lnTo>
                    <a:lnTo>
                      <a:pt x="91" y="296"/>
                    </a:lnTo>
                    <a:lnTo>
                      <a:pt x="0" y="258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6442075" y="1557338"/>
                <a:ext cx="311150" cy="469900"/>
              </a:xfrm>
              <a:custGeom>
                <a:avLst/>
                <a:gdLst>
                  <a:gd name="T0" fmla="*/ 105 w 196"/>
                  <a:gd name="T1" fmla="*/ 0 h 296"/>
                  <a:gd name="T2" fmla="*/ 196 w 196"/>
                  <a:gd name="T3" fmla="*/ 38 h 296"/>
                  <a:gd name="T4" fmla="*/ 91 w 196"/>
                  <a:gd name="T5" fmla="*/ 296 h 296"/>
                  <a:gd name="T6" fmla="*/ 0 w 196"/>
                  <a:gd name="T7" fmla="*/ 258 h 296"/>
                  <a:gd name="T8" fmla="*/ 105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105" y="0"/>
                    </a:moveTo>
                    <a:lnTo>
                      <a:pt x="196" y="38"/>
                    </a:lnTo>
                    <a:lnTo>
                      <a:pt x="91" y="296"/>
                    </a:lnTo>
                    <a:lnTo>
                      <a:pt x="0" y="258"/>
                    </a:lnTo>
                    <a:lnTo>
                      <a:pt x="10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6" name="Freeform 18"/>
              <p:cNvSpPr>
                <a:spLocks/>
              </p:cNvSpPr>
              <p:nvPr/>
            </p:nvSpPr>
            <p:spPr bwMode="auto">
              <a:xfrm>
                <a:off x="6954838" y="2230438"/>
                <a:ext cx="463550" cy="314325"/>
              </a:xfrm>
              <a:custGeom>
                <a:avLst/>
                <a:gdLst>
                  <a:gd name="T0" fmla="*/ 255 w 292"/>
                  <a:gd name="T1" fmla="*/ 0 h 198"/>
                  <a:gd name="T2" fmla="*/ 292 w 292"/>
                  <a:gd name="T3" fmla="*/ 91 h 198"/>
                  <a:gd name="T4" fmla="*/ 38 w 292"/>
                  <a:gd name="T5" fmla="*/ 198 h 198"/>
                  <a:gd name="T6" fmla="*/ 0 w 292"/>
                  <a:gd name="T7" fmla="*/ 107 h 198"/>
                  <a:gd name="T8" fmla="*/ 255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255" y="0"/>
                    </a:moveTo>
                    <a:lnTo>
                      <a:pt x="292" y="91"/>
                    </a:lnTo>
                    <a:lnTo>
                      <a:pt x="38" y="198"/>
                    </a:lnTo>
                    <a:lnTo>
                      <a:pt x="0" y="107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7" name="Freeform 19"/>
              <p:cNvSpPr>
                <a:spLocks/>
              </p:cNvSpPr>
              <p:nvPr/>
            </p:nvSpPr>
            <p:spPr bwMode="auto">
              <a:xfrm>
                <a:off x="6954838" y="2230438"/>
                <a:ext cx="463550" cy="314325"/>
              </a:xfrm>
              <a:custGeom>
                <a:avLst/>
                <a:gdLst>
                  <a:gd name="T0" fmla="*/ 255 w 292"/>
                  <a:gd name="T1" fmla="*/ 0 h 198"/>
                  <a:gd name="T2" fmla="*/ 292 w 292"/>
                  <a:gd name="T3" fmla="*/ 91 h 198"/>
                  <a:gd name="T4" fmla="*/ 38 w 292"/>
                  <a:gd name="T5" fmla="*/ 198 h 198"/>
                  <a:gd name="T6" fmla="*/ 0 w 292"/>
                  <a:gd name="T7" fmla="*/ 107 h 198"/>
                  <a:gd name="T8" fmla="*/ 255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255" y="0"/>
                    </a:moveTo>
                    <a:lnTo>
                      <a:pt x="292" y="91"/>
                    </a:lnTo>
                    <a:lnTo>
                      <a:pt x="38" y="198"/>
                    </a:lnTo>
                    <a:lnTo>
                      <a:pt x="0" y="107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8" name="Freeform 20"/>
              <p:cNvSpPr>
                <a:spLocks/>
              </p:cNvSpPr>
              <p:nvPr/>
            </p:nvSpPr>
            <p:spPr bwMode="auto">
              <a:xfrm>
                <a:off x="4941888" y="2230438"/>
                <a:ext cx="463550" cy="314325"/>
              </a:xfrm>
              <a:custGeom>
                <a:avLst/>
                <a:gdLst>
                  <a:gd name="T0" fmla="*/ 38 w 292"/>
                  <a:gd name="T1" fmla="*/ 0 h 198"/>
                  <a:gd name="T2" fmla="*/ 292 w 292"/>
                  <a:gd name="T3" fmla="*/ 107 h 198"/>
                  <a:gd name="T4" fmla="*/ 255 w 292"/>
                  <a:gd name="T5" fmla="*/ 198 h 198"/>
                  <a:gd name="T6" fmla="*/ 0 w 292"/>
                  <a:gd name="T7" fmla="*/ 91 h 198"/>
                  <a:gd name="T8" fmla="*/ 38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38" y="0"/>
                    </a:moveTo>
                    <a:lnTo>
                      <a:pt x="292" y="107"/>
                    </a:lnTo>
                    <a:lnTo>
                      <a:pt x="255" y="198"/>
                    </a:lnTo>
                    <a:lnTo>
                      <a:pt x="0" y="9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9" name="Freeform 21"/>
              <p:cNvSpPr>
                <a:spLocks/>
              </p:cNvSpPr>
              <p:nvPr/>
            </p:nvSpPr>
            <p:spPr bwMode="auto">
              <a:xfrm>
                <a:off x="4941888" y="2230438"/>
                <a:ext cx="463550" cy="314325"/>
              </a:xfrm>
              <a:custGeom>
                <a:avLst/>
                <a:gdLst>
                  <a:gd name="T0" fmla="*/ 38 w 292"/>
                  <a:gd name="T1" fmla="*/ 0 h 198"/>
                  <a:gd name="T2" fmla="*/ 292 w 292"/>
                  <a:gd name="T3" fmla="*/ 107 h 198"/>
                  <a:gd name="T4" fmla="*/ 255 w 292"/>
                  <a:gd name="T5" fmla="*/ 198 h 198"/>
                  <a:gd name="T6" fmla="*/ 0 w 292"/>
                  <a:gd name="T7" fmla="*/ 91 h 198"/>
                  <a:gd name="T8" fmla="*/ 38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38" y="0"/>
                    </a:moveTo>
                    <a:lnTo>
                      <a:pt x="292" y="107"/>
                    </a:lnTo>
                    <a:lnTo>
                      <a:pt x="255" y="198"/>
                    </a:lnTo>
                    <a:lnTo>
                      <a:pt x="0" y="91"/>
                    </a:lnTo>
                    <a:lnTo>
                      <a:pt x="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30" name="Freeform 22"/>
              <p:cNvSpPr>
                <a:spLocks/>
              </p:cNvSpPr>
              <p:nvPr/>
            </p:nvSpPr>
            <p:spPr bwMode="auto">
              <a:xfrm>
                <a:off x="6076950" y="3692526"/>
                <a:ext cx="1114425" cy="358775"/>
              </a:xfrm>
              <a:custGeom>
                <a:avLst/>
                <a:gdLst>
                  <a:gd name="T0" fmla="*/ 900 w 900"/>
                  <a:gd name="T1" fmla="*/ 155 h 287"/>
                  <a:gd name="T2" fmla="*/ 745 w 900"/>
                  <a:gd name="T3" fmla="*/ 0 h 287"/>
                  <a:gd name="T4" fmla="*/ 84 w 900"/>
                  <a:gd name="T5" fmla="*/ 0 h 287"/>
                  <a:gd name="T6" fmla="*/ 0 w 900"/>
                  <a:gd name="T7" fmla="*/ 153 h 287"/>
                  <a:gd name="T8" fmla="*/ 84 w 900"/>
                  <a:gd name="T9" fmla="*/ 287 h 287"/>
                  <a:gd name="T10" fmla="*/ 900 w 900"/>
                  <a:gd name="T11" fmla="*/ 287 h 287"/>
                  <a:gd name="T12" fmla="*/ 900 w 900"/>
                  <a:gd name="T13" fmla="*/ 155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0" h="287">
                    <a:moveTo>
                      <a:pt x="900" y="155"/>
                    </a:moveTo>
                    <a:cubicBezTo>
                      <a:pt x="900" y="69"/>
                      <a:pt x="831" y="0"/>
                      <a:pt x="745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84" y="287"/>
                      <a:pt x="84" y="287"/>
                      <a:pt x="84" y="287"/>
                    </a:cubicBezTo>
                    <a:cubicBezTo>
                      <a:pt x="900" y="287"/>
                      <a:pt x="900" y="287"/>
                      <a:pt x="900" y="287"/>
                    </a:cubicBezTo>
                    <a:cubicBezTo>
                      <a:pt x="900" y="155"/>
                      <a:pt x="900" y="155"/>
                      <a:pt x="900" y="15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31" name="Freeform 23"/>
              <p:cNvSpPr>
                <a:spLocks/>
              </p:cNvSpPr>
              <p:nvPr/>
            </p:nvSpPr>
            <p:spPr bwMode="auto">
              <a:xfrm>
                <a:off x="5168900" y="3692526"/>
                <a:ext cx="1011238" cy="358775"/>
              </a:xfrm>
              <a:custGeom>
                <a:avLst/>
                <a:gdLst>
                  <a:gd name="T0" fmla="*/ 242 w 816"/>
                  <a:gd name="T1" fmla="*/ 0 h 287"/>
                  <a:gd name="T2" fmla="*/ 155 w 816"/>
                  <a:gd name="T3" fmla="*/ 0 h 287"/>
                  <a:gd name="T4" fmla="*/ 0 w 816"/>
                  <a:gd name="T5" fmla="*/ 155 h 287"/>
                  <a:gd name="T6" fmla="*/ 0 w 816"/>
                  <a:gd name="T7" fmla="*/ 287 h 287"/>
                  <a:gd name="T8" fmla="*/ 816 w 816"/>
                  <a:gd name="T9" fmla="*/ 287 h 287"/>
                  <a:gd name="T10" fmla="*/ 816 w 816"/>
                  <a:gd name="T11" fmla="*/ 0 h 287"/>
                  <a:gd name="T12" fmla="*/ 242 w 816"/>
                  <a:gd name="T1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6" h="287">
                    <a:moveTo>
                      <a:pt x="242" y="0"/>
                    </a:moveTo>
                    <a:cubicBezTo>
                      <a:pt x="155" y="0"/>
                      <a:pt x="155" y="0"/>
                      <a:pt x="155" y="0"/>
                    </a:cubicBezTo>
                    <a:cubicBezTo>
                      <a:pt x="69" y="0"/>
                      <a:pt x="0" y="69"/>
                      <a:pt x="0" y="155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816" y="287"/>
                      <a:pt x="816" y="287"/>
                      <a:pt x="816" y="287"/>
                    </a:cubicBezTo>
                    <a:cubicBezTo>
                      <a:pt x="816" y="0"/>
                      <a:pt x="816" y="0"/>
                      <a:pt x="816" y="0"/>
                    </a:cubicBezTo>
                    <a:cubicBezTo>
                      <a:pt x="242" y="0"/>
                      <a:pt x="242" y="0"/>
                      <a:pt x="242" y="0"/>
                    </a:cubicBezTo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en-US" sz="1350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10400044" y="2230734"/>
              <a:ext cx="1557494" cy="143691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33" name="Right Arrow 32"/>
          <p:cNvSpPr/>
          <p:nvPr/>
        </p:nvSpPr>
        <p:spPr>
          <a:xfrm rot="5400000">
            <a:off x="2484896" y="3532755"/>
            <a:ext cx="728191" cy="559293"/>
          </a:xfrm>
          <a:prstGeom prst="rightArrow">
            <a:avLst/>
          </a:prstGeom>
          <a:solidFill>
            <a:srgbClr val="C000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" descr="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670" y="3448305"/>
            <a:ext cx="4230323" cy="3201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64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flipH="1">
            <a:off x="38600" y="382731"/>
            <a:ext cx="3938596" cy="628792"/>
            <a:chOff x="0" y="317500"/>
            <a:chExt cx="5508970" cy="897470"/>
          </a:xfrm>
          <a:solidFill>
            <a:schemeClr val="accent4"/>
          </a:solidFill>
        </p:grpSpPr>
        <p:sp>
          <p:nvSpPr>
            <p:cNvPr id="5" name="Freeform 4"/>
            <p:cNvSpPr/>
            <p:nvPr/>
          </p:nvSpPr>
          <p:spPr>
            <a:xfrm flipH="1">
              <a:off x="0" y="317500"/>
              <a:ext cx="5508970" cy="897470"/>
            </a:xfrm>
            <a:custGeom>
              <a:avLst/>
              <a:gdLst>
                <a:gd name="connsiteX0" fmla="*/ 0 w 5508970"/>
                <a:gd name="connsiteY0" fmla="*/ 0 h 897470"/>
                <a:gd name="connsiteX1" fmla="*/ 3339651 w 5508970"/>
                <a:gd name="connsiteY1" fmla="*/ 0 h 897470"/>
                <a:gd name="connsiteX2" fmla="*/ 4666535 w 5508970"/>
                <a:gd name="connsiteY2" fmla="*/ 0 h 897470"/>
                <a:gd name="connsiteX3" fmla="*/ 5508970 w 5508970"/>
                <a:gd name="connsiteY3" fmla="*/ 0 h 897470"/>
                <a:gd name="connsiteX4" fmla="*/ 5508970 w 5508970"/>
                <a:gd name="connsiteY4" fmla="*/ 897470 h 897470"/>
                <a:gd name="connsiteX5" fmla="*/ 4666535 w 5508970"/>
                <a:gd name="connsiteY5" fmla="*/ 897470 h 897470"/>
                <a:gd name="connsiteX6" fmla="*/ 3339651 w 5508970"/>
                <a:gd name="connsiteY6" fmla="*/ 897470 h 897470"/>
                <a:gd name="connsiteX7" fmla="*/ 0 w 5508970"/>
                <a:gd name="connsiteY7" fmla="*/ 897470 h 897470"/>
                <a:gd name="connsiteX8" fmla="*/ 448735 w 5508970"/>
                <a:gd name="connsiteY8" fmla="*/ 448735 h 89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08970" h="897470">
                  <a:moveTo>
                    <a:pt x="0" y="0"/>
                  </a:moveTo>
                  <a:lnTo>
                    <a:pt x="3339651" y="0"/>
                  </a:lnTo>
                  <a:lnTo>
                    <a:pt x="4666535" y="0"/>
                  </a:lnTo>
                  <a:lnTo>
                    <a:pt x="5508970" y="0"/>
                  </a:lnTo>
                  <a:lnTo>
                    <a:pt x="5508970" y="897470"/>
                  </a:lnTo>
                  <a:lnTo>
                    <a:pt x="4666535" y="897470"/>
                  </a:lnTo>
                  <a:lnTo>
                    <a:pt x="3339651" y="897470"/>
                  </a:lnTo>
                  <a:lnTo>
                    <a:pt x="0" y="897470"/>
                  </a:lnTo>
                  <a:lnTo>
                    <a:pt x="448735" y="44873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cmpd="sng">
              <a:solidFill>
                <a:schemeClr val="tx1">
                  <a:alpha val="9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50249" y="373168"/>
              <a:ext cx="4604759" cy="78962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cmpd="sng">
              <a:noFill/>
            </a:ln>
          </p:spPr>
          <p:txBody>
            <a:bodyPr wrap="square" anchor="ctr" anchorCtr="0">
              <a:normAutofit/>
            </a:bodyPr>
            <a:lstStyle/>
            <a:p>
              <a:r>
                <a:rPr lang="en-US" sz="2700" b="1" dirty="0" smtClean="0"/>
                <a:t>  SECONDARY SURVEY</a:t>
              </a:r>
              <a:endParaRPr lang="en-US" sz="27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587598" y="-4403"/>
            <a:ext cx="1407831" cy="1878987"/>
            <a:chOff x="10193407" y="228600"/>
            <a:chExt cx="1976821" cy="3439048"/>
          </a:xfrm>
        </p:grpSpPr>
        <p:grpSp>
          <p:nvGrpSpPr>
            <p:cNvPr id="8" name="Group 7"/>
            <p:cNvGrpSpPr/>
            <p:nvPr/>
          </p:nvGrpSpPr>
          <p:grpSpPr>
            <a:xfrm>
              <a:off x="10193407" y="228600"/>
              <a:ext cx="1976821" cy="2046515"/>
              <a:chOff x="4941888" y="1487488"/>
              <a:chExt cx="2476500" cy="2563813"/>
            </a:xfrm>
          </p:grpSpPr>
          <p:sp>
            <p:nvSpPr>
              <p:cNvPr id="10" name="Freeform 5"/>
              <p:cNvSpPr>
                <a:spLocks/>
              </p:cNvSpPr>
              <p:nvPr/>
            </p:nvSpPr>
            <p:spPr bwMode="auto">
              <a:xfrm>
                <a:off x="6142038" y="1487488"/>
                <a:ext cx="115887" cy="441325"/>
              </a:xfrm>
              <a:custGeom>
                <a:avLst/>
                <a:gdLst>
                  <a:gd name="T0" fmla="*/ 73 w 73"/>
                  <a:gd name="T1" fmla="*/ 0 h 278"/>
                  <a:gd name="T2" fmla="*/ 24 w 73"/>
                  <a:gd name="T3" fmla="*/ 0 h 278"/>
                  <a:gd name="T4" fmla="*/ 0 w 73"/>
                  <a:gd name="T5" fmla="*/ 140 h 278"/>
                  <a:gd name="T6" fmla="*/ 24 w 73"/>
                  <a:gd name="T7" fmla="*/ 278 h 278"/>
                  <a:gd name="T8" fmla="*/ 73 w 73"/>
                  <a:gd name="T9" fmla="*/ 278 h 278"/>
                  <a:gd name="T10" fmla="*/ 73 w 73"/>
                  <a:gd name="T11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278">
                    <a:moveTo>
                      <a:pt x="73" y="0"/>
                    </a:moveTo>
                    <a:lnTo>
                      <a:pt x="24" y="0"/>
                    </a:lnTo>
                    <a:lnTo>
                      <a:pt x="0" y="140"/>
                    </a:lnTo>
                    <a:lnTo>
                      <a:pt x="24" y="278"/>
                    </a:lnTo>
                    <a:lnTo>
                      <a:pt x="73" y="278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7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6076952" y="2130426"/>
                <a:ext cx="814388" cy="1665288"/>
              </a:xfrm>
              <a:custGeom>
                <a:avLst/>
                <a:gdLst>
                  <a:gd name="T0" fmla="*/ 658 w 658"/>
                  <a:gd name="T1" fmla="*/ 1248 h 1331"/>
                  <a:gd name="T2" fmla="*/ 658 w 658"/>
                  <a:gd name="T3" fmla="*/ 574 h 1331"/>
                  <a:gd name="T4" fmla="*/ 84 w 658"/>
                  <a:gd name="T5" fmla="*/ 0 h 1331"/>
                  <a:gd name="T6" fmla="*/ 0 w 658"/>
                  <a:gd name="T7" fmla="*/ 1331 h 1331"/>
                  <a:gd name="T8" fmla="*/ 658 w 658"/>
                  <a:gd name="T9" fmla="*/ 1248 h 1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8" h="1331">
                    <a:moveTo>
                      <a:pt x="658" y="1248"/>
                    </a:moveTo>
                    <a:cubicBezTo>
                      <a:pt x="658" y="574"/>
                      <a:pt x="658" y="574"/>
                      <a:pt x="658" y="574"/>
                    </a:cubicBezTo>
                    <a:cubicBezTo>
                      <a:pt x="658" y="257"/>
                      <a:pt x="401" y="0"/>
                      <a:pt x="84" y="0"/>
                    </a:cubicBezTo>
                    <a:cubicBezTo>
                      <a:pt x="0" y="1331"/>
                      <a:pt x="0" y="1331"/>
                      <a:pt x="0" y="1331"/>
                    </a:cubicBezTo>
                    <a:cubicBezTo>
                      <a:pt x="658" y="1248"/>
                      <a:pt x="658" y="1248"/>
                      <a:pt x="658" y="1248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1350"/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6102350" y="1487488"/>
                <a:ext cx="77788" cy="441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7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468938" y="2130426"/>
                <a:ext cx="1266825" cy="1665288"/>
              </a:xfrm>
              <a:custGeom>
                <a:avLst/>
                <a:gdLst>
                  <a:gd name="T0" fmla="*/ 574 w 1022"/>
                  <a:gd name="T1" fmla="*/ 126 h 1331"/>
                  <a:gd name="T2" fmla="*/ 574 w 1022"/>
                  <a:gd name="T3" fmla="*/ 0 h 1331"/>
                  <a:gd name="T4" fmla="*/ 0 w 1022"/>
                  <a:gd name="T5" fmla="*/ 574 h 1331"/>
                  <a:gd name="T6" fmla="*/ 0 w 1022"/>
                  <a:gd name="T7" fmla="*/ 1248 h 1331"/>
                  <a:gd name="T8" fmla="*/ 574 w 1022"/>
                  <a:gd name="T9" fmla="*/ 1331 h 1331"/>
                  <a:gd name="T10" fmla="*/ 574 w 1022"/>
                  <a:gd name="T11" fmla="*/ 251 h 1331"/>
                  <a:gd name="T12" fmla="*/ 897 w 1022"/>
                  <a:gd name="T13" fmla="*/ 574 h 1331"/>
                  <a:gd name="T14" fmla="*/ 1022 w 1022"/>
                  <a:gd name="T15" fmla="*/ 574 h 1331"/>
                  <a:gd name="T16" fmla="*/ 574 w 1022"/>
                  <a:gd name="T17" fmla="*/ 126 h 1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2" h="1331">
                    <a:moveTo>
                      <a:pt x="574" y="126"/>
                    </a:moveTo>
                    <a:cubicBezTo>
                      <a:pt x="574" y="0"/>
                      <a:pt x="574" y="0"/>
                      <a:pt x="574" y="0"/>
                    </a:cubicBezTo>
                    <a:cubicBezTo>
                      <a:pt x="257" y="0"/>
                      <a:pt x="0" y="257"/>
                      <a:pt x="0" y="574"/>
                    </a:cubicBezTo>
                    <a:cubicBezTo>
                      <a:pt x="0" y="1248"/>
                      <a:pt x="0" y="1248"/>
                      <a:pt x="0" y="1248"/>
                    </a:cubicBezTo>
                    <a:cubicBezTo>
                      <a:pt x="574" y="1331"/>
                      <a:pt x="574" y="1331"/>
                      <a:pt x="574" y="1331"/>
                    </a:cubicBezTo>
                    <a:cubicBezTo>
                      <a:pt x="574" y="251"/>
                      <a:pt x="574" y="251"/>
                      <a:pt x="574" y="251"/>
                    </a:cubicBezTo>
                    <a:cubicBezTo>
                      <a:pt x="752" y="251"/>
                      <a:pt x="897" y="396"/>
                      <a:pt x="897" y="574"/>
                    </a:cubicBezTo>
                    <a:cubicBezTo>
                      <a:pt x="1022" y="574"/>
                      <a:pt x="1022" y="574"/>
                      <a:pt x="1022" y="574"/>
                    </a:cubicBezTo>
                    <a:cubicBezTo>
                      <a:pt x="1022" y="327"/>
                      <a:pt x="821" y="126"/>
                      <a:pt x="574" y="126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1350"/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6740525" y="1819276"/>
                <a:ext cx="420688" cy="423863"/>
              </a:xfrm>
              <a:custGeom>
                <a:avLst/>
                <a:gdLst>
                  <a:gd name="T0" fmla="*/ 195 w 265"/>
                  <a:gd name="T1" fmla="*/ 0 h 267"/>
                  <a:gd name="T2" fmla="*/ 265 w 265"/>
                  <a:gd name="T3" fmla="*/ 69 h 267"/>
                  <a:gd name="T4" fmla="*/ 70 w 265"/>
                  <a:gd name="T5" fmla="*/ 267 h 267"/>
                  <a:gd name="T6" fmla="*/ 0 w 265"/>
                  <a:gd name="T7" fmla="*/ 197 h 267"/>
                  <a:gd name="T8" fmla="*/ 195 w 265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267">
                    <a:moveTo>
                      <a:pt x="195" y="0"/>
                    </a:moveTo>
                    <a:lnTo>
                      <a:pt x="265" y="69"/>
                    </a:lnTo>
                    <a:lnTo>
                      <a:pt x="70" y="267"/>
                    </a:lnTo>
                    <a:lnTo>
                      <a:pt x="0" y="197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6740525" y="1819276"/>
                <a:ext cx="420688" cy="423863"/>
              </a:xfrm>
              <a:custGeom>
                <a:avLst/>
                <a:gdLst>
                  <a:gd name="T0" fmla="*/ 195 w 265"/>
                  <a:gd name="T1" fmla="*/ 0 h 267"/>
                  <a:gd name="T2" fmla="*/ 265 w 265"/>
                  <a:gd name="T3" fmla="*/ 69 h 267"/>
                  <a:gd name="T4" fmla="*/ 70 w 265"/>
                  <a:gd name="T5" fmla="*/ 267 h 267"/>
                  <a:gd name="T6" fmla="*/ 0 w 265"/>
                  <a:gd name="T7" fmla="*/ 197 h 267"/>
                  <a:gd name="T8" fmla="*/ 195 w 265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267">
                    <a:moveTo>
                      <a:pt x="195" y="0"/>
                    </a:moveTo>
                    <a:lnTo>
                      <a:pt x="265" y="69"/>
                    </a:lnTo>
                    <a:lnTo>
                      <a:pt x="70" y="267"/>
                    </a:lnTo>
                    <a:lnTo>
                      <a:pt x="0" y="197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200650" y="1819276"/>
                <a:ext cx="419100" cy="423863"/>
              </a:xfrm>
              <a:custGeom>
                <a:avLst/>
                <a:gdLst>
                  <a:gd name="T0" fmla="*/ 69 w 264"/>
                  <a:gd name="T1" fmla="*/ 0 h 267"/>
                  <a:gd name="T2" fmla="*/ 264 w 264"/>
                  <a:gd name="T3" fmla="*/ 197 h 267"/>
                  <a:gd name="T4" fmla="*/ 195 w 264"/>
                  <a:gd name="T5" fmla="*/ 267 h 267"/>
                  <a:gd name="T6" fmla="*/ 0 w 264"/>
                  <a:gd name="T7" fmla="*/ 69 h 267"/>
                  <a:gd name="T8" fmla="*/ 69 w 264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" h="267">
                    <a:moveTo>
                      <a:pt x="69" y="0"/>
                    </a:moveTo>
                    <a:lnTo>
                      <a:pt x="264" y="197"/>
                    </a:lnTo>
                    <a:lnTo>
                      <a:pt x="195" y="267"/>
                    </a:lnTo>
                    <a:lnTo>
                      <a:pt x="0" y="69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5200650" y="1819276"/>
                <a:ext cx="419100" cy="423863"/>
              </a:xfrm>
              <a:custGeom>
                <a:avLst/>
                <a:gdLst>
                  <a:gd name="T0" fmla="*/ 69 w 264"/>
                  <a:gd name="T1" fmla="*/ 0 h 267"/>
                  <a:gd name="T2" fmla="*/ 264 w 264"/>
                  <a:gd name="T3" fmla="*/ 197 h 267"/>
                  <a:gd name="T4" fmla="*/ 195 w 264"/>
                  <a:gd name="T5" fmla="*/ 267 h 267"/>
                  <a:gd name="T6" fmla="*/ 0 w 264"/>
                  <a:gd name="T7" fmla="*/ 69 h 267"/>
                  <a:gd name="T8" fmla="*/ 69 w 264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" h="267">
                    <a:moveTo>
                      <a:pt x="69" y="0"/>
                    </a:moveTo>
                    <a:lnTo>
                      <a:pt x="264" y="197"/>
                    </a:lnTo>
                    <a:lnTo>
                      <a:pt x="195" y="267"/>
                    </a:lnTo>
                    <a:lnTo>
                      <a:pt x="0" y="69"/>
                    </a:lnTo>
                    <a:lnTo>
                      <a:pt x="6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5607050" y="1557338"/>
                <a:ext cx="311150" cy="469900"/>
              </a:xfrm>
              <a:custGeom>
                <a:avLst/>
                <a:gdLst>
                  <a:gd name="T0" fmla="*/ 91 w 196"/>
                  <a:gd name="T1" fmla="*/ 0 h 296"/>
                  <a:gd name="T2" fmla="*/ 196 w 196"/>
                  <a:gd name="T3" fmla="*/ 258 h 296"/>
                  <a:gd name="T4" fmla="*/ 106 w 196"/>
                  <a:gd name="T5" fmla="*/ 296 h 296"/>
                  <a:gd name="T6" fmla="*/ 0 w 196"/>
                  <a:gd name="T7" fmla="*/ 38 h 296"/>
                  <a:gd name="T8" fmla="*/ 91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91" y="0"/>
                    </a:moveTo>
                    <a:lnTo>
                      <a:pt x="196" y="258"/>
                    </a:lnTo>
                    <a:lnTo>
                      <a:pt x="106" y="296"/>
                    </a:lnTo>
                    <a:lnTo>
                      <a:pt x="0" y="38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607050" y="1557338"/>
                <a:ext cx="311150" cy="469900"/>
              </a:xfrm>
              <a:custGeom>
                <a:avLst/>
                <a:gdLst>
                  <a:gd name="T0" fmla="*/ 91 w 196"/>
                  <a:gd name="T1" fmla="*/ 0 h 296"/>
                  <a:gd name="T2" fmla="*/ 196 w 196"/>
                  <a:gd name="T3" fmla="*/ 258 h 296"/>
                  <a:gd name="T4" fmla="*/ 106 w 196"/>
                  <a:gd name="T5" fmla="*/ 296 h 296"/>
                  <a:gd name="T6" fmla="*/ 0 w 196"/>
                  <a:gd name="T7" fmla="*/ 38 h 296"/>
                  <a:gd name="T8" fmla="*/ 91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91" y="0"/>
                    </a:moveTo>
                    <a:lnTo>
                      <a:pt x="196" y="258"/>
                    </a:lnTo>
                    <a:lnTo>
                      <a:pt x="106" y="296"/>
                    </a:lnTo>
                    <a:lnTo>
                      <a:pt x="0" y="38"/>
                    </a:lnTo>
                    <a:lnTo>
                      <a:pt x="9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6442075" y="1557338"/>
                <a:ext cx="311150" cy="469900"/>
              </a:xfrm>
              <a:custGeom>
                <a:avLst/>
                <a:gdLst>
                  <a:gd name="T0" fmla="*/ 105 w 196"/>
                  <a:gd name="T1" fmla="*/ 0 h 296"/>
                  <a:gd name="T2" fmla="*/ 196 w 196"/>
                  <a:gd name="T3" fmla="*/ 38 h 296"/>
                  <a:gd name="T4" fmla="*/ 91 w 196"/>
                  <a:gd name="T5" fmla="*/ 296 h 296"/>
                  <a:gd name="T6" fmla="*/ 0 w 196"/>
                  <a:gd name="T7" fmla="*/ 258 h 296"/>
                  <a:gd name="T8" fmla="*/ 105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105" y="0"/>
                    </a:moveTo>
                    <a:lnTo>
                      <a:pt x="196" y="38"/>
                    </a:lnTo>
                    <a:lnTo>
                      <a:pt x="91" y="296"/>
                    </a:lnTo>
                    <a:lnTo>
                      <a:pt x="0" y="258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6442075" y="1557338"/>
                <a:ext cx="311150" cy="469900"/>
              </a:xfrm>
              <a:custGeom>
                <a:avLst/>
                <a:gdLst>
                  <a:gd name="T0" fmla="*/ 105 w 196"/>
                  <a:gd name="T1" fmla="*/ 0 h 296"/>
                  <a:gd name="T2" fmla="*/ 196 w 196"/>
                  <a:gd name="T3" fmla="*/ 38 h 296"/>
                  <a:gd name="T4" fmla="*/ 91 w 196"/>
                  <a:gd name="T5" fmla="*/ 296 h 296"/>
                  <a:gd name="T6" fmla="*/ 0 w 196"/>
                  <a:gd name="T7" fmla="*/ 258 h 296"/>
                  <a:gd name="T8" fmla="*/ 105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105" y="0"/>
                    </a:moveTo>
                    <a:lnTo>
                      <a:pt x="196" y="38"/>
                    </a:lnTo>
                    <a:lnTo>
                      <a:pt x="91" y="296"/>
                    </a:lnTo>
                    <a:lnTo>
                      <a:pt x="0" y="258"/>
                    </a:lnTo>
                    <a:lnTo>
                      <a:pt x="10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6954838" y="2230438"/>
                <a:ext cx="463550" cy="314325"/>
              </a:xfrm>
              <a:custGeom>
                <a:avLst/>
                <a:gdLst>
                  <a:gd name="T0" fmla="*/ 255 w 292"/>
                  <a:gd name="T1" fmla="*/ 0 h 198"/>
                  <a:gd name="T2" fmla="*/ 292 w 292"/>
                  <a:gd name="T3" fmla="*/ 91 h 198"/>
                  <a:gd name="T4" fmla="*/ 38 w 292"/>
                  <a:gd name="T5" fmla="*/ 198 h 198"/>
                  <a:gd name="T6" fmla="*/ 0 w 292"/>
                  <a:gd name="T7" fmla="*/ 107 h 198"/>
                  <a:gd name="T8" fmla="*/ 255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255" y="0"/>
                    </a:moveTo>
                    <a:lnTo>
                      <a:pt x="292" y="91"/>
                    </a:lnTo>
                    <a:lnTo>
                      <a:pt x="38" y="198"/>
                    </a:lnTo>
                    <a:lnTo>
                      <a:pt x="0" y="107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6954838" y="2230438"/>
                <a:ext cx="463550" cy="314325"/>
              </a:xfrm>
              <a:custGeom>
                <a:avLst/>
                <a:gdLst>
                  <a:gd name="T0" fmla="*/ 255 w 292"/>
                  <a:gd name="T1" fmla="*/ 0 h 198"/>
                  <a:gd name="T2" fmla="*/ 292 w 292"/>
                  <a:gd name="T3" fmla="*/ 91 h 198"/>
                  <a:gd name="T4" fmla="*/ 38 w 292"/>
                  <a:gd name="T5" fmla="*/ 198 h 198"/>
                  <a:gd name="T6" fmla="*/ 0 w 292"/>
                  <a:gd name="T7" fmla="*/ 107 h 198"/>
                  <a:gd name="T8" fmla="*/ 255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255" y="0"/>
                    </a:moveTo>
                    <a:lnTo>
                      <a:pt x="292" y="91"/>
                    </a:lnTo>
                    <a:lnTo>
                      <a:pt x="38" y="198"/>
                    </a:lnTo>
                    <a:lnTo>
                      <a:pt x="0" y="107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4941888" y="2230438"/>
                <a:ext cx="463550" cy="314325"/>
              </a:xfrm>
              <a:custGeom>
                <a:avLst/>
                <a:gdLst>
                  <a:gd name="T0" fmla="*/ 38 w 292"/>
                  <a:gd name="T1" fmla="*/ 0 h 198"/>
                  <a:gd name="T2" fmla="*/ 292 w 292"/>
                  <a:gd name="T3" fmla="*/ 107 h 198"/>
                  <a:gd name="T4" fmla="*/ 255 w 292"/>
                  <a:gd name="T5" fmla="*/ 198 h 198"/>
                  <a:gd name="T6" fmla="*/ 0 w 292"/>
                  <a:gd name="T7" fmla="*/ 91 h 198"/>
                  <a:gd name="T8" fmla="*/ 38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38" y="0"/>
                    </a:moveTo>
                    <a:lnTo>
                      <a:pt x="292" y="107"/>
                    </a:lnTo>
                    <a:lnTo>
                      <a:pt x="255" y="198"/>
                    </a:lnTo>
                    <a:lnTo>
                      <a:pt x="0" y="9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4941888" y="2230438"/>
                <a:ext cx="463550" cy="314325"/>
              </a:xfrm>
              <a:custGeom>
                <a:avLst/>
                <a:gdLst>
                  <a:gd name="T0" fmla="*/ 38 w 292"/>
                  <a:gd name="T1" fmla="*/ 0 h 198"/>
                  <a:gd name="T2" fmla="*/ 292 w 292"/>
                  <a:gd name="T3" fmla="*/ 107 h 198"/>
                  <a:gd name="T4" fmla="*/ 255 w 292"/>
                  <a:gd name="T5" fmla="*/ 198 h 198"/>
                  <a:gd name="T6" fmla="*/ 0 w 292"/>
                  <a:gd name="T7" fmla="*/ 91 h 198"/>
                  <a:gd name="T8" fmla="*/ 38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38" y="0"/>
                    </a:moveTo>
                    <a:lnTo>
                      <a:pt x="292" y="107"/>
                    </a:lnTo>
                    <a:lnTo>
                      <a:pt x="255" y="198"/>
                    </a:lnTo>
                    <a:lnTo>
                      <a:pt x="0" y="91"/>
                    </a:lnTo>
                    <a:lnTo>
                      <a:pt x="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6076950" y="3692526"/>
                <a:ext cx="1114425" cy="358775"/>
              </a:xfrm>
              <a:custGeom>
                <a:avLst/>
                <a:gdLst>
                  <a:gd name="T0" fmla="*/ 900 w 900"/>
                  <a:gd name="T1" fmla="*/ 155 h 287"/>
                  <a:gd name="T2" fmla="*/ 745 w 900"/>
                  <a:gd name="T3" fmla="*/ 0 h 287"/>
                  <a:gd name="T4" fmla="*/ 84 w 900"/>
                  <a:gd name="T5" fmla="*/ 0 h 287"/>
                  <a:gd name="T6" fmla="*/ 0 w 900"/>
                  <a:gd name="T7" fmla="*/ 153 h 287"/>
                  <a:gd name="T8" fmla="*/ 84 w 900"/>
                  <a:gd name="T9" fmla="*/ 287 h 287"/>
                  <a:gd name="T10" fmla="*/ 900 w 900"/>
                  <a:gd name="T11" fmla="*/ 287 h 287"/>
                  <a:gd name="T12" fmla="*/ 900 w 900"/>
                  <a:gd name="T13" fmla="*/ 155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0" h="287">
                    <a:moveTo>
                      <a:pt x="900" y="155"/>
                    </a:moveTo>
                    <a:cubicBezTo>
                      <a:pt x="900" y="69"/>
                      <a:pt x="831" y="0"/>
                      <a:pt x="745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84" y="287"/>
                      <a:pt x="84" y="287"/>
                      <a:pt x="84" y="287"/>
                    </a:cubicBezTo>
                    <a:cubicBezTo>
                      <a:pt x="900" y="287"/>
                      <a:pt x="900" y="287"/>
                      <a:pt x="900" y="287"/>
                    </a:cubicBezTo>
                    <a:cubicBezTo>
                      <a:pt x="900" y="155"/>
                      <a:pt x="900" y="155"/>
                      <a:pt x="900" y="15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168900" y="3692526"/>
                <a:ext cx="1011238" cy="358775"/>
              </a:xfrm>
              <a:custGeom>
                <a:avLst/>
                <a:gdLst>
                  <a:gd name="T0" fmla="*/ 242 w 816"/>
                  <a:gd name="T1" fmla="*/ 0 h 287"/>
                  <a:gd name="T2" fmla="*/ 155 w 816"/>
                  <a:gd name="T3" fmla="*/ 0 h 287"/>
                  <a:gd name="T4" fmla="*/ 0 w 816"/>
                  <a:gd name="T5" fmla="*/ 155 h 287"/>
                  <a:gd name="T6" fmla="*/ 0 w 816"/>
                  <a:gd name="T7" fmla="*/ 287 h 287"/>
                  <a:gd name="T8" fmla="*/ 816 w 816"/>
                  <a:gd name="T9" fmla="*/ 287 h 287"/>
                  <a:gd name="T10" fmla="*/ 816 w 816"/>
                  <a:gd name="T11" fmla="*/ 0 h 287"/>
                  <a:gd name="T12" fmla="*/ 242 w 816"/>
                  <a:gd name="T1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6" h="287">
                    <a:moveTo>
                      <a:pt x="242" y="0"/>
                    </a:moveTo>
                    <a:cubicBezTo>
                      <a:pt x="155" y="0"/>
                      <a:pt x="155" y="0"/>
                      <a:pt x="155" y="0"/>
                    </a:cubicBezTo>
                    <a:cubicBezTo>
                      <a:pt x="69" y="0"/>
                      <a:pt x="0" y="69"/>
                      <a:pt x="0" y="155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816" y="287"/>
                      <a:pt x="816" y="287"/>
                      <a:pt x="816" y="287"/>
                    </a:cubicBezTo>
                    <a:cubicBezTo>
                      <a:pt x="816" y="0"/>
                      <a:pt x="816" y="0"/>
                      <a:pt x="816" y="0"/>
                    </a:cubicBezTo>
                    <a:cubicBezTo>
                      <a:pt x="242" y="0"/>
                      <a:pt x="242" y="0"/>
                      <a:pt x="242" y="0"/>
                    </a:cubicBezTo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en-US" sz="1350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0400044" y="2230734"/>
              <a:ext cx="1557494" cy="143691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543254" y="146837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2000" b="1" u="sng" dirty="0" smtClean="0">
                <a:solidFill>
                  <a:srgbClr val="C00000"/>
                </a:solidFill>
                <a:latin typeface="Berlin Sans FB Demi" panose="020E0802020502020306" pitchFamily="34" charset="0"/>
                <a:ea typeface="ＭＳ Ｐゴシック" panose="020B0600070205080204" pitchFamily="34" charset="-128"/>
              </a:rPr>
              <a:t>X-ray in Secondary Survey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2000" b="1" i="1" dirty="0" smtClean="0">
                <a:solidFill>
                  <a:srgbClr val="C00000"/>
                </a:solidFill>
                <a:latin typeface="Berlin Sans FB Demi" panose="020E0802020502020306" pitchFamily="34" charset="0"/>
                <a:ea typeface="ＭＳ Ｐゴシック" panose="020B0600070205080204" pitchFamily="34" charset="-128"/>
              </a:rPr>
              <a:t>Guided by clinical findings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9228" t="17844" r="40875" b="4132"/>
          <a:stretch/>
        </p:blipFill>
        <p:spPr>
          <a:xfrm>
            <a:off x="4232854" y="1258929"/>
            <a:ext cx="4562650" cy="4013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6506" t="70668" r="22330" b="10174"/>
          <a:stretch/>
        </p:blipFill>
        <p:spPr>
          <a:xfrm>
            <a:off x="110817" y="5413500"/>
            <a:ext cx="8923333" cy="1351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Oval 30"/>
          <p:cNvSpPr/>
          <p:nvPr/>
        </p:nvSpPr>
        <p:spPr>
          <a:xfrm>
            <a:off x="246999" y="2329718"/>
            <a:ext cx="350044" cy="35004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698500" dist="304800" dir="348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endParaRPr lang="en-US" sz="1350"/>
          </a:p>
        </p:txBody>
      </p:sp>
      <p:sp>
        <p:nvSpPr>
          <p:cNvPr id="32" name="Oval 31"/>
          <p:cNvSpPr/>
          <p:nvPr/>
        </p:nvSpPr>
        <p:spPr>
          <a:xfrm>
            <a:off x="224123" y="2884429"/>
            <a:ext cx="350044" cy="350044"/>
          </a:xfrm>
          <a:prstGeom prst="ellips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33400" dist="190500" dir="696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endParaRPr lang="en-US" sz="1350"/>
          </a:p>
        </p:txBody>
      </p:sp>
      <p:sp>
        <p:nvSpPr>
          <p:cNvPr id="33" name="Oval 32"/>
          <p:cNvSpPr/>
          <p:nvPr/>
        </p:nvSpPr>
        <p:spPr>
          <a:xfrm>
            <a:off x="224123" y="3431225"/>
            <a:ext cx="350044" cy="350044"/>
          </a:xfrm>
          <a:prstGeom prst="ellipse">
            <a:avLst/>
          </a:prstGeom>
          <a:gradFill flip="none" rotWithShape="1">
            <a:gsLst>
              <a:gs pos="0">
                <a:srgbClr val="F40C54">
                  <a:shade val="30000"/>
                  <a:satMod val="115000"/>
                </a:srgbClr>
              </a:gs>
              <a:gs pos="50000">
                <a:srgbClr val="F40C54">
                  <a:shade val="67500"/>
                  <a:satMod val="115000"/>
                </a:srgbClr>
              </a:gs>
              <a:gs pos="100000">
                <a:srgbClr val="F40C54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533400" dist="190500" dir="696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endParaRPr lang="en-US" sz="1350"/>
          </a:p>
        </p:txBody>
      </p:sp>
      <p:sp>
        <p:nvSpPr>
          <p:cNvPr id="34" name="Oval 33"/>
          <p:cNvSpPr/>
          <p:nvPr/>
        </p:nvSpPr>
        <p:spPr>
          <a:xfrm>
            <a:off x="243902" y="3934561"/>
            <a:ext cx="350044" cy="350044"/>
          </a:xfrm>
          <a:prstGeom prst="ellipse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19100" dist="190500" dir="342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endParaRPr lang="en-US" sz="1350"/>
          </a:p>
        </p:txBody>
      </p:sp>
      <p:sp>
        <p:nvSpPr>
          <p:cNvPr id="35" name="Rectangle 34"/>
          <p:cNvSpPr/>
          <p:nvPr/>
        </p:nvSpPr>
        <p:spPr>
          <a:xfrm>
            <a:off x="243902" y="2270711"/>
            <a:ext cx="1784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lvl="1"/>
            <a:r>
              <a:rPr lang="en-US" altLang="en-US" sz="2000" b="1" dirty="0" smtClean="0">
                <a:ea typeface="ＭＳ Ｐゴシック" panose="020B0600070205080204" pitchFamily="34" charset="-128"/>
              </a:rPr>
              <a:t>Two Views </a:t>
            </a:r>
            <a:endParaRPr lang="en-US" altLang="en-US" sz="2000" b="1" dirty="0">
              <a:ea typeface="ＭＳ Ｐゴシック" panose="020B0600070205080204" pitchFamily="34" charset="-12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5668" y="3362327"/>
            <a:ext cx="176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lvl="1"/>
            <a:r>
              <a:rPr lang="en-US" altLang="en-US" sz="2000" b="1" dirty="0" smtClean="0">
                <a:ea typeface="ＭＳ Ｐゴシック" panose="020B0600070205080204" pitchFamily="34" charset="-128"/>
              </a:rPr>
              <a:t>Two Joints </a:t>
            </a:r>
            <a:endParaRPr lang="en-US" altLang="en-US" sz="2000" b="1" dirty="0">
              <a:ea typeface="ＭＳ Ｐゴシック" panose="020B0600070205080204" pitchFamily="34" charset="-12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23114" y="2832025"/>
            <a:ext cx="17110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lvl="1"/>
            <a:r>
              <a:rPr lang="en-US" altLang="en-US" sz="2000" b="1" dirty="0" smtClean="0">
                <a:ea typeface="ＭＳ Ｐゴシック" panose="020B0600070205080204" pitchFamily="34" charset="-128"/>
              </a:rPr>
              <a:t>Two Limbs</a:t>
            </a:r>
            <a:endParaRPr lang="en-US" altLang="en-US" sz="2000" b="1" dirty="0">
              <a:ea typeface="ＭＳ Ｐゴシック" panose="020B0600070205080204" pitchFamily="34" charset="-12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67435" y="3882894"/>
            <a:ext cx="1888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lvl="1"/>
            <a:r>
              <a:rPr lang="en-US" altLang="en-US" sz="2000" b="1" dirty="0" smtClean="0">
                <a:ea typeface="ＭＳ Ｐゴシック" panose="020B0600070205080204" pitchFamily="34" charset="-128"/>
              </a:rPr>
              <a:t>Two Injuries</a:t>
            </a:r>
            <a:endParaRPr lang="en-US" altLang="en-US" sz="2000" b="1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38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7163" y="142875"/>
            <a:ext cx="7772400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Life Threatening </a:t>
            </a:r>
            <a:r>
              <a:rPr lang="en-US" sz="4800" b="1" dirty="0" smtClean="0">
                <a:solidFill>
                  <a:srgbClr val="C00000"/>
                </a:solidFill>
                <a:ea typeface="ＭＳ Ｐゴシック" pitchFamily="34" charset="-128"/>
              </a:rPr>
              <a:t/>
            </a:r>
            <a:br>
              <a:rPr lang="en-US" sz="4800" b="1" dirty="0" smtClean="0">
                <a:solidFill>
                  <a:srgbClr val="C00000"/>
                </a:solidFill>
                <a:ea typeface="ＭＳ Ｐゴシック" pitchFamily="34" charset="-128"/>
              </a:rPr>
            </a:br>
            <a:r>
              <a:rPr lang="en-US" sz="4800" b="1" dirty="0" smtClean="0">
                <a:solidFill>
                  <a:srgbClr val="C00000"/>
                </a:solidFill>
                <a:ea typeface="ＭＳ Ｐゴシック" pitchFamily="34" charset="-128"/>
              </a:rPr>
              <a:t>Musculoskeletal Trauma 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en-US" altLang="en-US" b="1" dirty="0" smtClean="0">
              <a:ea typeface="ＭＳ Ｐゴシック" panose="020B0600070205080204" pitchFamily="34" charset="-128"/>
            </a:endParaRPr>
          </a:p>
          <a:p>
            <a:pPr marL="609600" indent="-609600" eaLnBrk="1" hangingPunct="1"/>
            <a:endParaRPr lang="en-US" altLang="en-US" b="1" dirty="0" smtClean="0">
              <a:ea typeface="ＭＳ Ｐゴシック" panose="020B0600070205080204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altLang="en-US" b="1" dirty="0" smtClean="0">
              <a:ea typeface="ＭＳ Ｐゴシック" panose="020B0600070205080204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altLang="en-US" b="1" dirty="0" smtClean="0">
              <a:ea typeface="ＭＳ Ｐゴシック" panose="020B0600070205080204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altLang="en-US" b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16389" name="Line 4"/>
          <p:cNvSpPr>
            <a:spLocks noChangeShapeType="1"/>
          </p:cNvSpPr>
          <p:nvPr/>
        </p:nvSpPr>
        <p:spPr bwMode="auto">
          <a:xfrm>
            <a:off x="157163" y="1433051"/>
            <a:ext cx="8686800" cy="0"/>
          </a:xfrm>
          <a:prstGeom prst="line">
            <a:avLst/>
          </a:prstGeom>
          <a:ln w="5080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1834023"/>
            <a:ext cx="3831273" cy="95410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1) Pelvic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Trauma 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with Massive Bleeding</a:t>
            </a:r>
          </a:p>
        </p:txBody>
      </p:sp>
      <p:pic>
        <p:nvPicPr>
          <p:cNvPr id="55298" name="Picture 2" descr="Image result for pelvic trauma meatal blee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3" y="1685690"/>
            <a:ext cx="3327264" cy="2220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age result for pelvic trauma meatal blee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5304" name="Picture 8" descr="Image result for pelvic trauma xr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3" y="4156369"/>
            <a:ext cx="2973824" cy="2487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36344" y="2935307"/>
            <a:ext cx="55043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50000"/>
              <a:buFont typeface="Wingdings" panose="05000000000000000000" pitchFamily="2" charset="2"/>
              <a:buChar char="u"/>
            </a:pPr>
            <a:r>
              <a:rPr lang="en-US" alt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sz="2000" b="1" dirty="0" smtClean="0">
                <a:ea typeface="ＭＳ Ｐゴシック" panose="020B0600070205080204" pitchFamily="34" charset="-128"/>
              </a:rPr>
              <a:t>Hemorrhage </a:t>
            </a:r>
            <a:r>
              <a:rPr lang="en-US" altLang="en-US" sz="2000" b="1" dirty="0">
                <a:ea typeface="ＭＳ Ｐゴシック" panose="020B0600070205080204" pitchFamily="34" charset="-128"/>
              </a:rPr>
              <a:t>occurs </a:t>
            </a:r>
            <a:r>
              <a:rPr lang="en-US" altLang="en-US" sz="2000" b="1" dirty="0" smtClean="0">
                <a:ea typeface="ＭＳ Ｐゴシック" panose="020B0600070205080204" pitchFamily="34" charset="-128"/>
              </a:rPr>
              <a:t>rapidly</a:t>
            </a:r>
          </a:p>
          <a:p>
            <a:pPr>
              <a:buSzPct val="50000"/>
              <a:buFont typeface="Wingdings" panose="05000000000000000000" pitchFamily="2" charset="2"/>
              <a:buChar char="u"/>
            </a:pPr>
            <a:r>
              <a:rPr lang="en-US" altLang="en-US" sz="2000" b="1" dirty="0" smtClean="0">
                <a:ea typeface="ＭＳ Ｐゴシック" panose="020B0600070205080204" pitchFamily="34" charset="-128"/>
              </a:rPr>
              <a:t> Unexplained </a:t>
            </a:r>
            <a:r>
              <a:rPr lang="en-US" altLang="en-US" sz="2000" b="1" dirty="0">
                <a:ea typeface="ＭＳ Ｐゴシック" panose="020B0600070205080204" pitchFamily="34" charset="-128"/>
              </a:rPr>
              <a:t>hypotension </a:t>
            </a:r>
          </a:p>
          <a:p>
            <a:pPr>
              <a:buSzPct val="50000"/>
              <a:buFont typeface="Wingdings" panose="05000000000000000000" pitchFamily="2" charset="2"/>
              <a:buChar char="u"/>
            </a:pPr>
            <a:r>
              <a:rPr lang="en-US" altLang="en-US" sz="2000" b="1" dirty="0" smtClean="0">
                <a:ea typeface="ＭＳ Ｐゴシック" panose="020B0600070205080204" pitchFamily="34" charset="-128"/>
              </a:rPr>
              <a:t> Open </a:t>
            </a:r>
            <a:r>
              <a:rPr lang="en-US" altLang="en-US" sz="2000" b="1" dirty="0">
                <a:ea typeface="ＭＳ Ｐゴシック" panose="020B0600070205080204" pitchFamily="34" charset="-128"/>
              </a:rPr>
              <a:t>wounds, meatal </a:t>
            </a:r>
            <a:r>
              <a:rPr lang="en-US" altLang="en-US" sz="2000" b="1" dirty="0" smtClean="0">
                <a:ea typeface="ＭＳ Ｐゴシック" panose="020B0600070205080204" pitchFamily="34" charset="-128"/>
              </a:rPr>
              <a:t>bleeding, </a:t>
            </a:r>
            <a:r>
              <a:rPr lang="en-US" altLang="en-US" sz="2000" b="1" dirty="0">
                <a:ea typeface="ＭＳ Ｐゴシック" panose="020B0600070205080204" pitchFamily="34" charset="-128"/>
              </a:rPr>
              <a:t>high prostate, </a:t>
            </a:r>
            <a:endParaRPr lang="en-US" altLang="en-US" sz="2000" b="1" dirty="0" smtClean="0">
              <a:ea typeface="ＭＳ Ｐゴシック" panose="020B0600070205080204" pitchFamily="34" charset="-128"/>
            </a:endParaRPr>
          </a:p>
          <a:p>
            <a:pPr>
              <a:buSzPct val="50000"/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b="1" dirty="0" smtClean="0">
                <a:ea typeface="ＭＳ Ｐゴシック" panose="020B0600070205080204" pitchFamily="34" charset="-128"/>
              </a:rPr>
              <a:t>  Expanding hematoma (pelvic, scrotal, perianal)</a:t>
            </a:r>
            <a:endParaRPr lang="en-US" altLang="en-US" sz="2000" b="1" dirty="0">
              <a:ea typeface="ＭＳ Ｐゴシック" panose="020B0600070205080204" pitchFamily="34" charset="-128"/>
            </a:endParaRPr>
          </a:p>
          <a:p>
            <a:pPr>
              <a:buSzPct val="50000"/>
              <a:buFont typeface="Wingdings" panose="05000000000000000000" pitchFamily="2" charset="2"/>
              <a:buChar char="u"/>
            </a:pPr>
            <a:r>
              <a:rPr lang="en-US" altLang="en-US" sz="2000" b="1" dirty="0" smtClean="0">
                <a:ea typeface="ＭＳ Ｐゴシック" panose="020B0600070205080204" pitchFamily="34" charset="-128"/>
              </a:rPr>
              <a:t> Palpable </a:t>
            </a:r>
            <a:r>
              <a:rPr lang="en-US" altLang="en-US" sz="2000" b="1" dirty="0">
                <a:ea typeface="ＭＳ Ｐゴシック" panose="020B0600070205080204" pitchFamily="34" charset="-128"/>
              </a:rPr>
              <a:t>motion of pelvic ring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14" name="Picture 4" descr="Pelvis-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 t="5097" r="1879" b="29315"/>
          <a:stretch/>
        </p:blipFill>
        <p:spPr bwMode="auto">
          <a:xfrm>
            <a:off x="3659624" y="4725094"/>
            <a:ext cx="5213635" cy="166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85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Bed sheet 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87" y="813624"/>
            <a:ext cx="2593410" cy="195466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 descr="Bed sheet 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62" y="813624"/>
            <a:ext cx="2592424" cy="195466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Bed sheet 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87" y="2983956"/>
            <a:ext cx="2593410" cy="195171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5" descr="Bed sheet 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62" y="3004655"/>
            <a:ext cx="2593410" cy="19310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Rectangle 6"/>
          <p:cNvSpPr>
            <a:spLocks noGrp="1" noChangeArrowheads="1"/>
          </p:cNvSpPr>
          <p:nvPr>
            <p:ph type="title"/>
          </p:nvPr>
        </p:nvSpPr>
        <p:spPr>
          <a:xfrm>
            <a:off x="82099" y="-128092"/>
            <a:ext cx="4691063" cy="1052513"/>
          </a:xfrm>
          <a:noFill/>
          <a:ln w="0" cmpd="sng">
            <a:noFill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u="sng" dirty="0" smtClean="0">
                <a:solidFill>
                  <a:srgbClr val="C00000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rPr>
              <a:t>Pelvic  Wrapping</a:t>
            </a:r>
            <a:endParaRPr lang="id-ID" altLang="en-US" sz="4000" b="1" u="sng" dirty="0" smtClean="0">
              <a:solidFill>
                <a:srgbClr val="C00000"/>
              </a:solidFill>
              <a:latin typeface="Arial Black" panose="020B0A040201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9972" y="5195301"/>
            <a:ext cx="3371434" cy="14157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ADVANTAGES</a:t>
            </a:r>
          </a:p>
          <a:p>
            <a:pPr marL="346075" indent="-346075">
              <a:buFont typeface="Wingdings" panose="05000000000000000000" pitchFamily="2" charset="2"/>
              <a:buChar char="q"/>
              <a:defRPr/>
            </a:pPr>
            <a:r>
              <a:rPr lang="en-US" b="1" dirty="0">
                <a:ea typeface="ＭＳ Ｐゴシック"/>
                <a:cs typeface="ＭＳ Ｐゴシック"/>
              </a:rPr>
              <a:t>Easy to use</a:t>
            </a:r>
          </a:p>
          <a:p>
            <a:pPr marL="346075" indent="-346075">
              <a:buFont typeface="Wingdings" panose="05000000000000000000" pitchFamily="2" charset="2"/>
              <a:buChar char="q"/>
              <a:defRPr/>
            </a:pPr>
            <a:r>
              <a:rPr lang="en-US" sz="1600" b="1" dirty="0">
                <a:ea typeface="ＭＳ Ｐゴシック"/>
                <a:cs typeface="ＭＳ Ｐゴシック"/>
              </a:rPr>
              <a:t>Rapid stabilization</a:t>
            </a:r>
          </a:p>
          <a:p>
            <a:pPr marL="346075" indent="-346075">
              <a:buFont typeface="Wingdings" panose="05000000000000000000" pitchFamily="2" charset="2"/>
              <a:buChar char="q"/>
              <a:defRPr/>
            </a:pPr>
            <a:r>
              <a:rPr lang="en-US" b="1" dirty="0">
                <a:ea typeface="ＭＳ Ｐゴシック"/>
                <a:cs typeface="ＭＳ Ｐゴシック"/>
              </a:rPr>
              <a:t>Inexpensive</a:t>
            </a:r>
            <a:endParaRPr lang="id-ID" b="1" dirty="0">
              <a:ea typeface="ＭＳ Ｐゴシック"/>
              <a:cs typeface="ＭＳ Ｐゴシック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0266" y="5056802"/>
            <a:ext cx="3371434" cy="16927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DISADVANTAGES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  <a:cs typeface="ＭＳ Ｐゴシック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b="1" dirty="0"/>
              <a:t>Non anatomical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b="1" dirty="0"/>
              <a:t>Soft tissue pressure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b="1" dirty="0"/>
              <a:t>Risk of visceral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b="1" dirty="0"/>
              <a:t>Risk of Sacral root inj.</a:t>
            </a:r>
            <a:endParaRPr lang="id-ID" altLang="en-US" b="1" dirty="0"/>
          </a:p>
        </p:txBody>
      </p:sp>
    </p:spTree>
    <p:extLst>
      <p:ext uri="{BB962C8B-B14F-4D97-AF65-F5344CB8AC3E}">
        <p14:creationId xmlns:p14="http://schemas.microsoft.com/office/powerpoint/2010/main" val="279605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7163" y="142875"/>
            <a:ext cx="7772400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Life Threatening </a:t>
            </a:r>
            <a:r>
              <a:rPr lang="en-US" sz="4800" b="1" dirty="0" smtClean="0">
                <a:solidFill>
                  <a:srgbClr val="C00000"/>
                </a:solidFill>
                <a:ea typeface="ＭＳ Ｐゴシック" pitchFamily="34" charset="-128"/>
              </a:rPr>
              <a:t/>
            </a:r>
            <a:br>
              <a:rPr lang="en-US" sz="4800" b="1" dirty="0" smtClean="0">
                <a:solidFill>
                  <a:srgbClr val="C00000"/>
                </a:solidFill>
                <a:ea typeface="ＭＳ Ｐゴシック" pitchFamily="34" charset="-128"/>
              </a:rPr>
            </a:br>
            <a:r>
              <a:rPr lang="en-US" sz="4800" b="1" dirty="0" smtClean="0">
                <a:solidFill>
                  <a:srgbClr val="C00000"/>
                </a:solidFill>
                <a:ea typeface="ＭＳ Ｐゴシック" pitchFamily="34" charset="-128"/>
              </a:rPr>
              <a:t>Musculoskeletal Trauma  </a:t>
            </a:r>
          </a:p>
        </p:txBody>
      </p:sp>
      <p:sp>
        <p:nvSpPr>
          <p:cNvPr id="16389" name="Line 4"/>
          <p:cNvSpPr>
            <a:spLocks noChangeShapeType="1"/>
          </p:cNvSpPr>
          <p:nvPr/>
        </p:nvSpPr>
        <p:spPr bwMode="auto">
          <a:xfrm>
            <a:off x="155575" y="1388662"/>
            <a:ext cx="8686800" cy="0"/>
          </a:xfrm>
          <a:prstGeom prst="line">
            <a:avLst/>
          </a:prstGeom>
          <a:ln w="5080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575" y="1617632"/>
            <a:ext cx="3831273" cy="52322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2) CRUSH SYNDROME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AutoShape 4" descr="Image result for pelvic trauma meatal blee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375" y="2304138"/>
            <a:ext cx="4882784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lnSpc>
                <a:spcPct val="80000"/>
              </a:lnSpc>
            </a:pPr>
            <a:r>
              <a:rPr lang="en-US" altLang="en-US" b="1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sz="2000" b="1" u="sng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Mechanism</a:t>
            </a:r>
          </a:p>
          <a:p>
            <a:pPr marL="609600" indent="-609600">
              <a:lnSpc>
                <a:spcPct val="80000"/>
              </a:lnSpc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- </a:t>
            </a:r>
            <a:r>
              <a:rPr lang="en-US" altLang="en-US" sz="2000" dirty="0" smtClean="0">
                <a:ea typeface="ＭＳ Ｐゴシック" panose="020B0600070205080204" pitchFamily="34" charset="-128"/>
              </a:rPr>
              <a:t>Crush </a:t>
            </a:r>
            <a:r>
              <a:rPr lang="en-US" altLang="en-US" sz="2000" dirty="0">
                <a:ea typeface="ＭＳ Ｐゴシック" panose="020B0600070205080204" pitchFamily="34" charset="-128"/>
              </a:rPr>
              <a:t>injury &amp; long compression </a:t>
            </a:r>
          </a:p>
          <a:p>
            <a:pPr marL="609600" indent="-609600">
              <a:lnSpc>
                <a:spcPct val="80000"/>
              </a:lnSpc>
            </a:pPr>
            <a:endParaRPr lang="id-ID" altLang="en-US" sz="2000" b="1" u="sng" dirty="0">
              <a:ea typeface="ＭＳ Ｐゴシック" panose="020B0600070205080204" pitchFamily="34" charset="-128"/>
            </a:endParaRPr>
          </a:p>
          <a:p>
            <a:pPr marL="609600" indent="-609600">
              <a:lnSpc>
                <a:spcPct val="80000"/>
              </a:lnSpc>
            </a:pPr>
            <a:r>
              <a:rPr lang="en-US" altLang="en-US" sz="2000" b="1" u="sng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Examination</a:t>
            </a:r>
          </a:p>
          <a:p>
            <a:pPr marL="609600" indent="-609600">
              <a:lnSpc>
                <a:spcPct val="80000"/>
              </a:lnSpc>
            </a:pPr>
            <a:r>
              <a:rPr lang="en-US" altLang="en-US" sz="2000" dirty="0" smtClean="0">
                <a:ea typeface="ＭＳ Ｐゴシック" panose="020B0600070205080204" pitchFamily="34" charset="-128"/>
              </a:rPr>
              <a:t>- </a:t>
            </a:r>
            <a:r>
              <a:rPr lang="en-US" altLang="en-US" sz="2000" dirty="0">
                <a:ea typeface="ＭＳ Ｐゴシック" panose="020B0600070205080204" pitchFamily="34" charset="-128"/>
              </a:rPr>
              <a:t>Dark Urine</a:t>
            </a:r>
          </a:p>
          <a:p>
            <a:pPr marL="609600" indent="-609600">
              <a:lnSpc>
                <a:spcPct val="80000"/>
              </a:lnSpc>
            </a:pPr>
            <a:r>
              <a:rPr lang="en-US" altLang="en-US" sz="2000" dirty="0" smtClean="0">
                <a:ea typeface="ＭＳ Ｐゴシック" panose="020B0600070205080204" pitchFamily="34" charset="-128"/>
              </a:rPr>
              <a:t>- </a:t>
            </a:r>
            <a:r>
              <a:rPr lang="en-US" altLang="en-US" sz="2000" dirty="0" err="1" smtClean="0">
                <a:ea typeface="ＭＳ Ｐゴシック" panose="020B0600070205080204" pitchFamily="34" charset="-128"/>
              </a:rPr>
              <a:t>Rhabdomyolisis</a:t>
            </a:r>
            <a:r>
              <a:rPr lang="en-US" altLang="en-US" sz="2000" dirty="0" smtClean="0">
                <a:ea typeface="ＭＳ Ｐゴシック" panose="020B0600070205080204" pitchFamily="34" charset="-128"/>
              </a:rPr>
              <a:t> </a:t>
            </a:r>
            <a:endParaRPr lang="id-ID" altLang="en-US" sz="2000" dirty="0">
              <a:ea typeface="ＭＳ Ｐゴシック" panose="020B0600070205080204" pitchFamily="34" charset="-128"/>
              <a:sym typeface="Wingdings" panose="05000000000000000000" pitchFamily="2" charset="2"/>
            </a:endParaRPr>
          </a:p>
          <a:p>
            <a:pPr marL="609600" indent="-609600">
              <a:lnSpc>
                <a:spcPct val="80000"/>
              </a:lnSpc>
            </a:pPr>
            <a:endParaRPr lang="id-ID" altLang="en-US" sz="2000" b="1" u="sng" dirty="0" smtClean="0">
              <a:solidFill>
                <a:srgbClr val="C00000"/>
              </a:solidFill>
              <a:ea typeface="ＭＳ Ｐゴシック" panose="020B0600070205080204" pitchFamily="34" charset="-128"/>
              <a:sym typeface="Wingdings" panose="05000000000000000000" pitchFamily="2" charset="2"/>
            </a:endParaRPr>
          </a:p>
          <a:p>
            <a:pPr marL="609600" indent="-609600">
              <a:lnSpc>
                <a:spcPct val="80000"/>
              </a:lnSpc>
            </a:pPr>
            <a:r>
              <a:rPr lang="en-US" altLang="en-US" sz="2000" b="1" u="sng" dirty="0" smtClean="0">
                <a:solidFill>
                  <a:srgbClr val="C00000"/>
                </a:solidFill>
                <a:ea typeface="ＭＳ Ｐゴシック" panose="020B0600070205080204" pitchFamily="34" charset="-128"/>
              </a:rPr>
              <a:t>Management</a:t>
            </a:r>
            <a:endParaRPr lang="en-US" altLang="en-US" sz="2000" b="1" u="sng" dirty="0">
              <a:solidFill>
                <a:srgbClr val="C00000"/>
              </a:solidFill>
              <a:ea typeface="ＭＳ Ｐゴシック" panose="020B0600070205080204" pitchFamily="34" charset="-128"/>
            </a:endParaRPr>
          </a:p>
          <a:p>
            <a:pPr marL="609600" indent="-609600">
              <a:lnSpc>
                <a:spcPct val="80000"/>
              </a:lnSpc>
            </a:pPr>
            <a:r>
              <a:rPr lang="en-US" altLang="en-US" sz="2000" dirty="0" smtClean="0">
                <a:ea typeface="ＭＳ Ｐゴシック" panose="020B0600070205080204" pitchFamily="34" charset="-128"/>
              </a:rPr>
              <a:t>- </a:t>
            </a:r>
            <a:r>
              <a:rPr lang="en-US" altLang="en-US" sz="2000" dirty="0">
                <a:ea typeface="ＭＳ Ｐゴシック" panose="020B0600070205080204" pitchFamily="34" charset="-128"/>
              </a:rPr>
              <a:t>Fluid resuscitation &amp; osmotic  diuretic</a:t>
            </a:r>
          </a:p>
        </p:txBody>
      </p:sp>
      <p:pic>
        <p:nvPicPr>
          <p:cNvPr id="10" name="Picture 4" descr="114_14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684" y="1641336"/>
            <a:ext cx="3668856" cy="4891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 descr="Image result for crush syndrome ur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83" y="4735136"/>
            <a:ext cx="2555796" cy="1916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42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418" t="76" r="31747" b="-1564"/>
          <a:stretch/>
        </p:blipFill>
        <p:spPr>
          <a:xfrm>
            <a:off x="3418736" y="0"/>
            <a:ext cx="4714042" cy="6929642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2042" y="1250066"/>
            <a:ext cx="3950563" cy="11759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i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Pathophysiology</a:t>
            </a:r>
          </a:p>
          <a:p>
            <a:pPr>
              <a:defRPr/>
            </a:pPr>
            <a:r>
              <a:rPr lang="en-US" sz="3600" b="1" i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Crush Syndrome</a:t>
            </a:r>
            <a:endParaRPr lang="en-US" sz="3600" b="1" u="sng" dirty="0" smtClean="0">
              <a:solidFill>
                <a:srgbClr val="0070C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270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86" y="57485"/>
            <a:ext cx="7772400" cy="1143000"/>
          </a:xfrm>
          <a:ln w="0">
            <a:noFill/>
          </a:ln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4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Limb Threatening 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/>
            </a:r>
            <a:b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</a:b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Musculoskeletal Trauma 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en-US" altLang="en-US" b="1" dirty="0" smtClean="0">
              <a:ea typeface="ＭＳ Ｐゴシック" panose="020B0600070205080204" pitchFamily="34" charset="-128"/>
            </a:endParaRPr>
          </a:p>
          <a:p>
            <a:pPr marL="609600" indent="-609600" eaLnBrk="1" hangingPunct="1"/>
            <a:endParaRPr lang="en-US" altLang="en-US" b="1" dirty="0" smtClean="0">
              <a:ea typeface="ＭＳ Ｐゴシック" panose="020B0600070205080204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altLang="en-US" b="1" dirty="0" smtClean="0">
              <a:ea typeface="ＭＳ Ｐゴシック" panose="020B0600070205080204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altLang="en-US" b="1" dirty="0" smtClean="0">
              <a:ea typeface="ＭＳ Ｐゴシック" panose="020B0600070205080204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altLang="en-US" b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16389" name="Line 4"/>
          <p:cNvSpPr>
            <a:spLocks noChangeShapeType="1"/>
          </p:cNvSpPr>
          <p:nvPr/>
        </p:nvSpPr>
        <p:spPr bwMode="auto">
          <a:xfrm>
            <a:off x="152400" y="1298499"/>
            <a:ext cx="8686800" cy="0"/>
          </a:xfrm>
          <a:prstGeom prst="line">
            <a:avLst/>
          </a:prstGeom>
          <a:ln w="5080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642808"/>
            <a:ext cx="413635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tx1"/>
                </a:solidFill>
              </a:rPr>
              <a:t>1) OPEN </a:t>
            </a:r>
            <a:r>
              <a:rPr lang="en-US" sz="3600" b="1" dirty="0">
                <a:solidFill>
                  <a:schemeClr val="tx1"/>
                </a:solidFill>
              </a:rPr>
              <a:t>F</a:t>
            </a:r>
            <a:r>
              <a:rPr lang="en-US" sz="3600" b="1" dirty="0" smtClean="0">
                <a:solidFill>
                  <a:schemeClr val="tx1"/>
                </a:solidFill>
              </a:rPr>
              <a:t>RACTURES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" name="AutoShape 4" descr="Image result for pelvic trauma meatal blee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532" t="52373" r="18012" b="15869"/>
          <a:stretch/>
        </p:blipFill>
        <p:spPr>
          <a:xfrm>
            <a:off x="152400" y="2669064"/>
            <a:ext cx="8845192" cy="2211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741132" y="5134158"/>
            <a:ext cx="5661735" cy="10464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4445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buSzPct val="50000"/>
            </a:pPr>
            <a:r>
              <a:rPr lang="en-US" altLang="en-US" b="1" u="sng" dirty="0" smtClean="0">
                <a:solidFill>
                  <a:srgbClr val="C00000"/>
                </a:solidFill>
                <a:ea typeface="ＭＳ Ｐゴシック" panose="020B0600070205080204" pitchFamily="34" charset="-128"/>
              </a:rPr>
              <a:t>Risk of Infection (</a:t>
            </a:r>
            <a:r>
              <a:rPr lang="en-US" altLang="en-US" b="1" u="sng" dirty="0" err="1" smtClean="0">
                <a:solidFill>
                  <a:srgbClr val="C00000"/>
                </a:solidFill>
                <a:ea typeface="ＭＳ Ｐゴシック" panose="020B0600070205080204" pitchFamily="34" charset="-128"/>
              </a:rPr>
              <a:t>Sorger</a:t>
            </a:r>
            <a:r>
              <a:rPr lang="en-US" altLang="en-US" b="1" u="sng" dirty="0" smtClean="0">
                <a:solidFill>
                  <a:srgbClr val="C00000"/>
                </a:solidFill>
                <a:ea typeface="ＭＳ Ｐゴシック" panose="020B0600070205080204" pitchFamily="34" charset="-128"/>
              </a:rPr>
              <a:t>, 1999)</a:t>
            </a:r>
          </a:p>
          <a:p>
            <a:pPr marL="168275" indent="-168275">
              <a:buSzPct val="50000"/>
              <a:buFont typeface="Wingdings" panose="05000000000000000000" pitchFamily="2" charset="2"/>
              <a:buChar char="q"/>
            </a:pPr>
            <a:r>
              <a:rPr lang="en-US" altLang="en-US" sz="1400" b="1" dirty="0" smtClean="0">
                <a:ea typeface="ＭＳ Ｐゴシック" panose="020B0600070205080204" pitchFamily="34" charset="-128"/>
              </a:rPr>
              <a:t>Grade I  = 0-2%</a:t>
            </a:r>
          </a:p>
          <a:p>
            <a:pPr marL="168275" indent="-168275">
              <a:buSzPct val="50000"/>
              <a:buFont typeface="Wingdings" panose="05000000000000000000" pitchFamily="2" charset="2"/>
              <a:buChar char="q"/>
            </a:pPr>
            <a:r>
              <a:rPr lang="en-US" altLang="en-US" sz="1400" b="1" dirty="0" smtClean="0">
                <a:ea typeface="ＭＳ Ｐゴシック" panose="020B0600070205080204" pitchFamily="34" charset="-128"/>
              </a:rPr>
              <a:t>Grade II = 2-7%</a:t>
            </a:r>
          </a:p>
          <a:p>
            <a:pPr marL="168275" indent="-168275">
              <a:buSzPct val="50000"/>
              <a:buFont typeface="Wingdings" panose="05000000000000000000" pitchFamily="2" charset="2"/>
              <a:buChar char="q"/>
            </a:pPr>
            <a:r>
              <a:rPr lang="en-US" altLang="en-US" sz="1400" b="1" dirty="0" smtClean="0">
                <a:ea typeface="ＭＳ Ｐゴシック" panose="020B0600070205080204" pitchFamily="34" charset="-128"/>
              </a:rPr>
              <a:t>Grade III A = 10-25%  ; Grade III B = 10-50% ; Grade III C = 25-50%</a:t>
            </a:r>
          </a:p>
        </p:txBody>
      </p:sp>
    </p:spTree>
    <p:extLst>
      <p:ext uri="{BB962C8B-B14F-4D97-AF65-F5344CB8AC3E}">
        <p14:creationId xmlns:p14="http://schemas.microsoft.com/office/powerpoint/2010/main" val="31295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ecep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77" y="608456"/>
            <a:ext cx="3285206" cy="2463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Cecep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4270" r="1180" b="3615"/>
          <a:stretch/>
        </p:blipFill>
        <p:spPr bwMode="auto">
          <a:xfrm>
            <a:off x="5563993" y="237127"/>
            <a:ext cx="2258710" cy="29284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-1913331" y="-24224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 u="sng" dirty="0">
                <a:solidFill>
                  <a:srgbClr val="C00000"/>
                </a:solidFill>
              </a:rPr>
              <a:t>Open Fracture </a:t>
            </a:r>
            <a:r>
              <a:rPr lang="en-US" altLang="en-US" sz="2800" b="1" u="sng" dirty="0" smtClean="0">
                <a:solidFill>
                  <a:srgbClr val="C00000"/>
                </a:solidFill>
              </a:rPr>
              <a:t>Grade I</a:t>
            </a:r>
            <a:endParaRPr lang="en-US" altLang="en-US" sz="2800" b="1" u="sng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913331" y="306166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 u="sng" dirty="0">
                <a:solidFill>
                  <a:srgbClr val="C00000"/>
                </a:solidFill>
              </a:rPr>
              <a:t>Open Fracture </a:t>
            </a:r>
            <a:r>
              <a:rPr lang="en-US" altLang="en-US" sz="2800" b="1" u="sng" dirty="0" smtClean="0">
                <a:solidFill>
                  <a:srgbClr val="C00000"/>
                </a:solidFill>
              </a:rPr>
              <a:t>Grade II</a:t>
            </a:r>
            <a:endParaRPr lang="en-US" altLang="en-US" sz="2800" b="1" u="sng" dirty="0">
              <a:solidFill>
                <a:srgbClr val="C00000"/>
              </a:solidFill>
            </a:endParaRPr>
          </a:p>
        </p:txBody>
      </p:sp>
      <p:pic>
        <p:nvPicPr>
          <p:cNvPr id="6" name="Picture 2" descr="Alit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78" y="3923065"/>
            <a:ext cx="3285206" cy="2463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Alit X Ray"/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-94" r="2964" b="2235"/>
          <a:stretch/>
        </p:blipFill>
        <p:spPr bwMode="auto">
          <a:xfrm>
            <a:off x="5647120" y="3532114"/>
            <a:ext cx="2258710" cy="3148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3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685800" y="-18963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u="sng" dirty="0">
                <a:solidFill>
                  <a:srgbClr val="C00000"/>
                </a:solidFill>
              </a:rPr>
              <a:t>Open Fracture </a:t>
            </a:r>
            <a:r>
              <a:rPr lang="en-US" altLang="en-US" sz="3200" b="1" u="sng" dirty="0" smtClean="0">
                <a:solidFill>
                  <a:srgbClr val="C00000"/>
                </a:solidFill>
              </a:rPr>
              <a:t>Grade III</a:t>
            </a:r>
            <a:endParaRPr lang="en-US" altLang="en-US" sz="3200" b="1" u="sng" dirty="0">
              <a:solidFill>
                <a:srgbClr val="C00000"/>
              </a:solidFill>
            </a:endParaRPr>
          </a:p>
        </p:txBody>
      </p:sp>
      <p:pic>
        <p:nvPicPr>
          <p:cNvPr id="2050" name="Picture 2" descr="Image result for gun shot injury open fra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44994"/>
            <a:ext cx="3414456" cy="1760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5731" y="2633863"/>
            <a:ext cx="4376596" cy="806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609600" indent="-609600" algn="ctr">
              <a:lnSpc>
                <a:spcPct val="80000"/>
              </a:lnSpc>
            </a:pPr>
            <a:r>
              <a:rPr lang="en-US" altLang="en-US" sz="1600" b="1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sz="1600" b="1" u="sng" dirty="0" smtClean="0">
                <a:solidFill>
                  <a:srgbClr val="0070C0"/>
                </a:solidFill>
                <a:ea typeface="ＭＳ Ｐゴシック" panose="020B0600070205080204" pitchFamily="34" charset="-128"/>
              </a:rPr>
              <a:t>Gunshot Injuries</a:t>
            </a:r>
            <a:endParaRPr lang="en-US" altLang="en-US" sz="1600" b="1" u="sng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  <a:p>
            <a:pPr marL="168275" indent="-168275">
              <a:lnSpc>
                <a:spcPct val="80000"/>
              </a:lnSpc>
              <a:buFontTx/>
              <a:buChar char="-"/>
            </a:pPr>
            <a:r>
              <a:rPr lang="en-US" altLang="en-US" sz="1400" dirty="0" smtClean="0">
                <a:ea typeface="ＭＳ Ｐゴシック" panose="020B0600070205080204" pitchFamily="34" charset="-128"/>
              </a:rPr>
              <a:t>Muzzle velocity &gt; 600 m/s  or &gt;2000 </a:t>
            </a:r>
            <a:r>
              <a:rPr lang="en-US" altLang="en-US" sz="1400" dirty="0" err="1" smtClean="0">
                <a:ea typeface="ＭＳ Ｐゴシック" panose="020B0600070205080204" pitchFamily="34" charset="-128"/>
              </a:rPr>
              <a:t>ft</a:t>
            </a:r>
            <a:r>
              <a:rPr lang="en-US" altLang="en-US" sz="1400" dirty="0" smtClean="0">
                <a:ea typeface="ＭＳ Ｐゴシック" panose="020B0600070205080204" pitchFamily="34" charset="-128"/>
              </a:rPr>
              <a:t>/s</a:t>
            </a:r>
          </a:p>
          <a:p>
            <a:pPr marL="168275" indent="-168275">
              <a:lnSpc>
                <a:spcPct val="80000"/>
              </a:lnSpc>
              <a:buFontTx/>
              <a:buChar char="-"/>
            </a:pPr>
            <a:r>
              <a:rPr lang="en-US" altLang="en-US" sz="1400" dirty="0" smtClean="0">
                <a:ea typeface="ＭＳ Ｐゴシック" panose="020B0600070205080204" pitchFamily="34" charset="-128"/>
              </a:rPr>
              <a:t>Military (assault) and hunting rifles</a:t>
            </a:r>
          </a:p>
          <a:p>
            <a:pPr marL="168275" indent="-168275">
              <a:lnSpc>
                <a:spcPct val="80000"/>
              </a:lnSpc>
              <a:buFontTx/>
              <a:buChar char="-"/>
            </a:pPr>
            <a:r>
              <a:rPr lang="en-US" altLang="en-US" sz="1400" dirty="0" smtClean="0">
                <a:ea typeface="ＭＳ Ｐゴシック" panose="020B0600070205080204" pitchFamily="34" charset="-128"/>
              </a:rPr>
              <a:t>Wounds comparable –</a:t>
            </a:r>
            <a:r>
              <a:rPr lang="en-US" altLang="en-US" sz="1400" b="1" dirty="0" err="1" smtClean="0">
                <a:ea typeface="ＭＳ Ｐゴシック" panose="020B0600070205080204" pitchFamily="34" charset="-128"/>
              </a:rPr>
              <a:t>Gustilo</a:t>
            </a:r>
            <a:r>
              <a:rPr lang="en-US" altLang="en-US" sz="1400" b="1" dirty="0" smtClean="0">
                <a:ea typeface="ＭＳ Ｐゴシック" panose="020B0600070205080204" pitchFamily="34" charset="-128"/>
              </a:rPr>
              <a:t> type III </a:t>
            </a:r>
            <a:r>
              <a:rPr lang="en-US" altLang="en-US" sz="1400" dirty="0" smtClean="0">
                <a:ea typeface="ＭＳ Ｐゴシック" panose="020B0600070205080204" pitchFamily="34" charset="-128"/>
              </a:rPr>
              <a:t>regardless of size</a:t>
            </a:r>
            <a:endParaRPr lang="en-US" altLang="en-US" sz="1400" dirty="0">
              <a:ea typeface="ＭＳ Ｐゴシック" panose="020B0600070205080204" pitchFamily="34" charset="-128"/>
            </a:endParaRP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6399" r="3494" b="6706"/>
          <a:stretch/>
        </p:blipFill>
        <p:spPr bwMode="auto">
          <a:xfrm>
            <a:off x="5016109" y="768043"/>
            <a:ext cx="2759952" cy="1761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242540" y="2697807"/>
            <a:ext cx="3215660" cy="5161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609600" indent="-609600" algn="ctr">
              <a:lnSpc>
                <a:spcPct val="80000"/>
              </a:lnSpc>
            </a:pPr>
            <a:r>
              <a:rPr lang="en-US" altLang="en-US" sz="1600" b="1" u="sng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F</a:t>
            </a:r>
            <a:r>
              <a:rPr lang="en-US" altLang="en-US" sz="1600" b="1" u="sng" dirty="0" smtClean="0">
                <a:solidFill>
                  <a:srgbClr val="00B050"/>
                </a:solidFill>
                <a:ea typeface="ＭＳ Ｐゴシック" panose="020B0600070205080204" pitchFamily="34" charset="-128"/>
              </a:rPr>
              <a:t>armyard Injuries</a:t>
            </a:r>
          </a:p>
          <a:p>
            <a:pPr marL="115888" lvl="1" indent="-115888" fontAlgn="base"/>
            <a:r>
              <a:rPr lang="en-US" sz="1400" dirty="0" smtClean="0"/>
              <a:t>- </a:t>
            </a:r>
            <a:r>
              <a:rPr lang="en-US" sz="1400" dirty="0"/>
              <a:t>A</a:t>
            </a:r>
            <a:r>
              <a:rPr lang="en-US" sz="1400" dirty="0" smtClean="0"/>
              <a:t>utomatically </a:t>
            </a:r>
            <a:r>
              <a:rPr lang="en-US" sz="1400" dirty="0" smtClean="0"/>
              <a:t>at least </a:t>
            </a:r>
            <a:r>
              <a:rPr lang="en-US" sz="1400" b="1" dirty="0" err="1"/>
              <a:t>Gustillo</a:t>
            </a:r>
            <a:r>
              <a:rPr lang="en-US" sz="1400" b="1" dirty="0"/>
              <a:t> </a:t>
            </a:r>
            <a:r>
              <a:rPr lang="en-US" sz="1400" b="1" dirty="0" smtClean="0"/>
              <a:t>type III A</a:t>
            </a:r>
            <a:endParaRPr lang="en-US" altLang="en-US" sz="1600" b="1" u="sng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054" name="Picture 6" descr="Image result for farmyard farm injury xr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7817" b="-1039"/>
          <a:stretch/>
        </p:blipFill>
        <p:spPr bwMode="auto">
          <a:xfrm>
            <a:off x="7776061" y="773971"/>
            <a:ext cx="886449" cy="1807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-545864" y="3270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457200" indent="-457200" algn="ctr" eaLnBrk="1" hangingPunct="1">
              <a:buFont typeface="Wingdings" panose="05000000000000000000" pitchFamily="2" charset="2"/>
              <a:buChar char="q"/>
            </a:pPr>
            <a:r>
              <a:rPr lang="en-US" altLang="en-US" sz="2800" b="1" u="sng" dirty="0">
                <a:solidFill>
                  <a:schemeClr val="accent6">
                    <a:lumMod val="50000"/>
                  </a:schemeClr>
                </a:solidFill>
              </a:rPr>
              <a:t>Open Fracture </a:t>
            </a:r>
            <a:r>
              <a:rPr lang="en-US" altLang="en-US" sz="2800" b="1" u="sng" dirty="0" smtClean="0">
                <a:solidFill>
                  <a:schemeClr val="accent6">
                    <a:lumMod val="50000"/>
                  </a:schemeClr>
                </a:solidFill>
              </a:rPr>
              <a:t>Grade III A</a:t>
            </a:r>
            <a:endParaRPr lang="en-US" altLang="en-US" sz="2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Picture 2" descr="Dadang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" b="12298"/>
          <a:stretch/>
        </p:blipFill>
        <p:spPr bwMode="auto">
          <a:xfrm>
            <a:off x="1648825" y="4162188"/>
            <a:ext cx="3720371" cy="2483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SCN1034"/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t="4520" r="3020" b="845"/>
          <a:stretch/>
        </p:blipFill>
        <p:spPr bwMode="auto">
          <a:xfrm rot="10800000">
            <a:off x="5852877" y="3924300"/>
            <a:ext cx="2001591" cy="2721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13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0500" y="1111535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>
                <a:ea typeface="ＭＳ Ｐゴシック" panose="020B0600070205080204" pitchFamily="34" charset="-128"/>
              </a:rPr>
              <a:t>Skeletal trauma : 85 % of blunt trauma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In Indonesia: 57.726 cases of accidents (POLRI, 2009)</a:t>
            </a:r>
          </a:p>
          <a:p>
            <a:r>
              <a:rPr lang="en-US" altLang="en-US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Resuscitation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b="1" i="1" dirty="0" smtClean="0">
                <a:ea typeface="ＭＳ Ｐゴシック" panose="020B0600070205080204" pitchFamily="34" charset="-128"/>
              </a:rPr>
              <a:t>STILL</a:t>
            </a:r>
            <a:r>
              <a:rPr lang="en-US" altLang="en-US" b="1" dirty="0" smtClean="0">
                <a:ea typeface="ＭＳ Ｐゴシック" panose="020B0600070205080204" pitchFamily="34" charset="-128"/>
              </a:rPr>
              <a:t> becomes the priority</a:t>
            </a:r>
          </a:p>
        </p:txBody>
      </p:sp>
      <p:sp>
        <p:nvSpPr>
          <p:cNvPr id="6" name="Freeform 5"/>
          <p:cNvSpPr/>
          <p:nvPr/>
        </p:nvSpPr>
        <p:spPr>
          <a:xfrm flipH="1">
            <a:off x="115410" y="107440"/>
            <a:ext cx="5368013" cy="836552"/>
          </a:xfrm>
          <a:custGeom>
            <a:avLst/>
            <a:gdLst>
              <a:gd name="connsiteX0" fmla="*/ 0 w 5508970"/>
              <a:gd name="connsiteY0" fmla="*/ 0 h 897470"/>
              <a:gd name="connsiteX1" fmla="*/ 3339651 w 5508970"/>
              <a:gd name="connsiteY1" fmla="*/ 0 h 897470"/>
              <a:gd name="connsiteX2" fmla="*/ 4666535 w 5508970"/>
              <a:gd name="connsiteY2" fmla="*/ 0 h 897470"/>
              <a:gd name="connsiteX3" fmla="*/ 5508970 w 5508970"/>
              <a:gd name="connsiteY3" fmla="*/ 0 h 897470"/>
              <a:gd name="connsiteX4" fmla="*/ 5508970 w 5508970"/>
              <a:gd name="connsiteY4" fmla="*/ 897470 h 897470"/>
              <a:gd name="connsiteX5" fmla="*/ 4666535 w 5508970"/>
              <a:gd name="connsiteY5" fmla="*/ 897470 h 897470"/>
              <a:gd name="connsiteX6" fmla="*/ 3339651 w 5508970"/>
              <a:gd name="connsiteY6" fmla="*/ 897470 h 897470"/>
              <a:gd name="connsiteX7" fmla="*/ 0 w 5508970"/>
              <a:gd name="connsiteY7" fmla="*/ 897470 h 897470"/>
              <a:gd name="connsiteX8" fmla="*/ 448735 w 5508970"/>
              <a:gd name="connsiteY8" fmla="*/ 448735 h 89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8970" h="897470">
                <a:moveTo>
                  <a:pt x="0" y="0"/>
                </a:moveTo>
                <a:lnTo>
                  <a:pt x="3339651" y="0"/>
                </a:lnTo>
                <a:lnTo>
                  <a:pt x="4666535" y="0"/>
                </a:lnTo>
                <a:lnTo>
                  <a:pt x="5508970" y="0"/>
                </a:lnTo>
                <a:lnTo>
                  <a:pt x="5508970" y="897470"/>
                </a:lnTo>
                <a:lnTo>
                  <a:pt x="4666535" y="897470"/>
                </a:lnTo>
                <a:lnTo>
                  <a:pt x="3339651" y="897470"/>
                </a:lnTo>
                <a:lnTo>
                  <a:pt x="0" y="897470"/>
                </a:lnTo>
                <a:lnTo>
                  <a:pt x="448735" y="44873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610732" y="107440"/>
            <a:ext cx="4303144" cy="80187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INTRODUCTION</a:t>
            </a:r>
            <a:endParaRPr lang="en-US" sz="4800" b="1" dirty="0">
              <a:solidFill>
                <a:srgbClr val="FFFF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73884" y="2739266"/>
            <a:ext cx="3806672" cy="680531"/>
            <a:chOff x="0" y="317500"/>
            <a:chExt cx="5508970" cy="897470"/>
          </a:xfrm>
          <a:solidFill>
            <a:schemeClr val="accent4"/>
          </a:solidFill>
        </p:grpSpPr>
        <p:sp>
          <p:nvSpPr>
            <p:cNvPr id="9" name="Freeform 8"/>
            <p:cNvSpPr/>
            <p:nvPr/>
          </p:nvSpPr>
          <p:spPr>
            <a:xfrm flipH="1">
              <a:off x="0" y="317500"/>
              <a:ext cx="5508970" cy="897470"/>
            </a:xfrm>
            <a:custGeom>
              <a:avLst/>
              <a:gdLst>
                <a:gd name="connsiteX0" fmla="*/ 0 w 5508970"/>
                <a:gd name="connsiteY0" fmla="*/ 0 h 897470"/>
                <a:gd name="connsiteX1" fmla="*/ 3339651 w 5508970"/>
                <a:gd name="connsiteY1" fmla="*/ 0 h 897470"/>
                <a:gd name="connsiteX2" fmla="*/ 4666535 w 5508970"/>
                <a:gd name="connsiteY2" fmla="*/ 0 h 897470"/>
                <a:gd name="connsiteX3" fmla="*/ 5508970 w 5508970"/>
                <a:gd name="connsiteY3" fmla="*/ 0 h 897470"/>
                <a:gd name="connsiteX4" fmla="*/ 5508970 w 5508970"/>
                <a:gd name="connsiteY4" fmla="*/ 897470 h 897470"/>
                <a:gd name="connsiteX5" fmla="*/ 4666535 w 5508970"/>
                <a:gd name="connsiteY5" fmla="*/ 897470 h 897470"/>
                <a:gd name="connsiteX6" fmla="*/ 3339651 w 5508970"/>
                <a:gd name="connsiteY6" fmla="*/ 897470 h 897470"/>
                <a:gd name="connsiteX7" fmla="*/ 0 w 5508970"/>
                <a:gd name="connsiteY7" fmla="*/ 897470 h 897470"/>
                <a:gd name="connsiteX8" fmla="*/ 448735 w 5508970"/>
                <a:gd name="connsiteY8" fmla="*/ 448735 h 89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08970" h="897470">
                  <a:moveTo>
                    <a:pt x="0" y="0"/>
                  </a:moveTo>
                  <a:lnTo>
                    <a:pt x="3339651" y="0"/>
                  </a:lnTo>
                  <a:lnTo>
                    <a:pt x="4666535" y="0"/>
                  </a:lnTo>
                  <a:lnTo>
                    <a:pt x="5508970" y="0"/>
                  </a:lnTo>
                  <a:lnTo>
                    <a:pt x="5508970" y="897470"/>
                  </a:lnTo>
                  <a:lnTo>
                    <a:pt x="4666535" y="897470"/>
                  </a:lnTo>
                  <a:lnTo>
                    <a:pt x="3339651" y="897470"/>
                  </a:lnTo>
                  <a:lnTo>
                    <a:pt x="0" y="897470"/>
                  </a:lnTo>
                  <a:lnTo>
                    <a:pt x="448735" y="44873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9711" y="334365"/>
              <a:ext cx="3469436" cy="880605"/>
            </a:xfrm>
            <a:prstGeom prst="rect">
              <a:avLst/>
            </a:prstGeom>
            <a:grpFill/>
          </p:spPr>
          <p:txBody>
            <a:bodyPr wrap="square" anchor="ctr" anchorCtr="0">
              <a:normAutofit fontScale="85000" lnSpcReduction="20000"/>
            </a:bodyPr>
            <a:lstStyle/>
            <a:p>
              <a:r>
                <a:rPr lang="en-US" sz="2700" b="1" dirty="0" smtClean="0"/>
                <a:t>Accident Scene</a:t>
              </a:r>
            </a:p>
            <a:p>
              <a:r>
                <a:rPr lang="en-US" sz="2700" b="1" dirty="0" smtClean="0"/>
                <a:t>In Indonesia ....</a:t>
              </a:r>
              <a:endParaRPr lang="en-US" sz="2700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8700" y="2411545"/>
            <a:ext cx="1023505" cy="1672312"/>
            <a:chOff x="10193407" y="228600"/>
            <a:chExt cx="1976821" cy="3439048"/>
          </a:xfrm>
        </p:grpSpPr>
        <p:grpSp>
          <p:nvGrpSpPr>
            <p:cNvPr id="12" name="Group 11"/>
            <p:cNvGrpSpPr/>
            <p:nvPr/>
          </p:nvGrpSpPr>
          <p:grpSpPr>
            <a:xfrm>
              <a:off x="10193407" y="228600"/>
              <a:ext cx="1976821" cy="2046515"/>
              <a:chOff x="4941888" y="1487488"/>
              <a:chExt cx="2476500" cy="2563813"/>
            </a:xfrm>
          </p:grpSpPr>
          <p:sp>
            <p:nvSpPr>
              <p:cNvPr id="14" name="Freeform 5"/>
              <p:cNvSpPr>
                <a:spLocks/>
              </p:cNvSpPr>
              <p:nvPr/>
            </p:nvSpPr>
            <p:spPr bwMode="auto">
              <a:xfrm>
                <a:off x="6142038" y="1487488"/>
                <a:ext cx="115887" cy="441325"/>
              </a:xfrm>
              <a:custGeom>
                <a:avLst/>
                <a:gdLst>
                  <a:gd name="T0" fmla="*/ 73 w 73"/>
                  <a:gd name="T1" fmla="*/ 0 h 278"/>
                  <a:gd name="T2" fmla="*/ 24 w 73"/>
                  <a:gd name="T3" fmla="*/ 0 h 278"/>
                  <a:gd name="T4" fmla="*/ 0 w 73"/>
                  <a:gd name="T5" fmla="*/ 140 h 278"/>
                  <a:gd name="T6" fmla="*/ 24 w 73"/>
                  <a:gd name="T7" fmla="*/ 278 h 278"/>
                  <a:gd name="T8" fmla="*/ 73 w 73"/>
                  <a:gd name="T9" fmla="*/ 278 h 278"/>
                  <a:gd name="T10" fmla="*/ 73 w 73"/>
                  <a:gd name="T11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278">
                    <a:moveTo>
                      <a:pt x="73" y="0"/>
                    </a:moveTo>
                    <a:lnTo>
                      <a:pt x="24" y="0"/>
                    </a:lnTo>
                    <a:lnTo>
                      <a:pt x="0" y="140"/>
                    </a:lnTo>
                    <a:lnTo>
                      <a:pt x="24" y="278"/>
                    </a:lnTo>
                    <a:lnTo>
                      <a:pt x="73" y="278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62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6076952" y="2130426"/>
                <a:ext cx="814388" cy="1665288"/>
              </a:xfrm>
              <a:custGeom>
                <a:avLst/>
                <a:gdLst>
                  <a:gd name="T0" fmla="*/ 658 w 658"/>
                  <a:gd name="T1" fmla="*/ 1248 h 1331"/>
                  <a:gd name="T2" fmla="*/ 658 w 658"/>
                  <a:gd name="T3" fmla="*/ 574 h 1331"/>
                  <a:gd name="T4" fmla="*/ 84 w 658"/>
                  <a:gd name="T5" fmla="*/ 0 h 1331"/>
                  <a:gd name="T6" fmla="*/ 0 w 658"/>
                  <a:gd name="T7" fmla="*/ 1331 h 1331"/>
                  <a:gd name="T8" fmla="*/ 658 w 658"/>
                  <a:gd name="T9" fmla="*/ 1248 h 1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8" h="1331">
                    <a:moveTo>
                      <a:pt x="658" y="1248"/>
                    </a:moveTo>
                    <a:cubicBezTo>
                      <a:pt x="658" y="574"/>
                      <a:pt x="658" y="574"/>
                      <a:pt x="658" y="574"/>
                    </a:cubicBezTo>
                    <a:cubicBezTo>
                      <a:pt x="658" y="257"/>
                      <a:pt x="401" y="0"/>
                      <a:pt x="84" y="0"/>
                    </a:cubicBezTo>
                    <a:cubicBezTo>
                      <a:pt x="0" y="1331"/>
                      <a:pt x="0" y="1331"/>
                      <a:pt x="0" y="1331"/>
                    </a:cubicBezTo>
                    <a:cubicBezTo>
                      <a:pt x="658" y="1248"/>
                      <a:pt x="658" y="1248"/>
                      <a:pt x="658" y="1248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1350"/>
              </a:p>
            </p:txBody>
          </p:sp>
          <p:sp>
            <p:nvSpPr>
              <p:cNvPr id="16" name="Rectangle 8"/>
              <p:cNvSpPr>
                <a:spLocks noChangeArrowheads="1"/>
              </p:cNvSpPr>
              <p:nvPr/>
            </p:nvSpPr>
            <p:spPr bwMode="auto">
              <a:xfrm>
                <a:off x="6102350" y="1487488"/>
                <a:ext cx="77788" cy="441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62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17" name="Freeform 9"/>
              <p:cNvSpPr>
                <a:spLocks/>
              </p:cNvSpPr>
              <p:nvPr/>
            </p:nvSpPr>
            <p:spPr bwMode="auto">
              <a:xfrm>
                <a:off x="5468938" y="2130426"/>
                <a:ext cx="1266825" cy="1665288"/>
              </a:xfrm>
              <a:custGeom>
                <a:avLst/>
                <a:gdLst>
                  <a:gd name="T0" fmla="*/ 574 w 1022"/>
                  <a:gd name="T1" fmla="*/ 126 h 1331"/>
                  <a:gd name="T2" fmla="*/ 574 w 1022"/>
                  <a:gd name="T3" fmla="*/ 0 h 1331"/>
                  <a:gd name="T4" fmla="*/ 0 w 1022"/>
                  <a:gd name="T5" fmla="*/ 574 h 1331"/>
                  <a:gd name="T6" fmla="*/ 0 w 1022"/>
                  <a:gd name="T7" fmla="*/ 1248 h 1331"/>
                  <a:gd name="T8" fmla="*/ 574 w 1022"/>
                  <a:gd name="T9" fmla="*/ 1331 h 1331"/>
                  <a:gd name="T10" fmla="*/ 574 w 1022"/>
                  <a:gd name="T11" fmla="*/ 251 h 1331"/>
                  <a:gd name="T12" fmla="*/ 897 w 1022"/>
                  <a:gd name="T13" fmla="*/ 574 h 1331"/>
                  <a:gd name="T14" fmla="*/ 1022 w 1022"/>
                  <a:gd name="T15" fmla="*/ 574 h 1331"/>
                  <a:gd name="T16" fmla="*/ 574 w 1022"/>
                  <a:gd name="T17" fmla="*/ 126 h 1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2" h="1331">
                    <a:moveTo>
                      <a:pt x="574" y="126"/>
                    </a:moveTo>
                    <a:cubicBezTo>
                      <a:pt x="574" y="0"/>
                      <a:pt x="574" y="0"/>
                      <a:pt x="574" y="0"/>
                    </a:cubicBezTo>
                    <a:cubicBezTo>
                      <a:pt x="257" y="0"/>
                      <a:pt x="0" y="257"/>
                      <a:pt x="0" y="574"/>
                    </a:cubicBezTo>
                    <a:cubicBezTo>
                      <a:pt x="0" y="1248"/>
                      <a:pt x="0" y="1248"/>
                      <a:pt x="0" y="1248"/>
                    </a:cubicBezTo>
                    <a:cubicBezTo>
                      <a:pt x="574" y="1331"/>
                      <a:pt x="574" y="1331"/>
                      <a:pt x="574" y="1331"/>
                    </a:cubicBezTo>
                    <a:cubicBezTo>
                      <a:pt x="574" y="251"/>
                      <a:pt x="574" y="251"/>
                      <a:pt x="574" y="251"/>
                    </a:cubicBezTo>
                    <a:cubicBezTo>
                      <a:pt x="752" y="251"/>
                      <a:pt x="897" y="396"/>
                      <a:pt x="897" y="574"/>
                    </a:cubicBezTo>
                    <a:cubicBezTo>
                      <a:pt x="1022" y="574"/>
                      <a:pt x="1022" y="574"/>
                      <a:pt x="1022" y="574"/>
                    </a:cubicBezTo>
                    <a:cubicBezTo>
                      <a:pt x="1022" y="327"/>
                      <a:pt x="821" y="126"/>
                      <a:pt x="574" y="126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1350"/>
              </a:p>
            </p:txBody>
          </p:sp>
          <p:sp>
            <p:nvSpPr>
              <p:cNvPr id="18" name="Freeform 10"/>
              <p:cNvSpPr>
                <a:spLocks/>
              </p:cNvSpPr>
              <p:nvPr/>
            </p:nvSpPr>
            <p:spPr bwMode="auto">
              <a:xfrm>
                <a:off x="6740525" y="1819276"/>
                <a:ext cx="420688" cy="423863"/>
              </a:xfrm>
              <a:custGeom>
                <a:avLst/>
                <a:gdLst>
                  <a:gd name="T0" fmla="*/ 195 w 265"/>
                  <a:gd name="T1" fmla="*/ 0 h 267"/>
                  <a:gd name="T2" fmla="*/ 265 w 265"/>
                  <a:gd name="T3" fmla="*/ 69 h 267"/>
                  <a:gd name="T4" fmla="*/ 70 w 265"/>
                  <a:gd name="T5" fmla="*/ 267 h 267"/>
                  <a:gd name="T6" fmla="*/ 0 w 265"/>
                  <a:gd name="T7" fmla="*/ 197 h 267"/>
                  <a:gd name="T8" fmla="*/ 195 w 265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267">
                    <a:moveTo>
                      <a:pt x="195" y="0"/>
                    </a:moveTo>
                    <a:lnTo>
                      <a:pt x="265" y="69"/>
                    </a:lnTo>
                    <a:lnTo>
                      <a:pt x="70" y="267"/>
                    </a:lnTo>
                    <a:lnTo>
                      <a:pt x="0" y="197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19" name="Freeform 11"/>
              <p:cNvSpPr>
                <a:spLocks/>
              </p:cNvSpPr>
              <p:nvPr/>
            </p:nvSpPr>
            <p:spPr bwMode="auto">
              <a:xfrm>
                <a:off x="6740525" y="1819276"/>
                <a:ext cx="420688" cy="423863"/>
              </a:xfrm>
              <a:custGeom>
                <a:avLst/>
                <a:gdLst>
                  <a:gd name="T0" fmla="*/ 195 w 265"/>
                  <a:gd name="T1" fmla="*/ 0 h 267"/>
                  <a:gd name="T2" fmla="*/ 265 w 265"/>
                  <a:gd name="T3" fmla="*/ 69 h 267"/>
                  <a:gd name="T4" fmla="*/ 70 w 265"/>
                  <a:gd name="T5" fmla="*/ 267 h 267"/>
                  <a:gd name="T6" fmla="*/ 0 w 265"/>
                  <a:gd name="T7" fmla="*/ 197 h 267"/>
                  <a:gd name="T8" fmla="*/ 195 w 265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267">
                    <a:moveTo>
                      <a:pt x="195" y="0"/>
                    </a:moveTo>
                    <a:lnTo>
                      <a:pt x="265" y="69"/>
                    </a:lnTo>
                    <a:lnTo>
                      <a:pt x="70" y="267"/>
                    </a:lnTo>
                    <a:lnTo>
                      <a:pt x="0" y="197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0" name="Freeform 12"/>
              <p:cNvSpPr>
                <a:spLocks/>
              </p:cNvSpPr>
              <p:nvPr/>
            </p:nvSpPr>
            <p:spPr bwMode="auto">
              <a:xfrm>
                <a:off x="5200650" y="1819276"/>
                <a:ext cx="419100" cy="423863"/>
              </a:xfrm>
              <a:custGeom>
                <a:avLst/>
                <a:gdLst>
                  <a:gd name="T0" fmla="*/ 69 w 264"/>
                  <a:gd name="T1" fmla="*/ 0 h 267"/>
                  <a:gd name="T2" fmla="*/ 264 w 264"/>
                  <a:gd name="T3" fmla="*/ 197 h 267"/>
                  <a:gd name="T4" fmla="*/ 195 w 264"/>
                  <a:gd name="T5" fmla="*/ 267 h 267"/>
                  <a:gd name="T6" fmla="*/ 0 w 264"/>
                  <a:gd name="T7" fmla="*/ 69 h 267"/>
                  <a:gd name="T8" fmla="*/ 69 w 264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" h="267">
                    <a:moveTo>
                      <a:pt x="69" y="0"/>
                    </a:moveTo>
                    <a:lnTo>
                      <a:pt x="264" y="197"/>
                    </a:lnTo>
                    <a:lnTo>
                      <a:pt x="195" y="267"/>
                    </a:lnTo>
                    <a:lnTo>
                      <a:pt x="0" y="69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1" name="Freeform 13"/>
              <p:cNvSpPr>
                <a:spLocks/>
              </p:cNvSpPr>
              <p:nvPr/>
            </p:nvSpPr>
            <p:spPr bwMode="auto">
              <a:xfrm>
                <a:off x="5200650" y="1819276"/>
                <a:ext cx="419100" cy="423863"/>
              </a:xfrm>
              <a:custGeom>
                <a:avLst/>
                <a:gdLst>
                  <a:gd name="T0" fmla="*/ 69 w 264"/>
                  <a:gd name="T1" fmla="*/ 0 h 267"/>
                  <a:gd name="T2" fmla="*/ 264 w 264"/>
                  <a:gd name="T3" fmla="*/ 197 h 267"/>
                  <a:gd name="T4" fmla="*/ 195 w 264"/>
                  <a:gd name="T5" fmla="*/ 267 h 267"/>
                  <a:gd name="T6" fmla="*/ 0 w 264"/>
                  <a:gd name="T7" fmla="*/ 69 h 267"/>
                  <a:gd name="T8" fmla="*/ 69 w 264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" h="267">
                    <a:moveTo>
                      <a:pt x="69" y="0"/>
                    </a:moveTo>
                    <a:lnTo>
                      <a:pt x="264" y="197"/>
                    </a:lnTo>
                    <a:lnTo>
                      <a:pt x="195" y="267"/>
                    </a:lnTo>
                    <a:lnTo>
                      <a:pt x="0" y="69"/>
                    </a:lnTo>
                    <a:lnTo>
                      <a:pt x="6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5607050" y="1557338"/>
                <a:ext cx="311150" cy="469900"/>
              </a:xfrm>
              <a:custGeom>
                <a:avLst/>
                <a:gdLst>
                  <a:gd name="T0" fmla="*/ 91 w 196"/>
                  <a:gd name="T1" fmla="*/ 0 h 296"/>
                  <a:gd name="T2" fmla="*/ 196 w 196"/>
                  <a:gd name="T3" fmla="*/ 258 h 296"/>
                  <a:gd name="T4" fmla="*/ 106 w 196"/>
                  <a:gd name="T5" fmla="*/ 296 h 296"/>
                  <a:gd name="T6" fmla="*/ 0 w 196"/>
                  <a:gd name="T7" fmla="*/ 38 h 296"/>
                  <a:gd name="T8" fmla="*/ 91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91" y="0"/>
                    </a:moveTo>
                    <a:lnTo>
                      <a:pt x="196" y="258"/>
                    </a:lnTo>
                    <a:lnTo>
                      <a:pt x="106" y="296"/>
                    </a:lnTo>
                    <a:lnTo>
                      <a:pt x="0" y="38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5607050" y="1557338"/>
                <a:ext cx="311150" cy="469900"/>
              </a:xfrm>
              <a:custGeom>
                <a:avLst/>
                <a:gdLst>
                  <a:gd name="T0" fmla="*/ 91 w 196"/>
                  <a:gd name="T1" fmla="*/ 0 h 296"/>
                  <a:gd name="T2" fmla="*/ 196 w 196"/>
                  <a:gd name="T3" fmla="*/ 258 h 296"/>
                  <a:gd name="T4" fmla="*/ 106 w 196"/>
                  <a:gd name="T5" fmla="*/ 296 h 296"/>
                  <a:gd name="T6" fmla="*/ 0 w 196"/>
                  <a:gd name="T7" fmla="*/ 38 h 296"/>
                  <a:gd name="T8" fmla="*/ 91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91" y="0"/>
                    </a:moveTo>
                    <a:lnTo>
                      <a:pt x="196" y="258"/>
                    </a:lnTo>
                    <a:lnTo>
                      <a:pt x="106" y="296"/>
                    </a:lnTo>
                    <a:lnTo>
                      <a:pt x="0" y="38"/>
                    </a:lnTo>
                    <a:lnTo>
                      <a:pt x="9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6442075" y="1557338"/>
                <a:ext cx="311150" cy="469900"/>
              </a:xfrm>
              <a:custGeom>
                <a:avLst/>
                <a:gdLst>
                  <a:gd name="T0" fmla="*/ 105 w 196"/>
                  <a:gd name="T1" fmla="*/ 0 h 296"/>
                  <a:gd name="T2" fmla="*/ 196 w 196"/>
                  <a:gd name="T3" fmla="*/ 38 h 296"/>
                  <a:gd name="T4" fmla="*/ 91 w 196"/>
                  <a:gd name="T5" fmla="*/ 296 h 296"/>
                  <a:gd name="T6" fmla="*/ 0 w 196"/>
                  <a:gd name="T7" fmla="*/ 258 h 296"/>
                  <a:gd name="T8" fmla="*/ 105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105" y="0"/>
                    </a:moveTo>
                    <a:lnTo>
                      <a:pt x="196" y="38"/>
                    </a:lnTo>
                    <a:lnTo>
                      <a:pt x="91" y="296"/>
                    </a:lnTo>
                    <a:lnTo>
                      <a:pt x="0" y="258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6442075" y="1557338"/>
                <a:ext cx="311150" cy="469900"/>
              </a:xfrm>
              <a:custGeom>
                <a:avLst/>
                <a:gdLst>
                  <a:gd name="T0" fmla="*/ 105 w 196"/>
                  <a:gd name="T1" fmla="*/ 0 h 296"/>
                  <a:gd name="T2" fmla="*/ 196 w 196"/>
                  <a:gd name="T3" fmla="*/ 38 h 296"/>
                  <a:gd name="T4" fmla="*/ 91 w 196"/>
                  <a:gd name="T5" fmla="*/ 296 h 296"/>
                  <a:gd name="T6" fmla="*/ 0 w 196"/>
                  <a:gd name="T7" fmla="*/ 258 h 296"/>
                  <a:gd name="T8" fmla="*/ 105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105" y="0"/>
                    </a:moveTo>
                    <a:lnTo>
                      <a:pt x="196" y="38"/>
                    </a:lnTo>
                    <a:lnTo>
                      <a:pt x="91" y="296"/>
                    </a:lnTo>
                    <a:lnTo>
                      <a:pt x="0" y="258"/>
                    </a:lnTo>
                    <a:lnTo>
                      <a:pt x="10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6" name="Freeform 18"/>
              <p:cNvSpPr>
                <a:spLocks/>
              </p:cNvSpPr>
              <p:nvPr/>
            </p:nvSpPr>
            <p:spPr bwMode="auto">
              <a:xfrm>
                <a:off x="6954838" y="2230438"/>
                <a:ext cx="463550" cy="314325"/>
              </a:xfrm>
              <a:custGeom>
                <a:avLst/>
                <a:gdLst>
                  <a:gd name="T0" fmla="*/ 255 w 292"/>
                  <a:gd name="T1" fmla="*/ 0 h 198"/>
                  <a:gd name="T2" fmla="*/ 292 w 292"/>
                  <a:gd name="T3" fmla="*/ 91 h 198"/>
                  <a:gd name="T4" fmla="*/ 38 w 292"/>
                  <a:gd name="T5" fmla="*/ 198 h 198"/>
                  <a:gd name="T6" fmla="*/ 0 w 292"/>
                  <a:gd name="T7" fmla="*/ 107 h 198"/>
                  <a:gd name="T8" fmla="*/ 255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255" y="0"/>
                    </a:moveTo>
                    <a:lnTo>
                      <a:pt x="292" y="91"/>
                    </a:lnTo>
                    <a:lnTo>
                      <a:pt x="38" y="198"/>
                    </a:lnTo>
                    <a:lnTo>
                      <a:pt x="0" y="107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7" name="Freeform 19"/>
              <p:cNvSpPr>
                <a:spLocks/>
              </p:cNvSpPr>
              <p:nvPr/>
            </p:nvSpPr>
            <p:spPr bwMode="auto">
              <a:xfrm>
                <a:off x="6954838" y="2230438"/>
                <a:ext cx="463550" cy="314325"/>
              </a:xfrm>
              <a:custGeom>
                <a:avLst/>
                <a:gdLst>
                  <a:gd name="T0" fmla="*/ 255 w 292"/>
                  <a:gd name="T1" fmla="*/ 0 h 198"/>
                  <a:gd name="T2" fmla="*/ 292 w 292"/>
                  <a:gd name="T3" fmla="*/ 91 h 198"/>
                  <a:gd name="T4" fmla="*/ 38 w 292"/>
                  <a:gd name="T5" fmla="*/ 198 h 198"/>
                  <a:gd name="T6" fmla="*/ 0 w 292"/>
                  <a:gd name="T7" fmla="*/ 107 h 198"/>
                  <a:gd name="T8" fmla="*/ 255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255" y="0"/>
                    </a:moveTo>
                    <a:lnTo>
                      <a:pt x="292" y="91"/>
                    </a:lnTo>
                    <a:lnTo>
                      <a:pt x="38" y="198"/>
                    </a:lnTo>
                    <a:lnTo>
                      <a:pt x="0" y="107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8" name="Freeform 20"/>
              <p:cNvSpPr>
                <a:spLocks/>
              </p:cNvSpPr>
              <p:nvPr/>
            </p:nvSpPr>
            <p:spPr bwMode="auto">
              <a:xfrm>
                <a:off x="4941888" y="2230438"/>
                <a:ext cx="463550" cy="314325"/>
              </a:xfrm>
              <a:custGeom>
                <a:avLst/>
                <a:gdLst>
                  <a:gd name="T0" fmla="*/ 38 w 292"/>
                  <a:gd name="T1" fmla="*/ 0 h 198"/>
                  <a:gd name="T2" fmla="*/ 292 w 292"/>
                  <a:gd name="T3" fmla="*/ 107 h 198"/>
                  <a:gd name="T4" fmla="*/ 255 w 292"/>
                  <a:gd name="T5" fmla="*/ 198 h 198"/>
                  <a:gd name="T6" fmla="*/ 0 w 292"/>
                  <a:gd name="T7" fmla="*/ 91 h 198"/>
                  <a:gd name="T8" fmla="*/ 38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38" y="0"/>
                    </a:moveTo>
                    <a:lnTo>
                      <a:pt x="292" y="107"/>
                    </a:lnTo>
                    <a:lnTo>
                      <a:pt x="255" y="198"/>
                    </a:lnTo>
                    <a:lnTo>
                      <a:pt x="0" y="9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29" name="Freeform 21"/>
              <p:cNvSpPr>
                <a:spLocks/>
              </p:cNvSpPr>
              <p:nvPr/>
            </p:nvSpPr>
            <p:spPr bwMode="auto">
              <a:xfrm>
                <a:off x="4941888" y="2230438"/>
                <a:ext cx="463550" cy="314325"/>
              </a:xfrm>
              <a:custGeom>
                <a:avLst/>
                <a:gdLst>
                  <a:gd name="T0" fmla="*/ 38 w 292"/>
                  <a:gd name="T1" fmla="*/ 0 h 198"/>
                  <a:gd name="T2" fmla="*/ 292 w 292"/>
                  <a:gd name="T3" fmla="*/ 107 h 198"/>
                  <a:gd name="T4" fmla="*/ 255 w 292"/>
                  <a:gd name="T5" fmla="*/ 198 h 198"/>
                  <a:gd name="T6" fmla="*/ 0 w 292"/>
                  <a:gd name="T7" fmla="*/ 91 h 198"/>
                  <a:gd name="T8" fmla="*/ 38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38" y="0"/>
                    </a:moveTo>
                    <a:lnTo>
                      <a:pt x="292" y="107"/>
                    </a:lnTo>
                    <a:lnTo>
                      <a:pt x="255" y="198"/>
                    </a:lnTo>
                    <a:lnTo>
                      <a:pt x="0" y="91"/>
                    </a:lnTo>
                    <a:lnTo>
                      <a:pt x="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32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30" name="Freeform 22"/>
              <p:cNvSpPr>
                <a:spLocks/>
              </p:cNvSpPr>
              <p:nvPr/>
            </p:nvSpPr>
            <p:spPr bwMode="auto">
              <a:xfrm>
                <a:off x="6076950" y="3692526"/>
                <a:ext cx="1114425" cy="358775"/>
              </a:xfrm>
              <a:custGeom>
                <a:avLst/>
                <a:gdLst>
                  <a:gd name="T0" fmla="*/ 900 w 900"/>
                  <a:gd name="T1" fmla="*/ 155 h 287"/>
                  <a:gd name="T2" fmla="*/ 745 w 900"/>
                  <a:gd name="T3" fmla="*/ 0 h 287"/>
                  <a:gd name="T4" fmla="*/ 84 w 900"/>
                  <a:gd name="T5" fmla="*/ 0 h 287"/>
                  <a:gd name="T6" fmla="*/ 0 w 900"/>
                  <a:gd name="T7" fmla="*/ 153 h 287"/>
                  <a:gd name="T8" fmla="*/ 84 w 900"/>
                  <a:gd name="T9" fmla="*/ 287 h 287"/>
                  <a:gd name="T10" fmla="*/ 900 w 900"/>
                  <a:gd name="T11" fmla="*/ 287 h 287"/>
                  <a:gd name="T12" fmla="*/ 900 w 900"/>
                  <a:gd name="T13" fmla="*/ 155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0" h="287">
                    <a:moveTo>
                      <a:pt x="900" y="155"/>
                    </a:moveTo>
                    <a:cubicBezTo>
                      <a:pt x="900" y="69"/>
                      <a:pt x="831" y="0"/>
                      <a:pt x="745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84" y="287"/>
                      <a:pt x="84" y="287"/>
                      <a:pt x="84" y="287"/>
                    </a:cubicBezTo>
                    <a:cubicBezTo>
                      <a:pt x="900" y="287"/>
                      <a:pt x="900" y="287"/>
                      <a:pt x="900" y="287"/>
                    </a:cubicBezTo>
                    <a:cubicBezTo>
                      <a:pt x="900" y="155"/>
                      <a:pt x="900" y="155"/>
                      <a:pt x="900" y="15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31" name="Freeform 23"/>
              <p:cNvSpPr>
                <a:spLocks/>
              </p:cNvSpPr>
              <p:nvPr/>
            </p:nvSpPr>
            <p:spPr bwMode="auto">
              <a:xfrm>
                <a:off x="5168900" y="3692526"/>
                <a:ext cx="1011238" cy="358775"/>
              </a:xfrm>
              <a:custGeom>
                <a:avLst/>
                <a:gdLst>
                  <a:gd name="T0" fmla="*/ 242 w 816"/>
                  <a:gd name="T1" fmla="*/ 0 h 287"/>
                  <a:gd name="T2" fmla="*/ 155 w 816"/>
                  <a:gd name="T3" fmla="*/ 0 h 287"/>
                  <a:gd name="T4" fmla="*/ 0 w 816"/>
                  <a:gd name="T5" fmla="*/ 155 h 287"/>
                  <a:gd name="T6" fmla="*/ 0 w 816"/>
                  <a:gd name="T7" fmla="*/ 287 h 287"/>
                  <a:gd name="T8" fmla="*/ 816 w 816"/>
                  <a:gd name="T9" fmla="*/ 287 h 287"/>
                  <a:gd name="T10" fmla="*/ 816 w 816"/>
                  <a:gd name="T11" fmla="*/ 0 h 287"/>
                  <a:gd name="T12" fmla="*/ 242 w 816"/>
                  <a:gd name="T1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6" h="287">
                    <a:moveTo>
                      <a:pt x="242" y="0"/>
                    </a:moveTo>
                    <a:cubicBezTo>
                      <a:pt x="155" y="0"/>
                      <a:pt x="155" y="0"/>
                      <a:pt x="155" y="0"/>
                    </a:cubicBezTo>
                    <a:cubicBezTo>
                      <a:pt x="69" y="0"/>
                      <a:pt x="0" y="69"/>
                      <a:pt x="0" y="155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816" y="287"/>
                      <a:pt x="816" y="287"/>
                      <a:pt x="816" y="287"/>
                    </a:cubicBezTo>
                    <a:cubicBezTo>
                      <a:pt x="816" y="0"/>
                      <a:pt x="816" y="0"/>
                      <a:pt x="816" y="0"/>
                    </a:cubicBezTo>
                    <a:cubicBezTo>
                      <a:pt x="242" y="0"/>
                      <a:pt x="242" y="0"/>
                      <a:pt x="242" y="0"/>
                    </a:cubicBezTo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en-US" sz="1350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10400044" y="2230734"/>
              <a:ext cx="1557494" cy="143691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</p:grpSp>
      <p:pic>
        <p:nvPicPr>
          <p:cNvPr id="32" name="Picture 4" descr="Image result for kecelakaan kereta banyak korban jiw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02" y="3650297"/>
            <a:ext cx="3967143" cy="2569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Image result for tabrakan mobil kere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734" y="2164701"/>
            <a:ext cx="3308234" cy="2205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http://www.nttonlinenow.com/new-2016/wp-content/uploads/2017/03/kecelakaanmautat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t="538"/>
          <a:stretch/>
        </p:blipFill>
        <p:spPr bwMode="auto">
          <a:xfrm>
            <a:off x="5175734" y="4616753"/>
            <a:ext cx="3329493" cy="2169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06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-1691658" y="-263634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 u="sng" dirty="0">
                <a:solidFill>
                  <a:schemeClr val="accent6">
                    <a:lumMod val="50000"/>
                  </a:schemeClr>
                </a:solidFill>
              </a:rPr>
              <a:t>Open Fracture </a:t>
            </a:r>
            <a:r>
              <a:rPr lang="en-US" altLang="en-US" sz="2800" b="1" u="sng" dirty="0" smtClean="0">
                <a:solidFill>
                  <a:schemeClr val="accent6">
                    <a:lumMod val="50000"/>
                  </a:schemeClr>
                </a:solidFill>
              </a:rPr>
              <a:t>Grade III B</a:t>
            </a:r>
            <a:endParaRPr lang="en-US" altLang="en-US" sz="2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756313" y="3072361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 u="sng" dirty="0">
                <a:solidFill>
                  <a:schemeClr val="accent6">
                    <a:lumMod val="50000"/>
                  </a:schemeClr>
                </a:solidFill>
              </a:rPr>
              <a:t>Open Fracture </a:t>
            </a:r>
            <a:r>
              <a:rPr lang="en-US" altLang="en-US" sz="2800" b="1" u="sng" dirty="0" smtClean="0">
                <a:solidFill>
                  <a:schemeClr val="accent6">
                    <a:lumMod val="50000"/>
                  </a:schemeClr>
                </a:solidFill>
              </a:rPr>
              <a:t>Grade III C</a:t>
            </a:r>
            <a:endParaRPr lang="en-US" altLang="en-US" sz="2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2" descr="Sutisna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3" t="19703" r="2256"/>
          <a:stretch/>
        </p:blipFill>
        <p:spPr bwMode="auto">
          <a:xfrm>
            <a:off x="1656537" y="645055"/>
            <a:ext cx="3371561" cy="2300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utisna X R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" r="6396" b="5447"/>
          <a:stretch/>
        </p:blipFill>
        <p:spPr bwMode="auto">
          <a:xfrm>
            <a:off x="5437437" y="385136"/>
            <a:ext cx="2144094" cy="28206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open fracture 3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0460" b="-743"/>
          <a:stretch/>
        </p:blipFill>
        <p:spPr bwMode="auto">
          <a:xfrm rot="5400000">
            <a:off x="2178119" y="3478465"/>
            <a:ext cx="2277552" cy="3320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open fracture 3c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3" t="1417" r="1464" b="6730"/>
          <a:stretch/>
        </p:blipFill>
        <p:spPr bwMode="auto">
          <a:xfrm>
            <a:off x="5437437" y="3643861"/>
            <a:ext cx="2144094" cy="28767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 t="298" b="1"/>
          <a:stretch/>
        </p:blipFill>
        <p:spPr bwMode="auto">
          <a:xfrm>
            <a:off x="4403324" y="621437"/>
            <a:ext cx="4459470" cy="593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35570" y="103964"/>
            <a:ext cx="601906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de-DE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-110" charset="0"/>
                <a:ea typeface="ＭＳ Ｐゴシック" pitchFamily="-110" charset="-128"/>
              </a:rPr>
              <a:t>Open fractures in</a:t>
            </a:r>
          </a:p>
          <a:p>
            <a:pPr eaLnBrk="0" hangingPunct="0">
              <a:defRPr/>
            </a:pPr>
            <a:r>
              <a:rPr lang="de-DE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-110" charset="0"/>
                <a:ea typeface="ＭＳ Ｐゴシック" pitchFamily="-110" charset="-128"/>
              </a:rPr>
              <a:t>    Emergency </a:t>
            </a:r>
            <a:r>
              <a:rPr lang="de-DE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-110" charset="0"/>
                <a:ea typeface="ＭＳ Ｐゴシック" pitchFamily="-110" charset="-128"/>
              </a:rPr>
              <a:t>Room</a:t>
            </a:r>
            <a:r>
              <a:rPr lang="de-DE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-110" charset="0"/>
                <a:ea typeface="ＭＳ Ｐゴシック" pitchFamily="-110" charset="-128"/>
              </a:rPr>
              <a:t>...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7596" y="1657834"/>
            <a:ext cx="367182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342900" indent="-342900" eaLnBrk="0" hangingPunct="0">
              <a:buFont typeface="Wingdings" panose="05000000000000000000" pitchFamily="2" charset="2"/>
              <a:buChar char="q"/>
              <a:tabLst>
                <a:tab pos="376238" algn="l"/>
              </a:tabLst>
              <a:defRPr/>
            </a:pPr>
            <a:r>
              <a:rPr lang="de-DE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-110" charset="0"/>
                <a:ea typeface="ＭＳ Ｐゴシック" pitchFamily="-110" charset="-128"/>
              </a:rPr>
              <a:t>	</a:t>
            </a:r>
            <a:r>
              <a:rPr lang="de-DE" sz="2000" b="1" i="1" dirty="0">
                <a:latin typeface="Times New Roman" pitchFamily="-110" charset="0"/>
                <a:ea typeface="ＭＳ Ｐゴシック" pitchFamily="-110" charset="-128"/>
              </a:rPr>
              <a:t>Clinical examination</a:t>
            </a:r>
          </a:p>
          <a:p>
            <a:pPr marL="342900" indent="-342900" eaLnBrk="0" hangingPunct="0">
              <a:buFont typeface="Wingdings" panose="05000000000000000000" pitchFamily="2" charset="2"/>
              <a:buChar char="q"/>
              <a:tabLst>
                <a:tab pos="376238" algn="l"/>
              </a:tabLst>
              <a:defRPr/>
            </a:pPr>
            <a:r>
              <a:rPr lang="de-DE" sz="2000" b="1" i="1" dirty="0">
                <a:latin typeface="Times New Roman" pitchFamily="-110" charset="0"/>
                <a:ea typeface="ＭＳ Ｐゴシック" pitchFamily="-110" charset="-128"/>
              </a:rPr>
              <a:t>	Vascular status</a:t>
            </a:r>
          </a:p>
          <a:p>
            <a:pPr marL="342900" indent="-342900" eaLnBrk="0" hangingPunct="0">
              <a:buFont typeface="Wingdings" panose="05000000000000000000" pitchFamily="2" charset="2"/>
              <a:buChar char="q"/>
              <a:tabLst>
                <a:tab pos="376238" algn="l"/>
              </a:tabLst>
              <a:defRPr/>
            </a:pPr>
            <a:r>
              <a:rPr lang="de-DE" sz="2000" b="1" i="1" dirty="0">
                <a:latin typeface="Times New Roman" pitchFamily="-110" charset="0"/>
                <a:ea typeface="ＭＳ Ｐゴシック" pitchFamily="-110" charset="-128"/>
              </a:rPr>
              <a:t>	Neurolgic status</a:t>
            </a:r>
          </a:p>
          <a:p>
            <a:pPr marL="342900" indent="-342900" eaLnBrk="0" hangingPunct="0">
              <a:buFont typeface="Wingdings" panose="05000000000000000000" pitchFamily="2" charset="2"/>
              <a:buChar char="q"/>
              <a:tabLst>
                <a:tab pos="376238" algn="l"/>
              </a:tabLst>
              <a:defRPr/>
            </a:pPr>
            <a:r>
              <a:rPr lang="de-DE" sz="2000" b="1" i="1" dirty="0">
                <a:latin typeface="Times New Roman" pitchFamily="-110" charset="0"/>
                <a:ea typeface="ＭＳ Ｐゴシック" pitchFamily="-110" charset="-128"/>
              </a:rPr>
              <a:t>	X-ray diagnostics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23508" y="3125105"/>
            <a:ext cx="490061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4400" b="1" dirty="0">
                <a:solidFill>
                  <a:schemeClr val="accent2"/>
                </a:solidFill>
                <a:latin typeface="Times New Roman" pitchFamily="-110" charset="0"/>
                <a:ea typeface="ＭＳ Ｐゴシック" pitchFamily="-110" charset="-128"/>
              </a:rPr>
              <a:t>Resuscitation First!</a:t>
            </a:r>
          </a:p>
        </p:txBody>
      </p:sp>
      <p:sp>
        <p:nvSpPr>
          <p:cNvPr id="6" name="Rectangle 5"/>
          <p:cNvSpPr/>
          <p:nvPr/>
        </p:nvSpPr>
        <p:spPr>
          <a:xfrm>
            <a:off x="177878" y="4146194"/>
            <a:ext cx="4091259" cy="13492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44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buSzPct val="50000"/>
            </a:pPr>
            <a:r>
              <a:rPr lang="en-US" altLang="en-US" sz="1600" b="1" u="sng" dirty="0" smtClean="0">
                <a:solidFill>
                  <a:srgbClr val="C00000"/>
                </a:solidFill>
                <a:ea typeface="ＭＳ Ｐゴシック" panose="020B0600070205080204" pitchFamily="34" charset="-128"/>
              </a:rPr>
              <a:t>4 Essential Treatments:</a:t>
            </a:r>
          </a:p>
          <a:p>
            <a:pPr marL="342900" indent="-342900">
              <a:buSzPct val="50000"/>
              <a:buFont typeface="Wingdings" panose="05000000000000000000" pitchFamily="2" charset="2"/>
              <a:buChar char="q"/>
            </a:pPr>
            <a:r>
              <a:rPr lang="en-US" altLang="en-US" sz="1600" b="1" dirty="0" smtClean="0">
                <a:ea typeface="ＭＳ Ｐゴシック" panose="020B0600070205080204" pitchFamily="34" charset="-128"/>
              </a:rPr>
              <a:t>Antibiotic prophylaxis</a:t>
            </a:r>
          </a:p>
          <a:p>
            <a:pPr marL="342900" indent="-342900">
              <a:buSzPct val="50000"/>
              <a:buFont typeface="Wingdings" panose="05000000000000000000" pitchFamily="2" charset="2"/>
              <a:buChar char="q"/>
            </a:pPr>
            <a:r>
              <a:rPr lang="en-US" altLang="en-US" sz="1600" b="1" dirty="0" err="1" smtClean="0">
                <a:ea typeface="ＭＳ Ｐゴシック" panose="020B0600070205080204" pitchFamily="34" charset="-128"/>
              </a:rPr>
              <a:t>Surgent</a:t>
            </a:r>
            <a:r>
              <a:rPr lang="en-US" altLang="en-US" sz="1600" b="1" dirty="0" smtClean="0">
                <a:ea typeface="ＭＳ Ｐゴシック" panose="020B0600070205080204" pitchFamily="34" charset="-128"/>
              </a:rPr>
              <a:t> wound and fracture debridement</a:t>
            </a:r>
          </a:p>
          <a:p>
            <a:pPr marL="342900" indent="-342900">
              <a:buSzPct val="50000"/>
              <a:buFont typeface="Wingdings" panose="05000000000000000000" pitchFamily="2" charset="2"/>
              <a:buChar char="q"/>
            </a:pPr>
            <a:r>
              <a:rPr lang="en-US" altLang="en-US" sz="1600" b="1" dirty="0" smtClean="0">
                <a:ea typeface="ＭＳ Ｐゴシック" panose="020B0600070205080204" pitchFamily="34" charset="-128"/>
              </a:rPr>
              <a:t>Early definitive wound care</a:t>
            </a:r>
          </a:p>
          <a:p>
            <a:pPr marL="342900" indent="-342900">
              <a:buSzPct val="50000"/>
              <a:buFont typeface="Wingdings" panose="05000000000000000000" pitchFamily="2" charset="2"/>
              <a:buChar char="q"/>
            </a:pPr>
            <a:r>
              <a:rPr lang="en-US" altLang="en-US" sz="1600" b="1" dirty="0" smtClean="0">
                <a:ea typeface="ＭＳ Ｐゴシック" panose="020B0600070205080204" pitchFamily="34" charset="-128"/>
              </a:rPr>
              <a:t>Stabilization of fracture </a:t>
            </a:r>
            <a:endParaRPr lang="en-US" altLang="en-US" sz="16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020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7163" y="142875"/>
            <a:ext cx="7772400" cy="1143000"/>
          </a:xfrm>
          <a:ln w="0">
            <a:noFill/>
          </a:ln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4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Limb Threatening 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/>
            </a:r>
            <a:b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</a:b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Musculoskeletal Trauma 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en-US" altLang="en-US" b="1" dirty="0" smtClean="0">
              <a:ea typeface="ＭＳ Ｐゴシック" panose="020B0600070205080204" pitchFamily="34" charset="-128"/>
            </a:endParaRPr>
          </a:p>
          <a:p>
            <a:pPr marL="609600" indent="-609600" eaLnBrk="1" hangingPunct="1"/>
            <a:endParaRPr lang="en-US" altLang="en-US" b="1" dirty="0" smtClean="0">
              <a:ea typeface="ＭＳ Ｐゴシック" panose="020B0600070205080204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altLang="en-US" b="1" dirty="0" smtClean="0">
              <a:ea typeface="ＭＳ Ｐゴシック" panose="020B0600070205080204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altLang="en-US" b="1" dirty="0" smtClean="0">
              <a:ea typeface="ＭＳ Ｐゴシック" panose="020B0600070205080204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altLang="en-US" b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16389" name="Line 4"/>
          <p:cNvSpPr>
            <a:spLocks noChangeShapeType="1"/>
          </p:cNvSpPr>
          <p:nvPr/>
        </p:nvSpPr>
        <p:spPr bwMode="auto">
          <a:xfrm>
            <a:off x="157163" y="1433051"/>
            <a:ext cx="8686800" cy="0"/>
          </a:xfrm>
          <a:prstGeom prst="line">
            <a:avLst/>
          </a:prstGeom>
          <a:ln w="5080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375" y="1645314"/>
            <a:ext cx="3582988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2) Vascular Trauma &amp; Traumatic Amputation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" name="AutoShape 4" descr="Image result for pelvic trauma meatal blee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500563" y="2321603"/>
            <a:ext cx="4286250" cy="1200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/>
              <a:t>History &amp; Examination ?</a:t>
            </a:r>
          </a:p>
          <a:p>
            <a:pPr algn="ctr" eaLnBrk="1" hangingPunct="1"/>
            <a:r>
              <a:rPr lang="en-US" altLang="en-US" b="1" dirty="0"/>
              <a:t>Time &amp; Initial Management ?</a:t>
            </a:r>
          </a:p>
          <a:p>
            <a:pPr algn="ctr" eaLnBrk="1" hangingPunct="1"/>
            <a:r>
              <a:rPr lang="en-US" altLang="en-US" b="1" dirty="0"/>
              <a:t>Crush Or Sharp Wound ?</a:t>
            </a:r>
          </a:p>
        </p:txBody>
      </p:sp>
      <p:pic>
        <p:nvPicPr>
          <p:cNvPr id="10" name="Picture 7" descr="Img14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284" y="3862156"/>
            <a:ext cx="3594972" cy="2697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รูปภาพ3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83" y="2997465"/>
            <a:ext cx="3907405" cy="2567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15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45439" y="326997"/>
            <a:ext cx="3582988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2) Vascular Trauma &amp; Traumatic Amputation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8" descr="K:\Pictur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8" y="416387"/>
            <a:ext cx="3493206" cy="224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P516060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 t="6806" r="13356" b="10698"/>
          <a:stretch/>
        </p:blipFill>
        <p:spPr bwMode="auto">
          <a:xfrm>
            <a:off x="6606264" y="1814676"/>
            <a:ext cx="2370337" cy="3737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IMG018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4" t="12460" r="10573" b="305"/>
          <a:stretch/>
        </p:blipFill>
        <p:spPr bwMode="auto">
          <a:xfrm rot="10800000">
            <a:off x="3839298" y="2662842"/>
            <a:ext cx="2234353" cy="2277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878427" y="5585991"/>
            <a:ext cx="3387145" cy="97937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1800" b="1" dirty="0" smtClean="0">
                <a:ea typeface="ＭＳ Ｐゴシック" panose="020B0600070205080204" pitchFamily="34" charset="-128"/>
              </a:rPr>
              <a:t>Replantation?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800" dirty="0" smtClean="0">
                <a:solidFill>
                  <a:srgbClr val="CC0000"/>
                </a:solidFill>
                <a:ea typeface="ＭＳ Ｐゴシック" panose="020B0600070205080204" pitchFamily="34" charset="-128"/>
              </a:rPr>
              <a:t>Proper amputee management!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8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Immediate </a:t>
            </a:r>
            <a:r>
              <a:rPr lang="en-US" altLang="en-US" sz="1800" b="1" u="sng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O</a:t>
            </a:r>
            <a:r>
              <a:rPr lang="en-US" altLang="en-US" sz="1800" b="1" u="sng" dirty="0" err="1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rthopaedic</a:t>
            </a:r>
            <a:r>
              <a:rPr lang="en-US" altLang="en-US" sz="1800" b="1" u="sng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 consult</a:t>
            </a:r>
            <a:r>
              <a:rPr lang="en-US" altLang="en-US" sz="1800" u="sng" dirty="0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0" name="Right Arrow 9"/>
          <p:cNvSpPr/>
          <p:nvPr/>
        </p:nvSpPr>
        <p:spPr>
          <a:xfrm rot="2050283">
            <a:off x="3090187" y="2265852"/>
            <a:ext cx="933005" cy="793981"/>
          </a:xfrm>
          <a:prstGeom prst="rightArrow">
            <a:avLst/>
          </a:prstGeom>
          <a:solidFill>
            <a:srgbClr val="C000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402077">
            <a:off x="5853733" y="2972109"/>
            <a:ext cx="1045073" cy="859715"/>
          </a:xfrm>
          <a:prstGeom prst="rightArrow">
            <a:avLst/>
          </a:prstGeom>
          <a:solidFill>
            <a:srgbClr val="C000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6"/>
          <p:cNvSpPr txBox="1">
            <a:spLocks noChangeArrowheads="1"/>
          </p:cNvSpPr>
          <p:nvPr/>
        </p:nvSpPr>
        <p:spPr bwMode="auto">
          <a:xfrm>
            <a:off x="14684" y="3089310"/>
            <a:ext cx="3617270" cy="169892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Ø"/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Reduce fracture(s)</a:t>
            </a:r>
          </a:p>
          <a:p>
            <a:pPr marL="342900" indent="-3429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Ø"/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Splint fracture(s)</a:t>
            </a:r>
          </a:p>
          <a:p>
            <a:pPr marL="342900" indent="-3429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Ø"/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Assess by Doppler</a:t>
            </a:r>
          </a:p>
          <a:p>
            <a:pPr marL="342900" indent="-3429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Ø"/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Obtain consult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(time is critical)</a:t>
            </a:r>
          </a:p>
          <a:p>
            <a:pPr marL="342900" indent="-3429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Ø"/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Consider angiography</a:t>
            </a:r>
          </a:p>
        </p:txBody>
      </p:sp>
    </p:spTree>
    <p:extLst>
      <p:ext uri="{BB962C8B-B14F-4D97-AF65-F5344CB8AC3E}">
        <p14:creationId xmlns:p14="http://schemas.microsoft.com/office/powerpoint/2010/main" val="215755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606352" y="1715503"/>
            <a:ext cx="0" cy="4909413"/>
          </a:xfrm>
          <a:prstGeom prst="line">
            <a:avLst/>
          </a:prstGeom>
          <a:ln w="793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606352" y="6624916"/>
            <a:ext cx="3816350" cy="0"/>
          </a:xfrm>
          <a:prstGeom prst="line">
            <a:avLst/>
          </a:prstGeom>
          <a:ln w="793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429053" y="1715503"/>
            <a:ext cx="7937" cy="4909414"/>
          </a:xfrm>
          <a:prstGeom prst="line">
            <a:avLst/>
          </a:prstGeom>
          <a:ln w="793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119114" y="1518082"/>
            <a:ext cx="2905124" cy="43458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pic>
        <p:nvPicPr>
          <p:cNvPr id="389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8" t="4782" r="14027" b="14720"/>
          <a:stretch>
            <a:fillRect/>
          </a:stretch>
        </p:blipFill>
        <p:spPr bwMode="auto">
          <a:xfrm>
            <a:off x="3431157" y="2426576"/>
            <a:ext cx="2168327" cy="334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750814" y="2541278"/>
            <a:ext cx="215900" cy="5090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8" name="Rectangle 17"/>
          <p:cNvSpPr/>
          <p:nvPr/>
        </p:nvSpPr>
        <p:spPr>
          <a:xfrm>
            <a:off x="2652389" y="2980402"/>
            <a:ext cx="215900" cy="5118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9" name="Rectangle 18"/>
          <p:cNvSpPr/>
          <p:nvPr/>
        </p:nvSpPr>
        <p:spPr>
          <a:xfrm>
            <a:off x="2839714" y="3284228"/>
            <a:ext cx="215900" cy="5090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0" name="Rectangle 19"/>
          <p:cNvSpPr/>
          <p:nvPr/>
        </p:nvSpPr>
        <p:spPr>
          <a:xfrm>
            <a:off x="2687314" y="3736052"/>
            <a:ext cx="215900" cy="5118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1" name="Rectangle 20"/>
          <p:cNvSpPr/>
          <p:nvPr/>
        </p:nvSpPr>
        <p:spPr>
          <a:xfrm>
            <a:off x="2858764" y="4090678"/>
            <a:ext cx="215900" cy="5090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2" name="Rectangle 21"/>
          <p:cNvSpPr/>
          <p:nvPr/>
        </p:nvSpPr>
        <p:spPr>
          <a:xfrm>
            <a:off x="2720652" y="4483765"/>
            <a:ext cx="215900" cy="5118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3" name="Rectangle 22"/>
          <p:cNvSpPr/>
          <p:nvPr/>
        </p:nvSpPr>
        <p:spPr>
          <a:xfrm>
            <a:off x="2842889" y="4788565"/>
            <a:ext cx="215900" cy="5118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4" name="Rectangle 23"/>
          <p:cNvSpPr/>
          <p:nvPr/>
        </p:nvSpPr>
        <p:spPr>
          <a:xfrm>
            <a:off x="2696839" y="4933641"/>
            <a:ext cx="215900" cy="509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5" name="Rectangle 24"/>
          <p:cNvSpPr/>
          <p:nvPr/>
        </p:nvSpPr>
        <p:spPr>
          <a:xfrm>
            <a:off x="2828602" y="5357503"/>
            <a:ext cx="215900" cy="5090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6" name="Rectangle 25"/>
          <p:cNvSpPr/>
          <p:nvPr/>
        </p:nvSpPr>
        <p:spPr>
          <a:xfrm>
            <a:off x="2731764" y="5781366"/>
            <a:ext cx="215900" cy="509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7" name="Rectangle 26"/>
          <p:cNvSpPr/>
          <p:nvPr/>
        </p:nvSpPr>
        <p:spPr>
          <a:xfrm>
            <a:off x="3020689" y="5689291"/>
            <a:ext cx="217488" cy="509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8" name="Rectangle 27"/>
          <p:cNvSpPr/>
          <p:nvPr/>
        </p:nvSpPr>
        <p:spPr>
          <a:xfrm>
            <a:off x="3128639" y="5870266"/>
            <a:ext cx="217488" cy="509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9" name="Rectangle 28"/>
          <p:cNvSpPr/>
          <p:nvPr/>
        </p:nvSpPr>
        <p:spPr>
          <a:xfrm>
            <a:off x="3471539" y="5725190"/>
            <a:ext cx="215900" cy="5118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0" name="Rectangle 29"/>
          <p:cNvSpPr/>
          <p:nvPr/>
        </p:nvSpPr>
        <p:spPr>
          <a:xfrm>
            <a:off x="3795389" y="5870266"/>
            <a:ext cx="215900" cy="509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1" name="Rectangle 30"/>
          <p:cNvSpPr/>
          <p:nvPr/>
        </p:nvSpPr>
        <p:spPr>
          <a:xfrm>
            <a:off x="4020814" y="5689291"/>
            <a:ext cx="215900" cy="509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2" name="Rectangle 31"/>
          <p:cNvSpPr/>
          <p:nvPr/>
        </p:nvSpPr>
        <p:spPr>
          <a:xfrm>
            <a:off x="4298627" y="5863916"/>
            <a:ext cx="215900" cy="509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3" name="Rectangle 32"/>
          <p:cNvSpPr/>
          <p:nvPr/>
        </p:nvSpPr>
        <p:spPr>
          <a:xfrm>
            <a:off x="4624064" y="5732153"/>
            <a:ext cx="215900" cy="5090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4" name="Rectangle 33"/>
          <p:cNvSpPr/>
          <p:nvPr/>
        </p:nvSpPr>
        <p:spPr>
          <a:xfrm>
            <a:off x="4732014" y="5870266"/>
            <a:ext cx="215900" cy="509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5" name="Rectangle 34"/>
          <p:cNvSpPr/>
          <p:nvPr/>
        </p:nvSpPr>
        <p:spPr>
          <a:xfrm>
            <a:off x="5127302" y="5732153"/>
            <a:ext cx="215900" cy="5090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6" name="Rectangle 35"/>
          <p:cNvSpPr/>
          <p:nvPr/>
        </p:nvSpPr>
        <p:spPr>
          <a:xfrm>
            <a:off x="5487664" y="5890903"/>
            <a:ext cx="215900" cy="5090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7" name="Rectangle 36"/>
          <p:cNvSpPr/>
          <p:nvPr/>
        </p:nvSpPr>
        <p:spPr>
          <a:xfrm>
            <a:off x="5811514" y="5746441"/>
            <a:ext cx="215900" cy="509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8" name="Rectangle 37"/>
          <p:cNvSpPr/>
          <p:nvPr/>
        </p:nvSpPr>
        <p:spPr>
          <a:xfrm>
            <a:off x="6027414" y="5473391"/>
            <a:ext cx="215900" cy="509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9" name="Rectangle 38"/>
          <p:cNvSpPr/>
          <p:nvPr/>
        </p:nvSpPr>
        <p:spPr>
          <a:xfrm>
            <a:off x="6133777" y="5183852"/>
            <a:ext cx="215900" cy="5118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40" name="Rectangle 39"/>
          <p:cNvSpPr/>
          <p:nvPr/>
        </p:nvSpPr>
        <p:spPr>
          <a:xfrm>
            <a:off x="6022652" y="4933641"/>
            <a:ext cx="215900" cy="509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42" name="Rectangle 41"/>
          <p:cNvSpPr/>
          <p:nvPr/>
        </p:nvSpPr>
        <p:spPr>
          <a:xfrm>
            <a:off x="6129014" y="4514541"/>
            <a:ext cx="215900" cy="509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43" name="Rectangle 42"/>
          <p:cNvSpPr/>
          <p:nvPr/>
        </p:nvSpPr>
        <p:spPr>
          <a:xfrm>
            <a:off x="2903214" y="2693678"/>
            <a:ext cx="215900" cy="5090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44" name="Rectangle 43"/>
          <p:cNvSpPr/>
          <p:nvPr/>
        </p:nvSpPr>
        <p:spPr>
          <a:xfrm>
            <a:off x="6021064" y="4090678"/>
            <a:ext cx="215900" cy="5090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45" name="Rectangle 44"/>
          <p:cNvSpPr/>
          <p:nvPr/>
        </p:nvSpPr>
        <p:spPr>
          <a:xfrm>
            <a:off x="6133777" y="3475702"/>
            <a:ext cx="215900" cy="5118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46" name="Rectangle 45"/>
          <p:cNvSpPr/>
          <p:nvPr/>
        </p:nvSpPr>
        <p:spPr>
          <a:xfrm>
            <a:off x="5994077" y="3125478"/>
            <a:ext cx="215900" cy="5090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47" name="Rectangle 46"/>
          <p:cNvSpPr/>
          <p:nvPr/>
        </p:nvSpPr>
        <p:spPr>
          <a:xfrm>
            <a:off x="6102027" y="2748627"/>
            <a:ext cx="215900" cy="5118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48" name="Rectangle 47"/>
          <p:cNvSpPr/>
          <p:nvPr/>
        </p:nvSpPr>
        <p:spPr>
          <a:xfrm>
            <a:off x="6102027" y="3803341"/>
            <a:ext cx="215900" cy="509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8950" name="TextBox 49"/>
          <p:cNvSpPr txBox="1">
            <a:spLocks noChangeArrowheads="1"/>
          </p:cNvSpPr>
          <p:nvPr/>
        </p:nvSpPr>
        <p:spPr bwMode="auto">
          <a:xfrm>
            <a:off x="300353" y="3713580"/>
            <a:ext cx="172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d-ID" altLang="en-US" sz="2000" b="1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38951" name="TextBox 51"/>
          <p:cNvSpPr txBox="1">
            <a:spLocks noChangeArrowheads="1"/>
          </p:cNvSpPr>
          <p:nvPr/>
        </p:nvSpPr>
        <p:spPr bwMode="auto">
          <a:xfrm>
            <a:off x="2989256" y="1684905"/>
            <a:ext cx="30129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d-ID" altLang="en-US" b="1" dirty="0"/>
              <a:t>PLASTIC BAG</a:t>
            </a:r>
          </a:p>
        </p:txBody>
      </p:sp>
      <p:cxnSp>
        <p:nvCxnSpPr>
          <p:cNvPr id="60" name="Straight Arrow Connector 59"/>
          <p:cNvCxnSpPr>
            <a:stCxn id="46" idx="3"/>
          </p:cNvCxnSpPr>
          <p:nvPr/>
        </p:nvCxnSpPr>
        <p:spPr>
          <a:xfrm>
            <a:off x="6209977" y="3379996"/>
            <a:ext cx="839470" cy="15082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55" name="TextBox 60"/>
          <p:cNvSpPr txBox="1">
            <a:spLocks noChangeArrowheads="1"/>
          </p:cNvSpPr>
          <p:nvPr/>
        </p:nvSpPr>
        <p:spPr bwMode="auto">
          <a:xfrm>
            <a:off x="7071989" y="2913073"/>
            <a:ext cx="14398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d-ID" alt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ICE IN NORMAL SALINE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rot="10800000">
            <a:off x="1729734" y="4143674"/>
            <a:ext cx="839470" cy="15082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3"/>
          <p:cNvSpPr txBox="1">
            <a:spLocks noChangeArrowheads="1"/>
          </p:cNvSpPr>
          <p:nvPr/>
        </p:nvSpPr>
        <p:spPr>
          <a:xfrm>
            <a:off x="138427" y="505780"/>
            <a:ext cx="2828287" cy="9026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400" b="1" dirty="0" smtClean="0">
                <a:solidFill>
                  <a:srgbClr val="CC0000"/>
                </a:solidFill>
                <a:ea typeface="ＭＳ Ｐゴシック" panose="020B0600070205080204" pitchFamily="34" charset="-128"/>
              </a:rPr>
              <a:t>Proper Amputee Management</a:t>
            </a:r>
          </a:p>
        </p:txBody>
      </p:sp>
    </p:spTree>
    <p:extLst>
      <p:ext uri="{BB962C8B-B14F-4D97-AF65-F5344CB8AC3E}">
        <p14:creationId xmlns:p14="http://schemas.microsoft.com/office/powerpoint/2010/main" val="591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7163" y="142875"/>
            <a:ext cx="7772400" cy="1143000"/>
          </a:xfrm>
          <a:ln w="0">
            <a:noFill/>
          </a:ln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4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Limb Threatening 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/>
            </a:r>
            <a:b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</a:b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Musculoskeletal Trauma 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en-US" altLang="en-US" b="1" dirty="0" smtClean="0">
              <a:ea typeface="ＭＳ Ｐゴシック" panose="020B0600070205080204" pitchFamily="34" charset="-128"/>
            </a:endParaRPr>
          </a:p>
          <a:p>
            <a:pPr marL="609600" indent="-609600" eaLnBrk="1" hangingPunct="1"/>
            <a:endParaRPr lang="en-US" altLang="en-US" b="1" dirty="0" smtClean="0">
              <a:ea typeface="ＭＳ Ｐゴシック" panose="020B0600070205080204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altLang="en-US" b="1" dirty="0" smtClean="0">
              <a:ea typeface="ＭＳ Ｐゴシック" panose="020B0600070205080204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altLang="en-US" b="1" dirty="0" smtClean="0">
              <a:ea typeface="ＭＳ Ｐゴシック" panose="020B0600070205080204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altLang="en-US" b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16389" name="Line 4"/>
          <p:cNvSpPr>
            <a:spLocks noChangeShapeType="1"/>
          </p:cNvSpPr>
          <p:nvPr/>
        </p:nvSpPr>
        <p:spPr bwMode="auto">
          <a:xfrm>
            <a:off x="157163" y="1433051"/>
            <a:ext cx="8686800" cy="0"/>
          </a:xfrm>
          <a:prstGeom prst="line">
            <a:avLst/>
          </a:prstGeom>
          <a:ln w="5080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575" y="1647958"/>
            <a:ext cx="2913140" cy="9558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3) Compartment Syndromes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" name="AutoShape 4" descr="Image result for pelvic trauma meatal blee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4" descr="compartment syndrom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" b="21560"/>
          <a:stretch/>
        </p:blipFill>
        <p:spPr>
          <a:xfrm>
            <a:off x="922390" y="2716387"/>
            <a:ext cx="3019295" cy="3993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749" y="1727116"/>
            <a:ext cx="4156364" cy="1583170"/>
          </a:xfrm>
          <a:prstGeom prst="rect">
            <a:avLst/>
          </a:prstGeom>
          <a:noFill/>
          <a:ln w="476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043363" y="3385208"/>
            <a:ext cx="550438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50000"/>
              <a:buFont typeface="Wingdings" panose="05000000000000000000" pitchFamily="2" charset="2"/>
              <a:buChar char="u"/>
            </a:pPr>
            <a:r>
              <a:rPr lang="en-US" altLang="en-US" sz="1600" b="1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b="1" u="sng" dirty="0" smtClean="0">
                <a:ea typeface="ＭＳ Ｐゴシック" panose="020B0600070205080204" pitchFamily="34" charset="-128"/>
              </a:rPr>
              <a:t>Check for:</a:t>
            </a:r>
          </a:p>
          <a:p>
            <a:pPr lvl="1">
              <a:buSzPct val="50000"/>
              <a:buFont typeface="Wingdings" panose="05000000000000000000" pitchFamily="2" charset="2"/>
              <a:buChar char="u"/>
            </a:pPr>
            <a:r>
              <a:rPr lang="en-US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 smtClean="0">
                <a:ea typeface="ＭＳ Ｐゴシック" panose="020B0600070205080204" pitchFamily="34" charset="-128"/>
              </a:rPr>
              <a:t>Pain out of proportion in passive stretching</a:t>
            </a:r>
          </a:p>
          <a:p>
            <a:pPr lvl="1">
              <a:buSzPct val="50000"/>
              <a:buFont typeface="Wingdings" panose="05000000000000000000" pitchFamily="2" charset="2"/>
              <a:buChar char="u"/>
            </a:pPr>
            <a:r>
              <a:rPr lang="en-US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 smtClean="0">
                <a:ea typeface="ＭＳ Ｐゴシック" panose="020B0600070205080204" pitchFamily="34" charset="-128"/>
              </a:rPr>
              <a:t>Swelling, Shinny skin and tense compartment</a:t>
            </a:r>
          </a:p>
          <a:p>
            <a:pPr lvl="1">
              <a:buSzPct val="50000"/>
              <a:buFont typeface="Wingdings" panose="05000000000000000000" pitchFamily="2" charset="2"/>
              <a:buChar char="u"/>
            </a:pPr>
            <a:r>
              <a:rPr lang="en-US" altLang="en-US" b="1" dirty="0" smtClean="0">
                <a:ea typeface="ＭＳ Ｐゴシック" panose="020B0600070205080204" pitchFamily="34" charset="-128"/>
              </a:rPr>
              <a:t> Pallor</a:t>
            </a:r>
          </a:p>
          <a:p>
            <a:pPr>
              <a:buSzPct val="50000"/>
              <a:buFont typeface="Wingdings" panose="05000000000000000000" pitchFamily="2" charset="2"/>
              <a:buChar char="u"/>
            </a:pPr>
            <a:r>
              <a:rPr lang="en-US" altLang="en-US" b="1" u="sng" dirty="0">
                <a:ea typeface="ＭＳ Ｐゴシック" panose="020B0600070205080204" pitchFamily="34" charset="-128"/>
              </a:rPr>
              <a:t> </a:t>
            </a:r>
            <a:r>
              <a:rPr lang="en-US" altLang="en-US" b="1" u="sng" dirty="0" smtClean="0">
                <a:solidFill>
                  <a:srgbClr val="C00000"/>
                </a:solidFill>
                <a:ea typeface="ＭＳ Ｐゴシック" panose="020B0600070205080204" pitchFamily="34" charset="-128"/>
              </a:rPr>
              <a:t>Be careful in unconscious patient</a:t>
            </a:r>
          </a:p>
          <a:p>
            <a:pPr>
              <a:buSzPct val="50000"/>
              <a:buFont typeface="Wingdings" panose="05000000000000000000" pitchFamily="2" charset="2"/>
              <a:buChar char="u"/>
            </a:pPr>
            <a:r>
              <a:rPr lang="en-US" altLang="en-US" sz="4400" b="1" u="sng" dirty="0" smtClean="0">
                <a:ea typeface="ＭＳ Ｐゴシック" panose="020B0600070205080204" pitchFamily="34" charset="-128"/>
              </a:rPr>
              <a:t> 5 P</a:t>
            </a:r>
            <a:endParaRPr lang="en-US" altLang="en-US" sz="4400" dirty="0" smtClean="0">
              <a:ea typeface="ＭＳ Ｐゴシック" panose="020B0600070205080204" pitchFamily="34" charset="-128"/>
            </a:endParaRPr>
          </a:p>
          <a:p>
            <a:pPr lvl="1">
              <a:buSzPct val="50000"/>
              <a:buFont typeface="Wingdings" panose="05000000000000000000" pitchFamily="2" charset="2"/>
              <a:buChar char="u"/>
            </a:pPr>
            <a:endParaRPr lang="en-US" altLang="en-US" b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482215" y="4939480"/>
            <a:ext cx="1552021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b="1" dirty="0"/>
              <a:t>P</a:t>
            </a:r>
            <a:r>
              <a:rPr lang="en-US" altLang="en-US" dirty="0"/>
              <a:t>ain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/>
              <a:t>P</a:t>
            </a:r>
            <a:r>
              <a:rPr lang="en-US" altLang="en-US" dirty="0"/>
              <a:t>allor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 err="1"/>
              <a:t>P</a:t>
            </a:r>
            <a:r>
              <a:rPr lang="en-US" altLang="en-US" dirty="0" err="1"/>
              <a:t>araestesia</a:t>
            </a: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b="1" dirty="0"/>
              <a:t>P</a:t>
            </a:r>
            <a:r>
              <a:rPr lang="en-US" altLang="en-US" dirty="0"/>
              <a:t>ulseless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/>
              <a:t>P</a:t>
            </a:r>
            <a:r>
              <a:rPr lang="en-US" altLang="en-US" dirty="0"/>
              <a:t>aralysis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6930466" y="5146379"/>
            <a:ext cx="2812140" cy="134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1600" b="1" i="1" u="sng" dirty="0" smtClean="0">
                <a:solidFill>
                  <a:srgbClr val="C00000"/>
                </a:solidFill>
                <a:ea typeface="ＭＳ Ｐゴシック" panose="020B0600070205080204" pitchFamily="34" charset="-128"/>
              </a:rPr>
              <a:t>Treatment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1600" dirty="0" smtClean="0">
                <a:ea typeface="ＭＳ Ｐゴシック" panose="020B0600070205080204" pitchFamily="34" charset="-128"/>
              </a:rPr>
              <a:t>	</a:t>
            </a:r>
            <a:r>
              <a:rPr lang="en-US" altLang="en-US" sz="1600" dirty="0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 </a:t>
            </a:r>
            <a:r>
              <a:rPr lang="en-US" altLang="en-US" sz="1600" b="1" dirty="0" smtClean="0">
                <a:ea typeface="ＭＳ Ｐゴシック" panose="020B0600070205080204" pitchFamily="34" charset="-128"/>
              </a:rPr>
              <a:t>Decompression by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1600" b="1" dirty="0" smtClean="0">
                <a:ea typeface="ＭＳ Ｐゴシック" panose="020B0600070205080204" pitchFamily="34" charset="-128"/>
              </a:rPr>
              <a:t>	Open fasciotomy</a:t>
            </a:r>
          </a:p>
        </p:txBody>
      </p:sp>
    </p:spTree>
    <p:extLst>
      <p:ext uri="{BB962C8B-B14F-4D97-AF65-F5344CB8AC3E}">
        <p14:creationId xmlns:p14="http://schemas.microsoft.com/office/powerpoint/2010/main" val="20455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9385" y="1000694"/>
            <a:ext cx="6954278" cy="166544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en-US" sz="1800" b="1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Displacement of bone from normal joint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lang="en-US" altLang="en-US" sz="1800" b="1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Location : </a:t>
            </a:r>
            <a:r>
              <a:rPr lang="en-US" altLang="en-US" sz="1800" b="1" i="1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hip, shoulder, elbow, finger, patella, knee, ankle, acromioclavicular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 i="1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lang="en-US" altLang="en-US" sz="1800" b="1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Sign : </a:t>
            </a:r>
            <a:r>
              <a:rPr lang="en-US" altLang="en-US" sz="1800" b="1" dirty="0" smtClean="0">
                <a:latin typeface="Arial" panose="020B0604020202020204" pitchFamily="34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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loss of normal shape &amp;  movement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086" y="225258"/>
            <a:ext cx="3315594" cy="5204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</a:rPr>
              <a:t>4</a:t>
            </a:r>
            <a:r>
              <a:rPr lang="en-US" sz="2800" b="1" dirty="0" smtClean="0">
                <a:solidFill>
                  <a:schemeClr val="tx1"/>
                </a:solidFill>
              </a:rPr>
              <a:t>) Joint Dislocations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3" descr="H:\ELBOW\IMG_0757.JP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671" y="3250607"/>
            <a:ext cx="2485622" cy="3314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:\ELBOW\IMG_07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4503" y="3859645"/>
            <a:ext cx="3520624" cy="2640468"/>
          </a:xfrm>
          <a:prstGeom prst="rect">
            <a:avLst/>
          </a:prstGeom>
          <a:noFill/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1956341" y="2940354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</a:rPr>
              <a:t>a) </a:t>
            </a:r>
            <a:r>
              <a:rPr lang="en-US" altLang="en-US" sz="2800" b="1" u="sng" dirty="0" smtClean="0">
                <a:solidFill>
                  <a:schemeClr val="accent6">
                    <a:lumMod val="50000"/>
                  </a:schemeClr>
                </a:solidFill>
              </a:rPr>
              <a:t>Elbow Dislocation</a:t>
            </a:r>
            <a:endParaRPr lang="en-US" altLang="en-US" sz="2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5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7" descr="Copy of DSC0864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3" r="-293"/>
          <a:stretch/>
        </p:blipFill>
        <p:spPr>
          <a:xfrm>
            <a:off x="807415" y="831686"/>
            <a:ext cx="3781663" cy="2308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4" name="Picture 5" descr="IMG_110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2" t="13274" r="15181" b="954"/>
          <a:stretch/>
        </p:blipFill>
        <p:spPr bwMode="auto">
          <a:xfrm>
            <a:off x="4913718" y="675558"/>
            <a:ext cx="3188334" cy="2646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1897529" y="-206374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en-US" altLang="en-US" sz="2800" b="1" u="sng" dirty="0" smtClean="0">
                <a:solidFill>
                  <a:schemeClr val="accent6">
                    <a:lumMod val="50000"/>
                  </a:schemeClr>
                </a:solidFill>
              </a:rPr>
              <a:t>Shoulder Dislocation</a:t>
            </a:r>
            <a:endParaRPr lang="en-US" altLang="en-US" sz="2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1554" t="55998" r="45631" b="11899"/>
          <a:stretch/>
        </p:blipFill>
        <p:spPr>
          <a:xfrm>
            <a:off x="314898" y="4076540"/>
            <a:ext cx="2924471" cy="2314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9320" t="37702" r="43010" b="35718"/>
          <a:stretch/>
        </p:blipFill>
        <p:spPr>
          <a:xfrm>
            <a:off x="3545947" y="4076540"/>
            <a:ext cx="2735542" cy="2314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0292" t="20960" r="55728" b="50216"/>
          <a:stretch/>
        </p:blipFill>
        <p:spPr>
          <a:xfrm>
            <a:off x="6588067" y="4076540"/>
            <a:ext cx="1995899" cy="23146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05017" y="4076540"/>
            <a:ext cx="1934352" cy="752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71853" y="5524340"/>
            <a:ext cx="1944210" cy="761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770012" y="5524340"/>
            <a:ext cx="1102088" cy="761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60"/>
          <p:cNvSpPr txBox="1">
            <a:spLocks noChangeArrowheads="1"/>
          </p:cNvSpPr>
          <p:nvPr/>
        </p:nvSpPr>
        <p:spPr bwMode="auto">
          <a:xfrm>
            <a:off x="3568188" y="6363903"/>
            <a:ext cx="24857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 err="1" smtClean="0"/>
              <a:t>Milch</a:t>
            </a:r>
            <a:endParaRPr lang="id-ID" altLang="en-US" sz="2000" b="1" dirty="0"/>
          </a:p>
        </p:txBody>
      </p:sp>
      <p:sp>
        <p:nvSpPr>
          <p:cNvPr id="17" name="TextBox 60"/>
          <p:cNvSpPr txBox="1">
            <a:spLocks noChangeArrowheads="1"/>
          </p:cNvSpPr>
          <p:nvPr/>
        </p:nvSpPr>
        <p:spPr bwMode="auto">
          <a:xfrm>
            <a:off x="6382755" y="6391229"/>
            <a:ext cx="24857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 smtClean="0"/>
              <a:t>Stimson</a:t>
            </a:r>
            <a:endParaRPr lang="id-ID" altLang="en-US" sz="2000" b="1" dirty="0"/>
          </a:p>
        </p:txBody>
      </p:sp>
      <p:sp>
        <p:nvSpPr>
          <p:cNvPr id="18" name="TextBox 60"/>
          <p:cNvSpPr txBox="1">
            <a:spLocks noChangeArrowheads="1"/>
          </p:cNvSpPr>
          <p:nvPr/>
        </p:nvSpPr>
        <p:spPr bwMode="auto">
          <a:xfrm>
            <a:off x="534259" y="6338563"/>
            <a:ext cx="24857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 smtClean="0"/>
              <a:t>Hippocratic</a:t>
            </a:r>
            <a:endParaRPr lang="id-ID" altLang="en-US" sz="2000" b="1" dirty="0"/>
          </a:p>
        </p:txBody>
      </p:sp>
      <p:sp>
        <p:nvSpPr>
          <p:cNvPr id="19" name="TextBox 60"/>
          <p:cNvSpPr txBox="1">
            <a:spLocks noChangeArrowheads="1"/>
          </p:cNvSpPr>
          <p:nvPr/>
        </p:nvSpPr>
        <p:spPr bwMode="auto">
          <a:xfrm>
            <a:off x="-113738" y="3552602"/>
            <a:ext cx="31337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 smtClean="0"/>
              <a:t>Maneuver of Reduction:</a:t>
            </a:r>
            <a:endParaRPr lang="id-ID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740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SCN016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8" t="11679" r="6272" b="6443"/>
          <a:stretch/>
        </p:blipFill>
        <p:spPr bwMode="auto">
          <a:xfrm>
            <a:off x="1309079" y="1025114"/>
            <a:ext cx="2077374" cy="2825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DSCN01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52" y="4098526"/>
            <a:ext cx="3198299" cy="2398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368046" y="-38655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</a:rPr>
              <a:t>c) </a:t>
            </a:r>
            <a:r>
              <a:rPr lang="en-US" altLang="en-US" sz="2800" b="1" u="sng" dirty="0" smtClean="0">
                <a:solidFill>
                  <a:schemeClr val="accent6">
                    <a:lumMod val="50000"/>
                  </a:schemeClr>
                </a:solidFill>
              </a:rPr>
              <a:t>Hip Dislocation</a:t>
            </a:r>
            <a:endParaRPr lang="en-US" altLang="en-US" sz="2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506" name="Picture 2" descr="Image result for anterior hip disloc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 t="37048" r="47226" b="13723"/>
          <a:stretch/>
        </p:blipFill>
        <p:spPr bwMode="auto">
          <a:xfrm>
            <a:off x="5209733" y="1025114"/>
            <a:ext cx="3305617" cy="2689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28650" y="49285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2400" b="1" u="sng" dirty="0" smtClean="0">
                <a:solidFill>
                  <a:srgbClr val="C00000"/>
                </a:solidFill>
                <a:latin typeface="Berlin Sans FB Demi" panose="020E0802020502020306" pitchFamily="34" charset="0"/>
                <a:ea typeface="ＭＳ Ｐゴシック" panose="020B0600070205080204" pitchFamily="34" charset="-128"/>
              </a:rPr>
              <a:t>Posterior Dislocation</a:t>
            </a:r>
            <a:r>
              <a:rPr lang="en-US" altLang="en-US" sz="2400" b="1" dirty="0" smtClean="0">
                <a:solidFill>
                  <a:srgbClr val="C00000"/>
                </a:solidFill>
                <a:latin typeface="Berlin Sans FB Demi" panose="020E0802020502020306" pitchFamily="34" charset="0"/>
                <a:ea typeface="ＭＳ Ｐゴシック" panose="020B0600070205080204" pitchFamily="34" charset="-128"/>
              </a:rPr>
              <a:t> “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Berlin Sans FB Demi" panose="020E0802020502020306" pitchFamily="34" charset="0"/>
                <a:ea typeface="ＭＳ Ｐゴシック" panose="020B0600070205080204" pitchFamily="34" charset="-128"/>
              </a:rPr>
              <a:t>FAdIr</a:t>
            </a:r>
            <a:r>
              <a:rPr lang="en-US" altLang="en-US" sz="2400" b="1" dirty="0" smtClean="0">
                <a:solidFill>
                  <a:srgbClr val="C00000"/>
                </a:solidFill>
                <a:latin typeface="Berlin Sans FB Demi" panose="020E0802020502020306" pitchFamily="34" charset="0"/>
                <a:ea typeface="ＭＳ Ｐゴシック" panose="020B0600070205080204" pitchFamily="34" charset="-128"/>
              </a:rPr>
              <a:t>”</a:t>
            </a:r>
            <a:endParaRPr lang="en-US" altLang="en-US" sz="2400" b="1" i="1" dirty="0" smtClean="0">
              <a:solidFill>
                <a:srgbClr val="C00000"/>
              </a:solidFill>
              <a:latin typeface="Berlin Sans FB Demi" panose="020E0802020502020306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786729" y="46348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2400" b="1" u="sng" dirty="0" smtClean="0">
                <a:solidFill>
                  <a:srgbClr val="C00000"/>
                </a:solidFill>
                <a:latin typeface="Berlin Sans FB Demi" panose="020E0802020502020306" pitchFamily="34" charset="0"/>
                <a:ea typeface="ＭＳ Ｐゴシック" panose="020B0600070205080204" pitchFamily="34" charset="-128"/>
              </a:rPr>
              <a:t>Anterior </a:t>
            </a:r>
            <a:r>
              <a:rPr lang="en-US" altLang="en-US" sz="2400" b="1" dirty="0" smtClean="0">
                <a:solidFill>
                  <a:srgbClr val="C00000"/>
                </a:solidFill>
                <a:latin typeface="Berlin Sans FB Demi" panose="020E0802020502020306" pitchFamily="34" charset="0"/>
                <a:ea typeface="ＭＳ Ｐゴシック" panose="020B0600070205080204" pitchFamily="34" charset="-128"/>
              </a:rPr>
              <a:t>Dislocation “</a:t>
            </a:r>
            <a:r>
              <a:rPr lang="en-US" altLang="en-US" sz="2400" dirty="0" err="1" smtClean="0">
                <a:solidFill>
                  <a:srgbClr val="C00000"/>
                </a:solidFill>
                <a:latin typeface="Berlin Sans FB Demi" panose="020E0802020502020306" pitchFamily="34" charset="0"/>
                <a:ea typeface="ＭＳ Ｐゴシック" panose="020B0600070205080204" pitchFamily="34" charset="-128"/>
              </a:rPr>
              <a:t>FAbEr</a:t>
            </a:r>
            <a:r>
              <a:rPr lang="en-US" altLang="en-US" sz="2400" dirty="0" smtClean="0">
                <a:solidFill>
                  <a:srgbClr val="C00000"/>
                </a:solidFill>
                <a:latin typeface="Berlin Sans FB Demi" panose="020E0802020502020306" pitchFamily="34" charset="0"/>
                <a:ea typeface="ＭＳ Ｐゴシック" panose="020B0600070205080204" pitchFamily="34" charset="-128"/>
              </a:rPr>
              <a:t>”</a:t>
            </a:r>
            <a:endParaRPr lang="en-US" altLang="en-US" sz="2400" b="1" i="1" dirty="0" smtClean="0">
              <a:solidFill>
                <a:srgbClr val="C00000"/>
              </a:solidFill>
              <a:latin typeface="Berlin Sans FB Demi" panose="020E0802020502020306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grayscl/>
          </a:blip>
          <a:srcRect l="28097" t="69955" r="56263" b="7666"/>
          <a:stretch/>
        </p:blipFill>
        <p:spPr>
          <a:xfrm>
            <a:off x="5404354" y="4098526"/>
            <a:ext cx="2947313" cy="2372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314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mage result for bigelow hip disloc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3" t="9970" r="16291" b="10836"/>
          <a:stretch/>
        </p:blipFill>
        <p:spPr bwMode="auto">
          <a:xfrm>
            <a:off x="330108" y="1125572"/>
            <a:ext cx="2175029" cy="3703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368046" y="-38655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</a:rPr>
              <a:t>c) </a:t>
            </a:r>
            <a:r>
              <a:rPr lang="en-US" altLang="en-US" sz="2800" b="1" u="sng" dirty="0" smtClean="0">
                <a:solidFill>
                  <a:schemeClr val="accent6">
                    <a:lumMod val="50000"/>
                  </a:schemeClr>
                </a:solidFill>
              </a:rPr>
              <a:t>Hip Dislocation</a:t>
            </a:r>
            <a:endParaRPr lang="en-US" altLang="en-US" sz="2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60"/>
          <p:cNvSpPr txBox="1">
            <a:spLocks noChangeArrowheads="1"/>
          </p:cNvSpPr>
          <p:nvPr/>
        </p:nvSpPr>
        <p:spPr bwMode="auto">
          <a:xfrm>
            <a:off x="-149249" y="556390"/>
            <a:ext cx="31337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 smtClean="0"/>
              <a:t>Maneuver of Reduction:</a:t>
            </a:r>
            <a:endParaRPr lang="id-ID" altLang="en-US" sz="2000" b="1" dirty="0"/>
          </a:p>
        </p:txBody>
      </p:sp>
      <p:sp>
        <p:nvSpPr>
          <p:cNvPr id="5" name="TextBox 60"/>
          <p:cNvSpPr txBox="1">
            <a:spLocks noChangeArrowheads="1"/>
          </p:cNvSpPr>
          <p:nvPr/>
        </p:nvSpPr>
        <p:spPr bwMode="auto">
          <a:xfrm>
            <a:off x="174748" y="4954830"/>
            <a:ext cx="24857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 smtClean="0"/>
              <a:t>Bigelow</a:t>
            </a:r>
            <a:endParaRPr lang="id-ID" altLang="en-US" sz="2000" b="1" dirty="0"/>
          </a:p>
        </p:txBody>
      </p:sp>
      <p:pic>
        <p:nvPicPr>
          <p:cNvPr id="63492" name="Picture 4" descr="Image result for allis hip dislocat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1" b="6694"/>
          <a:stretch/>
        </p:blipFill>
        <p:spPr bwMode="auto">
          <a:xfrm>
            <a:off x="2803349" y="1135376"/>
            <a:ext cx="2793211" cy="3703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0"/>
          <p:cNvSpPr txBox="1">
            <a:spLocks noChangeArrowheads="1"/>
          </p:cNvSpPr>
          <p:nvPr/>
        </p:nvSpPr>
        <p:spPr bwMode="auto">
          <a:xfrm>
            <a:off x="2984496" y="4954830"/>
            <a:ext cx="24857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 smtClean="0"/>
              <a:t>Allis</a:t>
            </a:r>
            <a:endParaRPr lang="id-ID" altLang="en-US" sz="2000" b="1" dirty="0"/>
          </a:p>
        </p:txBody>
      </p:sp>
      <p:pic>
        <p:nvPicPr>
          <p:cNvPr id="63494" name="Picture 6" descr="Image result for allis hip disloc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t="6762" r="15460" b="1085"/>
          <a:stretch/>
        </p:blipFill>
        <p:spPr bwMode="auto">
          <a:xfrm>
            <a:off x="5827382" y="1641965"/>
            <a:ext cx="3091045" cy="2832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0"/>
          <p:cNvSpPr txBox="1">
            <a:spLocks noChangeArrowheads="1"/>
          </p:cNvSpPr>
          <p:nvPr/>
        </p:nvSpPr>
        <p:spPr bwMode="auto">
          <a:xfrm>
            <a:off x="6244080" y="4485353"/>
            <a:ext cx="24857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 smtClean="0"/>
              <a:t>Stimson’s gravity method</a:t>
            </a:r>
            <a:endParaRPr lang="id-ID" alt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660496" y="5632201"/>
            <a:ext cx="3833519" cy="839620"/>
          </a:xfrm>
          <a:prstGeom prst="rect">
            <a:avLst/>
          </a:prstGeom>
          <a:gradFill flip="none" rotWithShape="1">
            <a:gsLst>
              <a:gs pos="69350">
                <a:schemeClr val="accent5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Always Check For </a:t>
            </a: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ＭＳ Ｐゴシック"/>
              </a:rPr>
              <a:t>Neurovascular  Injury !</a:t>
            </a:r>
          </a:p>
        </p:txBody>
      </p:sp>
    </p:spTree>
    <p:extLst>
      <p:ext uri="{BB962C8B-B14F-4D97-AF65-F5344CB8AC3E}">
        <p14:creationId xmlns:p14="http://schemas.microsoft.com/office/powerpoint/2010/main" val="18838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Image result for life before li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008" y="44390"/>
            <a:ext cx="2414727" cy="2322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534879" y="74613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800" b="1" dirty="0" smtClean="0">
                <a:solidFill>
                  <a:srgbClr val="FF0000"/>
                </a:solidFill>
                <a:latin typeface="Berlin Sans FB Demi" panose="020E0802020502020306" pitchFamily="34" charset="0"/>
                <a:ea typeface="ＭＳ Ｐゴシック" panose="020B0600070205080204" pitchFamily="34" charset="-128"/>
              </a:rPr>
              <a:t>Life before Limb !!</a:t>
            </a:r>
          </a:p>
        </p:txBody>
      </p:sp>
      <p:pic>
        <p:nvPicPr>
          <p:cNvPr id="5" name="MVI_0825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8462" y="1156301"/>
            <a:ext cx="5427734" cy="4071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9709" t="81197" r="30388" b="5685"/>
          <a:stretch/>
        </p:blipFill>
        <p:spPr>
          <a:xfrm>
            <a:off x="333163" y="5531465"/>
            <a:ext cx="8477673" cy="125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8322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 flipH="1">
            <a:off x="0" y="382648"/>
            <a:ext cx="5368013" cy="836552"/>
          </a:xfrm>
          <a:custGeom>
            <a:avLst/>
            <a:gdLst>
              <a:gd name="connsiteX0" fmla="*/ 0 w 5508970"/>
              <a:gd name="connsiteY0" fmla="*/ 0 h 897470"/>
              <a:gd name="connsiteX1" fmla="*/ 3339651 w 5508970"/>
              <a:gd name="connsiteY1" fmla="*/ 0 h 897470"/>
              <a:gd name="connsiteX2" fmla="*/ 4666535 w 5508970"/>
              <a:gd name="connsiteY2" fmla="*/ 0 h 897470"/>
              <a:gd name="connsiteX3" fmla="*/ 5508970 w 5508970"/>
              <a:gd name="connsiteY3" fmla="*/ 0 h 897470"/>
              <a:gd name="connsiteX4" fmla="*/ 5508970 w 5508970"/>
              <a:gd name="connsiteY4" fmla="*/ 897470 h 897470"/>
              <a:gd name="connsiteX5" fmla="*/ 4666535 w 5508970"/>
              <a:gd name="connsiteY5" fmla="*/ 897470 h 897470"/>
              <a:gd name="connsiteX6" fmla="*/ 3339651 w 5508970"/>
              <a:gd name="connsiteY6" fmla="*/ 897470 h 897470"/>
              <a:gd name="connsiteX7" fmla="*/ 0 w 5508970"/>
              <a:gd name="connsiteY7" fmla="*/ 897470 h 897470"/>
              <a:gd name="connsiteX8" fmla="*/ 448735 w 5508970"/>
              <a:gd name="connsiteY8" fmla="*/ 448735 h 89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8970" h="897470">
                <a:moveTo>
                  <a:pt x="0" y="0"/>
                </a:moveTo>
                <a:lnTo>
                  <a:pt x="3339651" y="0"/>
                </a:lnTo>
                <a:lnTo>
                  <a:pt x="4666535" y="0"/>
                </a:lnTo>
                <a:lnTo>
                  <a:pt x="5508970" y="0"/>
                </a:lnTo>
                <a:lnTo>
                  <a:pt x="5508970" y="897470"/>
                </a:lnTo>
                <a:lnTo>
                  <a:pt x="4666535" y="897470"/>
                </a:lnTo>
                <a:lnTo>
                  <a:pt x="3339651" y="897470"/>
                </a:lnTo>
                <a:lnTo>
                  <a:pt x="0" y="897470"/>
                </a:lnTo>
                <a:lnTo>
                  <a:pt x="448735" y="44873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495322" y="382648"/>
            <a:ext cx="4303144" cy="80187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SUMMARY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4612" y="1539784"/>
            <a:ext cx="84115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SzPct val="50000"/>
              <a:buFont typeface="Wingdings" panose="05000000000000000000" pitchFamily="2" charset="2"/>
              <a:buChar char="u"/>
            </a:pPr>
            <a:r>
              <a:rPr lang="en-US" altLang="en-US" sz="32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 Primary </a:t>
            </a:r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Survey :</a:t>
            </a:r>
            <a:r>
              <a:rPr lang="en-US" altLang="en-US" sz="3200" dirty="0">
                <a:ea typeface="ＭＳ Ｐゴシック" panose="020B0600070205080204" pitchFamily="34" charset="-128"/>
              </a:rPr>
              <a:t> </a:t>
            </a:r>
            <a:endParaRPr lang="en-US" altLang="en-US" sz="3200" dirty="0" smtClean="0">
              <a:ea typeface="ＭＳ Ｐゴシック" panose="020B0600070205080204" pitchFamily="34" charset="-128"/>
            </a:endParaRPr>
          </a:p>
          <a:p>
            <a:pPr marL="914400" lvl="1" indent="-457200">
              <a:buClr>
                <a:schemeClr val="tx1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altLang="en-US" sz="3200" i="1" dirty="0" smtClean="0">
                <a:ea typeface="ＭＳ Ｐゴシック" panose="020B0600070205080204" pitchFamily="34" charset="-128"/>
              </a:rPr>
              <a:t> Identify</a:t>
            </a:r>
            <a:r>
              <a:rPr lang="en-US" altLang="en-US" sz="3200" dirty="0" smtClean="0">
                <a:ea typeface="ＭＳ Ｐゴシック" panose="020B0600070205080204" pitchFamily="34" charset="-128"/>
              </a:rPr>
              <a:t> life-threatening injuries</a:t>
            </a:r>
            <a:endParaRPr lang="en-US" altLang="en-US" sz="3200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  <a:buSzPct val="50000"/>
              <a:buFont typeface="Wingdings" panose="05000000000000000000" pitchFamily="2" charset="2"/>
              <a:buChar char="u"/>
            </a:pPr>
            <a:r>
              <a:rPr lang="en-US" altLang="en-US" sz="32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 Secondary </a:t>
            </a:r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Survey :</a:t>
            </a:r>
            <a:r>
              <a:rPr lang="en-US" altLang="en-US" sz="3200" dirty="0">
                <a:ea typeface="ＭＳ Ｐゴシック" panose="020B0600070205080204" pitchFamily="34" charset="-128"/>
              </a:rPr>
              <a:t> </a:t>
            </a:r>
            <a:endParaRPr lang="en-US" altLang="en-US" sz="3200" dirty="0" smtClean="0">
              <a:ea typeface="ＭＳ Ｐゴシック" panose="020B0600070205080204" pitchFamily="34" charset="-128"/>
            </a:endParaRPr>
          </a:p>
          <a:p>
            <a:pPr marL="914400" lvl="1" indent="-457200">
              <a:buClr>
                <a:schemeClr val="tx1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altLang="en-US" sz="3200" i="1" dirty="0" smtClean="0">
                <a:ea typeface="ＭＳ Ｐゴシック" panose="020B0600070205080204" pitchFamily="34" charset="-128"/>
              </a:rPr>
              <a:t>Identify</a:t>
            </a:r>
            <a:r>
              <a:rPr lang="en-US" altLang="en-US" sz="3200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sz="3200" dirty="0">
                <a:ea typeface="ＭＳ Ｐゴシック" panose="020B0600070205080204" pitchFamily="34" charset="-128"/>
              </a:rPr>
              <a:t>limb-threatening injuries</a:t>
            </a:r>
          </a:p>
          <a:p>
            <a:pPr>
              <a:buClr>
                <a:schemeClr val="tx1"/>
              </a:buClr>
              <a:buSzPct val="50000"/>
              <a:buFont typeface="Wingdings" panose="05000000000000000000" pitchFamily="2" charset="2"/>
              <a:buChar char="u"/>
            </a:pPr>
            <a:r>
              <a:rPr lang="en-US" altLang="en-US" sz="3200" dirty="0" smtClean="0">
                <a:ea typeface="ＭＳ Ｐゴシック" panose="020B0600070205080204" pitchFamily="34" charset="-128"/>
              </a:rPr>
              <a:t> Proper </a:t>
            </a:r>
            <a:r>
              <a:rPr lang="en-US" altLang="en-US" sz="3200" dirty="0">
                <a:ea typeface="ＭＳ Ｐゴシック" panose="020B0600070205080204" pitchFamily="34" charset="-128"/>
              </a:rPr>
              <a:t>immobilization</a:t>
            </a:r>
          </a:p>
          <a:p>
            <a:pPr>
              <a:buClr>
                <a:schemeClr val="tx1"/>
              </a:buClr>
              <a:buSzPct val="50000"/>
              <a:buFont typeface="Wingdings" panose="05000000000000000000" pitchFamily="2" charset="2"/>
              <a:buChar char="u"/>
            </a:pPr>
            <a:r>
              <a:rPr lang="en-US" altLang="en-US" sz="3200" dirty="0" smtClean="0">
                <a:ea typeface="ＭＳ Ｐゴシック" panose="020B0600070205080204" pitchFamily="34" charset="-128"/>
              </a:rPr>
              <a:t> Early </a:t>
            </a:r>
            <a:r>
              <a:rPr lang="en-US" altLang="en-US" sz="3200" dirty="0" err="1">
                <a:ea typeface="ＭＳ Ｐゴシック" panose="020B0600070205080204" pitchFamily="34" charset="-128"/>
              </a:rPr>
              <a:t>Orthopaedic</a:t>
            </a:r>
            <a:r>
              <a:rPr lang="en-US" altLang="en-US" sz="3200" dirty="0">
                <a:ea typeface="ＭＳ Ｐゴシック" panose="020B0600070205080204" pitchFamily="34" charset="-128"/>
              </a:rPr>
              <a:t> consultation</a:t>
            </a:r>
          </a:p>
        </p:txBody>
      </p:sp>
    </p:spTree>
    <p:extLst>
      <p:ext uri="{BB962C8B-B14F-4D97-AF65-F5344CB8AC3E}">
        <p14:creationId xmlns:p14="http://schemas.microsoft.com/office/powerpoint/2010/main" val="330560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Rectangle 3"/>
          <p:cNvSpPr txBox="1">
            <a:spLocks noChangeArrowheads="1"/>
          </p:cNvSpPr>
          <p:nvPr/>
        </p:nvSpPr>
        <p:spPr>
          <a:xfrm>
            <a:off x="114058" y="1147975"/>
            <a:ext cx="8435975" cy="525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32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A</a:t>
            </a:r>
            <a:r>
              <a:rPr lang="en-US" altLang="en-US" sz="3200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 smtClean="0">
                <a:ea typeface="ＭＳ Ｐゴシック" panose="020B0600070205080204" pitchFamily="34" charset="-128"/>
              </a:rPr>
              <a:t>irway</a:t>
            </a:r>
            <a:r>
              <a:rPr lang="en-US" altLang="en-US" sz="3200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sz="3200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(+cervical spine control)</a:t>
            </a:r>
          </a:p>
          <a:p>
            <a:pPr lvl="1"/>
            <a:r>
              <a:rPr lang="en-US" altLang="en-US" sz="32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B</a:t>
            </a:r>
            <a:r>
              <a:rPr lang="en-US" altLang="en-US" sz="3200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 smtClean="0">
                <a:ea typeface="ＭＳ Ｐゴシック" panose="020B0600070205080204" pitchFamily="34" charset="-128"/>
              </a:rPr>
              <a:t>reathing</a:t>
            </a:r>
            <a:endParaRPr lang="en-US" altLang="en-US" sz="3200" dirty="0" smtClean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32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C</a:t>
            </a:r>
            <a:r>
              <a:rPr lang="en-US" altLang="en-US" sz="3200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 smtClean="0">
                <a:ea typeface="ＭＳ Ｐゴシック" panose="020B0600070205080204" pitchFamily="34" charset="-128"/>
              </a:rPr>
              <a:t>irculation</a:t>
            </a:r>
            <a:r>
              <a:rPr lang="en-US" altLang="en-US" sz="3200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sz="3200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(+ control of </a:t>
            </a:r>
            <a:r>
              <a:rPr lang="en-US" altLang="en-US" sz="3200" dirty="0" err="1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hemorrage</a:t>
            </a:r>
            <a:r>
              <a:rPr lang="en-US" altLang="en-US" sz="3200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)</a:t>
            </a:r>
          </a:p>
          <a:p>
            <a:pPr lvl="1"/>
            <a:r>
              <a:rPr lang="en-US" altLang="en-US" sz="32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D</a:t>
            </a:r>
            <a:r>
              <a:rPr lang="en-US" altLang="en-US" sz="3200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 smtClean="0">
                <a:ea typeface="ＭＳ Ｐゴシック" panose="020B0600070205080204" pitchFamily="34" charset="-128"/>
              </a:rPr>
              <a:t>isability</a:t>
            </a:r>
            <a:r>
              <a:rPr lang="en-US" altLang="en-US" sz="3200" dirty="0" smtClean="0">
                <a:ea typeface="ＭＳ Ｐゴシック" panose="020B0600070205080204" pitchFamily="34" charset="-128"/>
              </a:rPr>
              <a:t> (neurological condition)</a:t>
            </a:r>
          </a:p>
          <a:p>
            <a:pPr lvl="1"/>
            <a:r>
              <a:rPr lang="en-US" altLang="en-US" sz="32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E</a:t>
            </a:r>
            <a:r>
              <a:rPr lang="en-US" altLang="en-US" sz="3200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 smtClean="0">
                <a:ea typeface="ＭＳ Ｐゴシック" panose="020B0600070205080204" pitchFamily="34" charset="-128"/>
              </a:rPr>
              <a:t>xposure</a:t>
            </a:r>
            <a:r>
              <a:rPr lang="en-US" altLang="en-US" sz="3200" dirty="0" smtClean="0">
                <a:ea typeface="ＭＳ Ｐゴシック" panose="020B0600070205080204" pitchFamily="34" charset="-128"/>
              </a:rPr>
              <a:t> (take the patient clothes off)</a:t>
            </a:r>
            <a:endParaRPr lang="id-ID" altLang="en-US" sz="3200" dirty="0" smtClean="0">
              <a:ea typeface="ＭＳ Ｐゴシック" panose="020B0600070205080204" pitchFamily="34" charset="-128"/>
            </a:endParaRPr>
          </a:p>
        </p:txBody>
      </p:sp>
      <p:grpSp>
        <p:nvGrpSpPr>
          <p:cNvPr id="602" name="Group 601"/>
          <p:cNvGrpSpPr/>
          <p:nvPr/>
        </p:nvGrpSpPr>
        <p:grpSpPr>
          <a:xfrm flipH="1">
            <a:off x="38601" y="382730"/>
            <a:ext cx="7181155" cy="715457"/>
            <a:chOff x="0" y="317500"/>
            <a:chExt cx="5508970" cy="897470"/>
          </a:xfrm>
          <a:solidFill>
            <a:schemeClr val="accent4"/>
          </a:solidFill>
        </p:grpSpPr>
        <p:sp>
          <p:nvSpPr>
            <p:cNvPr id="603" name="Freeform 602"/>
            <p:cNvSpPr/>
            <p:nvPr/>
          </p:nvSpPr>
          <p:spPr>
            <a:xfrm flipH="1">
              <a:off x="0" y="317500"/>
              <a:ext cx="5508970" cy="897470"/>
            </a:xfrm>
            <a:custGeom>
              <a:avLst/>
              <a:gdLst>
                <a:gd name="connsiteX0" fmla="*/ 0 w 5508970"/>
                <a:gd name="connsiteY0" fmla="*/ 0 h 897470"/>
                <a:gd name="connsiteX1" fmla="*/ 3339651 w 5508970"/>
                <a:gd name="connsiteY1" fmla="*/ 0 h 897470"/>
                <a:gd name="connsiteX2" fmla="*/ 4666535 w 5508970"/>
                <a:gd name="connsiteY2" fmla="*/ 0 h 897470"/>
                <a:gd name="connsiteX3" fmla="*/ 5508970 w 5508970"/>
                <a:gd name="connsiteY3" fmla="*/ 0 h 897470"/>
                <a:gd name="connsiteX4" fmla="*/ 5508970 w 5508970"/>
                <a:gd name="connsiteY4" fmla="*/ 897470 h 897470"/>
                <a:gd name="connsiteX5" fmla="*/ 4666535 w 5508970"/>
                <a:gd name="connsiteY5" fmla="*/ 897470 h 897470"/>
                <a:gd name="connsiteX6" fmla="*/ 3339651 w 5508970"/>
                <a:gd name="connsiteY6" fmla="*/ 897470 h 897470"/>
                <a:gd name="connsiteX7" fmla="*/ 0 w 5508970"/>
                <a:gd name="connsiteY7" fmla="*/ 897470 h 897470"/>
                <a:gd name="connsiteX8" fmla="*/ 448735 w 5508970"/>
                <a:gd name="connsiteY8" fmla="*/ 448735 h 89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08970" h="897470">
                  <a:moveTo>
                    <a:pt x="0" y="0"/>
                  </a:moveTo>
                  <a:lnTo>
                    <a:pt x="3339651" y="0"/>
                  </a:lnTo>
                  <a:lnTo>
                    <a:pt x="4666535" y="0"/>
                  </a:lnTo>
                  <a:lnTo>
                    <a:pt x="5508970" y="0"/>
                  </a:lnTo>
                  <a:lnTo>
                    <a:pt x="5508970" y="897470"/>
                  </a:lnTo>
                  <a:lnTo>
                    <a:pt x="4666535" y="897470"/>
                  </a:lnTo>
                  <a:lnTo>
                    <a:pt x="3339651" y="897470"/>
                  </a:lnTo>
                  <a:lnTo>
                    <a:pt x="0" y="897470"/>
                  </a:lnTo>
                  <a:lnTo>
                    <a:pt x="448735" y="44873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cmpd="sng">
              <a:solidFill>
                <a:schemeClr val="tx1">
                  <a:alpha val="9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604" name="Rectangle 603"/>
            <p:cNvSpPr/>
            <p:nvPr/>
          </p:nvSpPr>
          <p:spPr>
            <a:xfrm>
              <a:off x="350249" y="373168"/>
              <a:ext cx="4604759" cy="78962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cmpd="sng">
              <a:noFill/>
            </a:ln>
          </p:spPr>
          <p:txBody>
            <a:bodyPr wrap="square" anchor="ctr" anchorCtr="0">
              <a:normAutofit/>
            </a:bodyPr>
            <a:lstStyle/>
            <a:p>
              <a:r>
                <a:rPr lang="en-US" sz="2700" b="1" dirty="0" smtClean="0"/>
                <a:t>PRIMARY SURVEY RESUCITATION</a:t>
              </a:r>
              <a:endParaRPr lang="en-US" sz="2700" b="1" dirty="0"/>
            </a:p>
          </p:txBody>
        </p:sp>
      </p:grpSp>
      <p:grpSp>
        <p:nvGrpSpPr>
          <p:cNvPr id="605" name="Group 604"/>
          <p:cNvGrpSpPr/>
          <p:nvPr/>
        </p:nvGrpSpPr>
        <p:grpSpPr>
          <a:xfrm>
            <a:off x="6271353" y="0"/>
            <a:ext cx="1407831" cy="1878987"/>
            <a:chOff x="10193407" y="228600"/>
            <a:chExt cx="1976821" cy="3439048"/>
          </a:xfrm>
        </p:grpSpPr>
        <p:grpSp>
          <p:nvGrpSpPr>
            <p:cNvPr id="606" name="Group 605"/>
            <p:cNvGrpSpPr/>
            <p:nvPr/>
          </p:nvGrpSpPr>
          <p:grpSpPr>
            <a:xfrm>
              <a:off x="10193407" y="228600"/>
              <a:ext cx="1976821" cy="2046515"/>
              <a:chOff x="4941888" y="1487488"/>
              <a:chExt cx="2476500" cy="2563813"/>
            </a:xfrm>
          </p:grpSpPr>
          <p:sp>
            <p:nvSpPr>
              <p:cNvPr id="608" name="Freeform 5"/>
              <p:cNvSpPr>
                <a:spLocks/>
              </p:cNvSpPr>
              <p:nvPr/>
            </p:nvSpPr>
            <p:spPr bwMode="auto">
              <a:xfrm>
                <a:off x="6142038" y="1487488"/>
                <a:ext cx="115887" cy="441325"/>
              </a:xfrm>
              <a:custGeom>
                <a:avLst/>
                <a:gdLst>
                  <a:gd name="T0" fmla="*/ 73 w 73"/>
                  <a:gd name="T1" fmla="*/ 0 h 278"/>
                  <a:gd name="T2" fmla="*/ 24 w 73"/>
                  <a:gd name="T3" fmla="*/ 0 h 278"/>
                  <a:gd name="T4" fmla="*/ 0 w 73"/>
                  <a:gd name="T5" fmla="*/ 140 h 278"/>
                  <a:gd name="T6" fmla="*/ 24 w 73"/>
                  <a:gd name="T7" fmla="*/ 278 h 278"/>
                  <a:gd name="T8" fmla="*/ 73 w 73"/>
                  <a:gd name="T9" fmla="*/ 278 h 278"/>
                  <a:gd name="T10" fmla="*/ 73 w 73"/>
                  <a:gd name="T11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278">
                    <a:moveTo>
                      <a:pt x="73" y="0"/>
                    </a:moveTo>
                    <a:lnTo>
                      <a:pt x="24" y="0"/>
                    </a:lnTo>
                    <a:lnTo>
                      <a:pt x="0" y="140"/>
                    </a:lnTo>
                    <a:lnTo>
                      <a:pt x="24" y="278"/>
                    </a:lnTo>
                    <a:lnTo>
                      <a:pt x="73" y="278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7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09" name="Freeform 7"/>
              <p:cNvSpPr>
                <a:spLocks/>
              </p:cNvSpPr>
              <p:nvPr/>
            </p:nvSpPr>
            <p:spPr bwMode="auto">
              <a:xfrm>
                <a:off x="6076952" y="2130426"/>
                <a:ext cx="814388" cy="1665288"/>
              </a:xfrm>
              <a:custGeom>
                <a:avLst/>
                <a:gdLst>
                  <a:gd name="T0" fmla="*/ 658 w 658"/>
                  <a:gd name="T1" fmla="*/ 1248 h 1331"/>
                  <a:gd name="T2" fmla="*/ 658 w 658"/>
                  <a:gd name="T3" fmla="*/ 574 h 1331"/>
                  <a:gd name="T4" fmla="*/ 84 w 658"/>
                  <a:gd name="T5" fmla="*/ 0 h 1331"/>
                  <a:gd name="T6" fmla="*/ 0 w 658"/>
                  <a:gd name="T7" fmla="*/ 1331 h 1331"/>
                  <a:gd name="T8" fmla="*/ 658 w 658"/>
                  <a:gd name="T9" fmla="*/ 1248 h 1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8" h="1331">
                    <a:moveTo>
                      <a:pt x="658" y="1248"/>
                    </a:moveTo>
                    <a:cubicBezTo>
                      <a:pt x="658" y="574"/>
                      <a:pt x="658" y="574"/>
                      <a:pt x="658" y="574"/>
                    </a:cubicBezTo>
                    <a:cubicBezTo>
                      <a:pt x="658" y="257"/>
                      <a:pt x="401" y="0"/>
                      <a:pt x="84" y="0"/>
                    </a:cubicBezTo>
                    <a:cubicBezTo>
                      <a:pt x="0" y="1331"/>
                      <a:pt x="0" y="1331"/>
                      <a:pt x="0" y="1331"/>
                    </a:cubicBezTo>
                    <a:cubicBezTo>
                      <a:pt x="658" y="1248"/>
                      <a:pt x="658" y="1248"/>
                      <a:pt x="658" y="1248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1350"/>
              </a:p>
            </p:txBody>
          </p:sp>
          <p:sp>
            <p:nvSpPr>
              <p:cNvPr id="610" name="Rectangle 8"/>
              <p:cNvSpPr>
                <a:spLocks noChangeArrowheads="1"/>
              </p:cNvSpPr>
              <p:nvPr/>
            </p:nvSpPr>
            <p:spPr bwMode="auto">
              <a:xfrm>
                <a:off x="6102350" y="1487488"/>
                <a:ext cx="77788" cy="441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7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11" name="Freeform 9"/>
              <p:cNvSpPr>
                <a:spLocks/>
              </p:cNvSpPr>
              <p:nvPr/>
            </p:nvSpPr>
            <p:spPr bwMode="auto">
              <a:xfrm>
                <a:off x="5468938" y="2130426"/>
                <a:ext cx="1266825" cy="1665288"/>
              </a:xfrm>
              <a:custGeom>
                <a:avLst/>
                <a:gdLst>
                  <a:gd name="T0" fmla="*/ 574 w 1022"/>
                  <a:gd name="T1" fmla="*/ 126 h 1331"/>
                  <a:gd name="T2" fmla="*/ 574 w 1022"/>
                  <a:gd name="T3" fmla="*/ 0 h 1331"/>
                  <a:gd name="T4" fmla="*/ 0 w 1022"/>
                  <a:gd name="T5" fmla="*/ 574 h 1331"/>
                  <a:gd name="T6" fmla="*/ 0 w 1022"/>
                  <a:gd name="T7" fmla="*/ 1248 h 1331"/>
                  <a:gd name="T8" fmla="*/ 574 w 1022"/>
                  <a:gd name="T9" fmla="*/ 1331 h 1331"/>
                  <a:gd name="T10" fmla="*/ 574 w 1022"/>
                  <a:gd name="T11" fmla="*/ 251 h 1331"/>
                  <a:gd name="T12" fmla="*/ 897 w 1022"/>
                  <a:gd name="T13" fmla="*/ 574 h 1331"/>
                  <a:gd name="T14" fmla="*/ 1022 w 1022"/>
                  <a:gd name="T15" fmla="*/ 574 h 1331"/>
                  <a:gd name="T16" fmla="*/ 574 w 1022"/>
                  <a:gd name="T17" fmla="*/ 126 h 1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2" h="1331">
                    <a:moveTo>
                      <a:pt x="574" y="126"/>
                    </a:moveTo>
                    <a:cubicBezTo>
                      <a:pt x="574" y="0"/>
                      <a:pt x="574" y="0"/>
                      <a:pt x="574" y="0"/>
                    </a:cubicBezTo>
                    <a:cubicBezTo>
                      <a:pt x="257" y="0"/>
                      <a:pt x="0" y="257"/>
                      <a:pt x="0" y="574"/>
                    </a:cubicBezTo>
                    <a:cubicBezTo>
                      <a:pt x="0" y="1248"/>
                      <a:pt x="0" y="1248"/>
                      <a:pt x="0" y="1248"/>
                    </a:cubicBezTo>
                    <a:cubicBezTo>
                      <a:pt x="574" y="1331"/>
                      <a:pt x="574" y="1331"/>
                      <a:pt x="574" y="1331"/>
                    </a:cubicBezTo>
                    <a:cubicBezTo>
                      <a:pt x="574" y="251"/>
                      <a:pt x="574" y="251"/>
                      <a:pt x="574" y="251"/>
                    </a:cubicBezTo>
                    <a:cubicBezTo>
                      <a:pt x="752" y="251"/>
                      <a:pt x="897" y="396"/>
                      <a:pt x="897" y="574"/>
                    </a:cubicBezTo>
                    <a:cubicBezTo>
                      <a:pt x="1022" y="574"/>
                      <a:pt x="1022" y="574"/>
                      <a:pt x="1022" y="574"/>
                    </a:cubicBezTo>
                    <a:cubicBezTo>
                      <a:pt x="1022" y="327"/>
                      <a:pt x="821" y="126"/>
                      <a:pt x="574" y="126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1350"/>
              </a:p>
            </p:txBody>
          </p:sp>
          <p:sp>
            <p:nvSpPr>
              <p:cNvPr id="612" name="Freeform 10"/>
              <p:cNvSpPr>
                <a:spLocks/>
              </p:cNvSpPr>
              <p:nvPr/>
            </p:nvSpPr>
            <p:spPr bwMode="auto">
              <a:xfrm>
                <a:off x="6740525" y="1819276"/>
                <a:ext cx="420688" cy="423863"/>
              </a:xfrm>
              <a:custGeom>
                <a:avLst/>
                <a:gdLst>
                  <a:gd name="T0" fmla="*/ 195 w 265"/>
                  <a:gd name="T1" fmla="*/ 0 h 267"/>
                  <a:gd name="T2" fmla="*/ 265 w 265"/>
                  <a:gd name="T3" fmla="*/ 69 h 267"/>
                  <a:gd name="T4" fmla="*/ 70 w 265"/>
                  <a:gd name="T5" fmla="*/ 267 h 267"/>
                  <a:gd name="T6" fmla="*/ 0 w 265"/>
                  <a:gd name="T7" fmla="*/ 197 h 267"/>
                  <a:gd name="T8" fmla="*/ 195 w 265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267">
                    <a:moveTo>
                      <a:pt x="195" y="0"/>
                    </a:moveTo>
                    <a:lnTo>
                      <a:pt x="265" y="69"/>
                    </a:lnTo>
                    <a:lnTo>
                      <a:pt x="70" y="267"/>
                    </a:lnTo>
                    <a:lnTo>
                      <a:pt x="0" y="197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13" name="Freeform 11"/>
              <p:cNvSpPr>
                <a:spLocks/>
              </p:cNvSpPr>
              <p:nvPr/>
            </p:nvSpPr>
            <p:spPr bwMode="auto">
              <a:xfrm>
                <a:off x="6740525" y="1819276"/>
                <a:ext cx="420688" cy="423863"/>
              </a:xfrm>
              <a:custGeom>
                <a:avLst/>
                <a:gdLst>
                  <a:gd name="T0" fmla="*/ 195 w 265"/>
                  <a:gd name="T1" fmla="*/ 0 h 267"/>
                  <a:gd name="T2" fmla="*/ 265 w 265"/>
                  <a:gd name="T3" fmla="*/ 69 h 267"/>
                  <a:gd name="T4" fmla="*/ 70 w 265"/>
                  <a:gd name="T5" fmla="*/ 267 h 267"/>
                  <a:gd name="T6" fmla="*/ 0 w 265"/>
                  <a:gd name="T7" fmla="*/ 197 h 267"/>
                  <a:gd name="T8" fmla="*/ 195 w 265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267">
                    <a:moveTo>
                      <a:pt x="195" y="0"/>
                    </a:moveTo>
                    <a:lnTo>
                      <a:pt x="265" y="69"/>
                    </a:lnTo>
                    <a:lnTo>
                      <a:pt x="70" y="267"/>
                    </a:lnTo>
                    <a:lnTo>
                      <a:pt x="0" y="197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14" name="Freeform 12"/>
              <p:cNvSpPr>
                <a:spLocks/>
              </p:cNvSpPr>
              <p:nvPr/>
            </p:nvSpPr>
            <p:spPr bwMode="auto">
              <a:xfrm>
                <a:off x="5200650" y="1819276"/>
                <a:ext cx="419100" cy="423863"/>
              </a:xfrm>
              <a:custGeom>
                <a:avLst/>
                <a:gdLst>
                  <a:gd name="T0" fmla="*/ 69 w 264"/>
                  <a:gd name="T1" fmla="*/ 0 h 267"/>
                  <a:gd name="T2" fmla="*/ 264 w 264"/>
                  <a:gd name="T3" fmla="*/ 197 h 267"/>
                  <a:gd name="T4" fmla="*/ 195 w 264"/>
                  <a:gd name="T5" fmla="*/ 267 h 267"/>
                  <a:gd name="T6" fmla="*/ 0 w 264"/>
                  <a:gd name="T7" fmla="*/ 69 h 267"/>
                  <a:gd name="T8" fmla="*/ 69 w 264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" h="267">
                    <a:moveTo>
                      <a:pt x="69" y="0"/>
                    </a:moveTo>
                    <a:lnTo>
                      <a:pt x="264" y="197"/>
                    </a:lnTo>
                    <a:lnTo>
                      <a:pt x="195" y="267"/>
                    </a:lnTo>
                    <a:lnTo>
                      <a:pt x="0" y="69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15" name="Freeform 13"/>
              <p:cNvSpPr>
                <a:spLocks/>
              </p:cNvSpPr>
              <p:nvPr/>
            </p:nvSpPr>
            <p:spPr bwMode="auto">
              <a:xfrm>
                <a:off x="5200650" y="1819276"/>
                <a:ext cx="419100" cy="423863"/>
              </a:xfrm>
              <a:custGeom>
                <a:avLst/>
                <a:gdLst>
                  <a:gd name="T0" fmla="*/ 69 w 264"/>
                  <a:gd name="T1" fmla="*/ 0 h 267"/>
                  <a:gd name="T2" fmla="*/ 264 w 264"/>
                  <a:gd name="T3" fmla="*/ 197 h 267"/>
                  <a:gd name="T4" fmla="*/ 195 w 264"/>
                  <a:gd name="T5" fmla="*/ 267 h 267"/>
                  <a:gd name="T6" fmla="*/ 0 w 264"/>
                  <a:gd name="T7" fmla="*/ 69 h 267"/>
                  <a:gd name="T8" fmla="*/ 69 w 264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" h="267">
                    <a:moveTo>
                      <a:pt x="69" y="0"/>
                    </a:moveTo>
                    <a:lnTo>
                      <a:pt x="264" y="197"/>
                    </a:lnTo>
                    <a:lnTo>
                      <a:pt x="195" y="267"/>
                    </a:lnTo>
                    <a:lnTo>
                      <a:pt x="0" y="69"/>
                    </a:lnTo>
                    <a:lnTo>
                      <a:pt x="6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16" name="Freeform 14"/>
              <p:cNvSpPr>
                <a:spLocks/>
              </p:cNvSpPr>
              <p:nvPr/>
            </p:nvSpPr>
            <p:spPr bwMode="auto">
              <a:xfrm>
                <a:off x="5607050" y="1557338"/>
                <a:ext cx="311150" cy="469900"/>
              </a:xfrm>
              <a:custGeom>
                <a:avLst/>
                <a:gdLst>
                  <a:gd name="T0" fmla="*/ 91 w 196"/>
                  <a:gd name="T1" fmla="*/ 0 h 296"/>
                  <a:gd name="T2" fmla="*/ 196 w 196"/>
                  <a:gd name="T3" fmla="*/ 258 h 296"/>
                  <a:gd name="T4" fmla="*/ 106 w 196"/>
                  <a:gd name="T5" fmla="*/ 296 h 296"/>
                  <a:gd name="T6" fmla="*/ 0 w 196"/>
                  <a:gd name="T7" fmla="*/ 38 h 296"/>
                  <a:gd name="T8" fmla="*/ 91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91" y="0"/>
                    </a:moveTo>
                    <a:lnTo>
                      <a:pt x="196" y="258"/>
                    </a:lnTo>
                    <a:lnTo>
                      <a:pt x="106" y="296"/>
                    </a:lnTo>
                    <a:lnTo>
                      <a:pt x="0" y="38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17" name="Freeform 15"/>
              <p:cNvSpPr>
                <a:spLocks/>
              </p:cNvSpPr>
              <p:nvPr/>
            </p:nvSpPr>
            <p:spPr bwMode="auto">
              <a:xfrm>
                <a:off x="5607050" y="1557338"/>
                <a:ext cx="311150" cy="469900"/>
              </a:xfrm>
              <a:custGeom>
                <a:avLst/>
                <a:gdLst>
                  <a:gd name="T0" fmla="*/ 91 w 196"/>
                  <a:gd name="T1" fmla="*/ 0 h 296"/>
                  <a:gd name="T2" fmla="*/ 196 w 196"/>
                  <a:gd name="T3" fmla="*/ 258 h 296"/>
                  <a:gd name="T4" fmla="*/ 106 w 196"/>
                  <a:gd name="T5" fmla="*/ 296 h 296"/>
                  <a:gd name="T6" fmla="*/ 0 w 196"/>
                  <a:gd name="T7" fmla="*/ 38 h 296"/>
                  <a:gd name="T8" fmla="*/ 91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91" y="0"/>
                    </a:moveTo>
                    <a:lnTo>
                      <a:pt x="196" y="258"/>
                    </a:lnTo>
                    <a:lnTo>
                      <a:pt x="106" y="296"/>
                    </a:lnTo>
                    <a:lnTo>
                      <a:pt x="0" y="38"/>
                    </a:lnTo>
                    <a:lnTo>
                      <a:pt x="9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18" name="Freeform 16"/>
              <p:cNvSpPr>
                <a:spLocks/>
              </p:cNvSpPr>
              <p:nvPr/>
            </p:nvSpPr>
            <p:spPr bwMode="auto">
              <a:xfrm>
                <a:off x="6442075" y="1557338"/>
                <a:ext cx="311150" cy="469900"/>
              </a:xfrm>
              <a:custGeom>
                <a:avLst/>
                <a:gdLst>
                  <a:gd name="T0" fmla="*/ 105 w 196"/>
                  <a:gd name="T1" fmla="*/ 0 h 296"/>
                  <a:gd name="T2" fmla="*/ 196 w 196"/>
                  <a:gd name="T3" fmla="*/ 38 h 296"/>
                  <a:gd name="T4" fmla="*/ 91 w 196"/>
                  <a:gd name="T5" fmla="*/ 296 h 296"/>
                  <a:gd name="T6" fmla="*/ 0 w 196"/>
                  <a:gd name="T7" fmla="*/ 258 h 296"/>
                  <a:gd name="T8" fmla="*/ 105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105" y="0"/>
                    </a:moveTo>
                    <a:lnTo>
                      <a:pt x="196" y="38"/>
                    </a:lnTo>
                    <a:lnTo>
                      <a:pt x="91" y="296"/>
                    </a:lnTo>
                    <a:lnTo>
                      <a:pt x="0" y="258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19" name="Freeform 17"/>
              <p:cNvSpPr>
                <a:spLocks/>
              </p:cNvSpPr>
              <p:nvPr/>
            </p:nvSpPr>
            <p:spPr bwMode="auto">
              <a:xfrm>
                <a:off x="6442075" y="1557338"/>
                <a:ext cx="311150" cy="469900"/>
              </a:xfrm>
              <a:custGeom>
                <a:avLst/>
                <a:gdLst>
                  <a:gd name="T0" fmla="*/ 105 w 196"/>
                  <a:gd name="T1" fmla="*/ 0 h 296"/>
                  <a:gd name="T2" fmla="*/ 196 w 196"/>
                  <a:gd name="T3" fmla="*/ 38 h 296"/>
                  <a:gd name="T4" fmla="*/ 91 w 196"/>
                  <a:gd name="T5" fmla="*/ 296 h 296"/>
                  <a:gd name="T6" fmla="*/ 0 w 196"/>
                  <a:gd name="T7" fmla="*/ 258 h 296"/>
                  <a:gd name="T8" fmla="*/ 105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105" y="0"/>
                    </a:moveTo>
                    <a:lnTo>
                      <a:pt x="196" y="38"/>
                    </a:lnTo>
                    <a:lnTo>
                      <a:pt x="91" y="296"/>
                    </a:lnTo>
                    <a:lnTo>
                      <a:pt x="0" y="258"/>
                    </a:lnTo>
                    <a:lnTo>
                      <a:pt x="10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20" name="Freeform 18"/>
              <p:cNvSpPr>
                <a:spLocks/>
              </p:cNvSpPr>
              <p:nvPr/>
            </p:nvSpPr>
            <p:spPr bwMode="auto">
              <a:xfrm>
                <a:off x="6954838" y="2230438"/>
                <a:ext cx="463550" cy="314325"/>
              </a:xfrm>
              <a:custGeom>
                <a:avLst/>
                <a:gdLst>
                  <a:gd name="T0" fmla="*/ 255 w 292"/>
                  <a:gd name="T1" fmla="*/ 0 h 198"/>
                  <a:gd name="T2" fmla="*/ 292 w 292"/>
                  <a:gd name="T3" fmla="*/ 91 h 198"/>
                  <a:gd name="T4" fmla="*/ 38 w 292"/>
                  <a:gd name="T5" fmla="*/ 198 h 198"/>
                  <a:gd name="T6" fmla="*/ 0 w 292"/>
                  <a:gd name="T7" fmla="*/ 107 h 198"/>
                  <a:gd name="T8" fmla="*/ 255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255" y="0"/>
                    </a:moveTo>
                    <a:lnTo>
                      <a:pt x="292" y="91"/>
                    </a:lnTo>
                    <a:lnTo>
                      <a:pt x="38" y="198"/>
                    </a:lnTo>
                    <a:lnTo>
                      <a:pt x="0" y="107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21" name="Freeform 19"/>
              <p:cNvSpPr>
                <a:spLocks/>
              </p:cNvSpPr>
              <p:nvPr/>
            </p:nvSpPr>
            <p:spPr bwMode="auto">
              <a:xfrm>
                <a:off x="6954838" y="2230438"/>
                <a:ext cx="463550" cy="314325"/>
              </a:xfrm>
              <a:custGeom>
                <a:avLst/>
                <a:gdLst>
                  <a:gd name="T0" fmla="*/ 255 w 292"/>
                  <a:gd name="T1" fmla="*/ 0 h 198"/>
                  <a:gd name="T2" fmla="*/ 292 w 292"/>
                  <a:gd name="T3" fmla="*/ 91 h 198"/>
                  <a:gd name="T4" fmla="*/ 38 w 292"/>
                  <a:gd name="T5" fmla="*/ 198 h 198"/>
                  <a:gd name="T6" fmla="*/ 0 w 292"/>
                  <a:gd name="T7" fmla="*/ 107 h 198"/>
                  <a:gd name="T8" fmla="*/ 255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255" y="0"/>
                    </a:moveTo>
                    <a:lnTo>
                      <a:pt x="292" y="91"/>
                    </a:lnTo>
                    <a:lnTo>
                      <a:pt x="38" y="198"/>
                    </a:lnTo>
                    <a:lnTo>
                      <a:pt x="0" y="107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22" name="Freeform 20"/>
              <p:cNvSpPr>
                <a:spLocks/>
              </p:cNvSpPr>
              <p:nvPr/>
            </p:nvSpPr>
            <p:spPr bwMode="auto">
              <a:xfrm>
                <a:off x="4941888" y="2230438"/>
                <a:ext cx="463550" cy="314325"/>
              </a:xfrm>
              <a:custGeom>
                <a:avLst/>
                <a:gdLst>
                  <a:gd name="T0" fmla="*/ 38 w 292"/>
                  <a:gd name="T1" fmla="*/ 0 h 198"/>
                  <a:gd name="T2" fmla="*/ 292 w 292"/>
                  <a:gd name="T3" fmla="*/ 107 h 198"/>
                  <a:gd name="T4" fmla="*/ 255 w 292"/>
                  <a:gd name="T5" fmla="*/ 198 h 198"/>
                  <a:gd name="T6" fmla="*/ 0 w 292"/>
                  <a:gd name="T7" fmla="*/ 91 h 198"/>
                  <a:gd name="T8" fmla="*/ 38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38" y="0"/>
                    </a:moveTo>
                    <a:lnTo>
                      <a:pt x="292" y="107"/>
                    </a:lnTo>
                    <a:lnTo>
                      <a:pt x="255" y="198"/>
                    </a:lnTo>
                    <a:lnTo>
                      <a:pt x="0" y="9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23" name="Freeform 21"/>
              <p:cNvSpPr>
                <a:spLocks/>
              </p:cNvSpPr>
              <p:nvPr/>
            </p:nvSpPr>
            <p:spPr bwMode="auto">
              <a:xfrm>
                <a:off x="4941888" y="2230438"/>
                <a:ext cx="463550" cy="314325"/>
              </a:xfrm>
              <a:custGeom>
                <a:avLst/>
                <a:gdLst>
                  <a:gd name="T0" fmla="*/ 38 w 292"/>
                  <a:gd name="T1" fmla="*/ 0 h 198"/>
                  <a:gd name="T2" fmla="*/ 292 w 292"/>
                  <a:gd name="T3" fmla="*/ 107 h 198"/>
                  <a:gd name="T4" fmla="*/ 255 w 292"/>
                  <a:gd name="T5" fmla="*/ 198 h 198"/>
                  <a:gd name="T6" fmla="*/ 0 w 292"/>
                  <a:gd name="T7" fmla="*/ 91 h 198"/>
                  <a:gd name="T8" fmla="*/ 38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38" y="0"/>
                    </a:moveTo>
                    <a:lnTo>
                      <a:pt x="292" y="107"/>
                    </a:lnTo>
                    <a:lnTo>
                      <a:pt x="255" y="198"/>
                    </a:lnTo>
                    <a:lnTo>
                      <a:pt x="0" y="91"/>
                    </a:lnTo>
                    <a:lnTo>
                      <a:pt x="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24" name="Freeform 22"/>
              <p:cNvSpPr>
                <a:spLocks/>
              </p:cNvSpPr>
              <p:nvPr/>
            </p:nvSpPr>
            <p:spPr bwMode="auto">
              <a:xfrm>
                <a:off x="6076950" y="3692526"/>
                <a:ext cx="1114425" cy="358775"/>
              </a:xfrm>
              <a:custGeom>
                <a:avLst/>
                <a:gdLst>
                  <a:gd name="T0" fmla="*/ 900 w 900"/>
                  <a:gd name="T1" fmla="*/ 155 h 287"/>
                  <a:gd name="T2" fmla="*/ 745 w 900"/>
                  <a:gd name="T3" fmla="*/ 0 h 287"/>
                  <a:gd name="T4" fmla="*/ 84 w 900"/>
                  <a:gd name="T5" fmla="*/ 0 h 287"/>
                  <a:gd name="T6" fmla="*/ 0 w 900"/>
                  <a:gd name="T7" fmla="*/ 153 h 287"/>
                  <a:gd name="T8" fmla="*/ 84 w 900"/>
                  <a:gd name="T9" fmla="*/ 287 h 287"/>
                  <a:gd name="T10" fmla="*/ 900 w 900"/>
                  <a:gd name="T11" fmla="*/ 287 h 287"/>
                  <a:gd name="T12" fmla="*/ 900 w 900"/>
                  <a:gd name="T13" fmla="*/ 155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0" h="287">
                    <a:moveTo>
                      <a:pt x="900" y="155"/>
                    </a:moveTo>
                    <a:cubicBezTo>
                      <a:pt x="900" y="69"/>
                      <a:pt x="831" y="0"/>
                      <a:pt x="745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84" y="287"/>
                      <a:pt x="84" y="287"/>
                      <a:pt x="84" y="287"/>
                    </a:cubicBezTo>
                    <a:cubicBezTo>
                      <a:pt x="900" y="287"/>
                      <a:pt x="900" y="287"/>
                      <a:pt x="900" y="287"/>
                    </a:cubicBezTo>
                    <a:cubicBezTo>
                      <a:pt x="900" y="155"/>
                      <a:pt x="900" y="155"/>
                      <a:pt x="900" y="15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625" name="Freeform 23"/>
              <p:cNvSpPr>
                <a:spLocks/>
              </p:cNvSpPr>
              <p:nvPr/>
            </p:nvSpPr>
            <p:spPr bwMode="auto">
              <a:xfrm>
                <a:off x="5168900" y="3692526"/>
                <a:ext cx="1011238" cy="358775"/>
              </a:xfrm>
              <a:custGeom>
                <a:avLst/>
                <a:gdLst>
                  <a:gd name="T0" fmla="*/ 242 w 816"/>
                  <a:gd name="T1" fmla="*/ 0 h 287"/>
                  <a:gd name="T2" fmla="*/ 155 w 816"/>
                  <a:gd name="T3" fmla="*/ 0 h 287"/>
                  <a:gd name="T4" fmla="*/ 0 w 816"/>
                  <a:gd name="T5" fmla="*/ 155 h 287"/>
                  <a:gd name="T6" fmla="*/ 0 w 816"/>
                  <a:gd name="T7" fmla="*/ 287 h 287"/>
                  <a:gd name="T8" fmla="*/ 816 w 816"/>
                  <a:gd name="T9" fmla="*/ 287 h 287"/>
                  <a:gd name="T10" fmla="*/ 816 w 816"/>
                  <a:gd name="T11" fmla="*/ 0 h 287"/>
                  <a:gd name="T12" fmla="*/ 242 w 816"/>
                  <a:gd name="T1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6" h="287">
                    <a:moveTo>
                      <a:pt x="242" y="0"/>
                    </a:moveTo>
                    <a:cubicBezTo>
                      <a:pt x="155" y="0"/>
                      <a:pt x="155" y="0"/>
                      <a:pt x="155" y="0"/>
                    </a:cubicBezTo>
                    <a:cubicBezTo>
                      <a:pt x="69" y="0"/>
                      <a:pt x="0" y="69"/>
                      <a:pt x="0" y="155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816" y="287"/>
                      <a:pt x="816" y="287"/>
                      <a:pt x="816" y="287"/>
                    </a:cubicBezTo>
                    <a:cubicBezTo>
                      <a:pt x="816" y="0"/>
                      <a:pt x="816" y="0"/>
                      <a:pt x="816" y="0"/>
                    </a:cubicBezTo>
                    <a:cubicBezTo>
                      <a:pt x="242" y="0"/>
                      <a:pt x="242" y="0"/>
                      <a:pt x="242" y="0"/>
                    </a:cubicBezTo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en-US" sz="1350"/>
              </a:p>
            </p:txBody>
          </p:sp>
        </p:grpSp>
        <p:sp>
          <p:nvSpPr>
            <p:cNvPr id="607" name="Rectangle 606"/>
            <p:cNvSpPr/>
            <p:nvPr/>
          </p:nvSpPr>
          <p:spPr>
            <a:xfrm>
              <a:off x="10400044" y="2230734"/>
              <a:ext cx="1557494" cy="143691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</p:grpSp>
      <p:pic>
        <p:nvPicPr>
          <p:cNvPr id="4098" name="Picture 2" descr="Image result for resucitation emergency trauma 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73" y="3634038"/>
            <a:ext cx="4349171" cy="310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1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resucitation emergency trau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" y="493589"/>
            <a:ext cx="9072979" cy="591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35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85901" y="1260814"/>
            <a:ext cx="1050131" cy="1050131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1350"/>
          </a:p>
        </p:txBody>
      </p:sp>
      <p:grpSp>
        <p:nvGrpSpPr>
          <p:cNvPr id="7" name="Group 6"/>
          <p:cNvGrpSpPr/>
          <p:nvPr/>
        </p:nvGrpSpPr>
        <p:grpSpPr>
          <a:xfrm>
            <a:off x="476917" y="1498992"/>
            <a:ext cx="454764" cy="617393"/>
            <a:chOff x="-3506879" y="2111255"/>
            <a:chExt cx="606352" cy="823190"/>
          </a:xfrm>
        </p:grpSpPr>
        <p:sp>
          <p:nvSpPr>
            <p:cNvPr id="8" name="Freeform 13"/>
            <p:cNvSpPr>
              <a:spLocks noEditPoints="1"/>
            </p:cNvSpPr>
            <p:nvPr/>
          </p:nvSpPr>
          <p:spPr bwMode="auto">
            <a:xfrm>
              <a:off x="-3480270" y="2111255"/>
              <a:ext cx="491423" cy="661836"/>
            </a:xfrm>
            <a:custGeom>
              <a:avLst/>
              <a:gdLst>
                <a:gd name="T0" fmla="*/ 246 w 795"/>
                <a:gd name="T1" fmla="*/ 490 h 1059"/>
                <a:gd name="T2" fmla="*/ 294 w 795"/>
                <a:gd name="T3" fmla="*/ 490 h 1059"/>
                <a:gd name="T4" fmla="*/ 444 w 795"/>
                <a:gd name="T5" fmla="*/ 0 h 1059"/>
                <a:gd name="T6" fmla="*/ 795 w 795"/>
                <a:gd name="T7" fmla="*/ 107 h 1059"/>
                <a:gd name="T8" fmla="*/ 656 w 795"/>
                <a:gd name="T9" fmla="*/ 562 h 1059"/>
                <a:gd name="T10" fmla="*/ 662 w 795"/>
                <a:gd name="T11" fmla="*/ 596 h 1059"/>
                <a:gd name="T12" fmla="*/ 662 w 795"/>
                <a:gd name="T13" fmla="*/ 823 h 1059"/>
                <a:gd name="T14" fmla="*/ 663 w 795"/>
                <a:gd name="T15" fmla="*/ 823 h 1059"/>
                <a:gd name="T16" fmla="*/ 703 w 795"/>
                <a:gd name="T17" fmla="*/ 871 h 1059"/>
                <a:gd name="T18" fmla="*/ 696 w 795"/>
                <a:gd name="T19" fmla="*/ 944 h 1059"/>
                <a:gd name="T20" fmla="*/ 696 w 795"/>
                <a:gd name="T21" fmla="*/ 944 h 1059"/>
                <a:gd name="T22" fmla="*/ 651 w 795"/>
                <a:gd name="T23" fmla="*/ 954 h 1059"/>
                <a:gd name="T24" fmla="*/ 640 w 795"/>
                <a:gd name="T25" fmla="*/ 971 h 1059"/>
                <a:gd name="T26" fmla="*/ 640 w 795"/>
                <a:gd name="T27" fmla="*/ 985 h 1059"/>
                <a:gd name="T28" fmla="*/ 566 w 795"/>
                <a:gd name="T29" fmla="*/ 1059 h 1059"/>
                <a:gd name="T30" fmla="*/ 566 w 795"/>
                <a:gd name="T31" fmla="*/ 1059 h 1059"/>
                <a:gd name="T32" fmla="*/ 497 w 795"/>
                <a:gd name="T33" fmla="*/ 1012 h 1059"/>
                <a:gd name="T34" fmla="*/ 487 w 795"/>
                <a:gd name="T35" fmla="*/ 1012 h 1059"/>
                <a:gd name="T36" fmla="*/ 418 w 795"/>
                <a:gd name="T37" fmla="*/ 1059 h 1059"/>
                <a:gd name="T38" fmla="*/ 418 w 795"/>
                <a:gd name="T39" fmla="*/ 1059 h 1059"/>
                <a:gd name="T40" fmla="*/ 348 w 795"/>
                <a:gd name="T41" fmla="*/ 1007 h 1059"/>
                <a:gd name="T42" fmla="*/ 342 w 795"/>
                <a:gd name="T43" fmla="*/ 1005 h 1059"/>
                <a:gd name="T44" fmla="*/ 271 w 795"/>
                <a:gd name="T45" fmla="*/ 1059 h 1059"/>
                <a:gd name="T46" fmla="*/ 271 w 795"/>
                <a:gd name="T47" fmla="*/ 1059 h 1059"/>
                <a:gd name="T48" fmla="*/ 197 w 795"/>
                <a:gd name="T49" fmla="*/ 985 h 1059"/>
                <a:gd name="T50" fmla="*/ 197 w 795"/>
                <a:gd name="T51" fmla="*/ 913 h 1059"/>
                <a:gd name="T52" fmla="*/ 179 w 795"/>
                <a:gd name="T53" fmla="*/ 887 h 1059"/>
                <a:gd name="T54" fmla="*/ 157 w 795"/>
                <a:gd name="T55" fmla="*/ 901 h 1059"/>
                <a:gd name="T56" fmla="*/ 55 w 795"/>
                <a:gd name="T57" fmla="*/ 880 h 1059"/>
                <a:gd name="T58" fmla="*/ 55 w 795"/>
                <a:gd name="T59" fmla="*/ 880 h 1059"/>
                <a:gd name="T60" fmla="*/ 76 w 795"/>
                <a:gd name="T61" fmla="*/ 778 h 1059"/>
                <a:gd name="T62" fmla="*/ 140 w 795"/>
                <a:gd name="T63" fmla="*/ 736 h 1059"/>
                <a:gd name="T64" fmla="*/ 140 w 795"/>
                <a:gd name="T65" fmla="*/ 596 h 1059"/>
                <a:gd name="T66" fmla="*/ 246 w 795"/>
                <a:gd name="T67" fmla="*/ 490 h 1059"/>
                <a:gd name="T68" fmla="*/ 258 w 795"/>
                <a:gd name="T69" fmla="*/ 431 h 1059"/>
                <a:gd name="T70" fmla="*/ 372 w 795"/>
                <a:gd name="T71" fmla="*/ 65 h 1059"/>
                <a:gd name="T72" fmla="*/ 352 w 795"/>
                <a:gd name="T73" fmla="*/ 0 h 1059"/>
                <a:gd name="T74" fmla="*/ 0 w 795"/>
                <a:gd name="T75" fmla="*/ 107 h 1059"/>
                <a:gd name="T76" fmla="*/ 122 w 795"/>
                <a:gd name="T77" fmla="*/ 508 h 1059"/>
                <a:gd name="T78" fmla="*/ 258 w 795"/>
                <a:gd name="T79" fmla="*/ 431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5" h="1059">
                  <a:moveTo>
                    <a:pt x="246" y="490"/>
                  </a:moveTo>
                  <a:cubicBezTo>
                    <a:pt x="294" y="490"/>
                    <a:pt x="294" y="490"/>
                    <a:pt x="294" y="490"/>
                  </a:cubicBezTo>
                  <a:cubicBezTo>
                    <a:pt x="444" y="0"/>
                    <a:pt x="444" y="0"/>
                    <a:pt x="444" y="0"/>
                  </a:cubicBezTo>
                  <a:cubicBezTo>
                    <a:pt x="795" y="107"/>
                    <a:pt x="795" y="107"/>
                    <a:pt x="795" y="107"/>
                  </a:cubicBezTo>
                  <a:cubicBezTo>
                    <a:pt x="656" y="562"/>
                    <a:pt x="656" y="562"/>
                    <a:pt x="656" y="562"/>
                  </a:cubicBezTo>
                  <a:cubicBezTo>
                    <a:pt x="660" y="573"/>
                    <a:pt x="662" y="584"/>
                    <a:pt x="662" y="596"/>
                  </a:cubicBezTo>
                  <a:cubicBezTo>
                    <a:pt x="662" y="823"/>
                    <a:pt x="662" y="823"/>
                    <a:pt x="662" y="823"/>
                  </a:cubicBezTo>
                  <a:cubicBezTo>
                    <a:pt x="663" y="823"/>
                    <a:pt x="663" y="823"/>
                    <a:pt x="663" y="823"/>
                  </a:cubicBezTo>
                  <a:cubicBezTo>
                    <a:pt x="703" y="871"/>
                    <a:pt x="703" y="871"/>
                    <a:pt x="703" y="871"/>
                  </a:cubicBezTo>
                  <a:cubicBezTo>
                    <a:pt x="721" y="892"/>
                    <a:pt x="718" y="925"/>
                    <a:pt x="696" y="944"/>
                  </a:cubicBezTo>
                  <a:cubicBezTo>
                    <a:pt x="696" y="944"/>
                    <a:pt x="696" y="944"/>
                    <a:pt x="696" y="944"/>
                  </a:cubicBezTo>
                  <a:cubicBezTo>
                    <a:pt x="683" y="955"/>
                    <a:pt x="666" y="958"/>
                    <a:pt x="651" y="954"/>
                  </a:cubicBezTo>
                  <a:cubicBezTo>
                    <a:pt x="648" y="960"/>
                    <a:pt x="644" y="966"/>
                    <a:pt x="640" y="971"/>
                  </a:cubicBezTo>
                  <a:cubicBezTo>
                    <a:pt x="640" y="985"/>
                    <a:pt x="640" y="985"/>
                    <a:pt x="640" y="985"/>
                  </a:cubicBezTo>
                  <a:cubicBezTo>
                    <a:pt x="640" y="1026"/>
                    <a:pt x="607" y="1059"/>
                    <a:pt x="566" y="1059"/>
                  </a:cubicBezTo>
                  <a:cubicBezTo>
                    <a:pt x="566" y="1059"/>
                    <a:pt x="566" y="1059"/>
                    <a:pt x="566" y="1059"/>
                  </a:cubicBezTo>
                  <a:cubicBezTo>
                    <a:pt x="535" y="1059"/>
                    <a:pt x="508" y="1040"/>
                    <a:pt x="497" y="1012"/>
                  </a:cubicBezTo>
                  <a:cubicBezTo>
                    <a:pt x="487" y="1012"/>
                    <a:pt x="487" y="1012"/>
                    <a:pt x="487" y="1012"/>
                  </a:cubicBezTo>
                  <a:cubicBezTo>
                    <a:pt x="476" y="1040"/>
                    <a:pt x="449" y="1059"/>
                    <a:pt x="418" y="1059"/>
                  </a:cubicBezTo>
                  <a:cubicBezTo>
                    <a:pt x="418" y="1059"/>
                    <a:pt x="418" y="1059"/>
                    <a:pt x="418" y="1059"/>
                  </a:cubicBezTo>
                  <a:cubicBezTo>
                    <a:pt x="385" y="1059"/>
                    <a:pt x="357" y="1037"/>
                    <a:pt x="348" y="1007"/>
                  </a:cubicBezTo>
                  <a:cubicBezTo>
                    <a:pt x="342" y="1005"/>
                    <a:pt x="342" y="1005"/>
                    <a:pt x="342" y="1005"/>
                  </a:cubicBezTo>
                  <a:cubicBezTo>
                    <a:pt x="333" y="1036"/>
                    <a:pt x="304" y="1059"/>
                    <a:pt x="271" y="1059"/>
                  </a:cubicBezTo>
                  <a:cubicBezTo>
                    <a:pt x="271" y="1059"/>
                    <a:pt x="271" y="1059"/>
                    <a:pt x="271" y="1059"/>
                  </a:cubicBezTo>
                  <a:cubicBezTo>
                    <a:pt x="230" y="1059"/>
                    <a:pt x="197" y="1026"/>
                    <a:pt x="197" y="985"/>
                  </a:cubicBezTo>
                  <a:cubicBezTo>
                    <a:pt x="197" y="913"/>
                    <a:pt x="197" y="913"/>
                    <a:pt x="197" y="913"/>
                  </a:cubicBezTo>
                  <a:cubicBezTo>
                    <a:pt x="190" y="905"/>
                    <a:pt x="184" y="896"/>
                    <a:pt x="179" y="887"/>
                  </a:cubicBezTo>
                  <a:cubicBezTo>
                    <a:pt x="157" y="901"/>
                    <a:pt x="157" y="901"/>
                    <a:pt x="157" y="901"/>
                  </a:cubicBezTo>
                  <a:cubicBezTo>
                    <a:pt x="123" y="924"/>
                    <a:pt x="77" y="914"/>
                    <a:pt x="55" y="880"/>
                  </a:cubicBezTo>
                  <a:cubicBezTo>
                    <a:pt x="55" y="880"/>
                    <a:pt x="55" y="880"/>
                    <a:pt x="55" y="880"/>
                  </a:cubicBezTo>
                  <a:cubicBezTo>
                    <a:pt x="33" y="846"/>
                    <a:pt x="42" y="800"/>
                    <a:pt x="76" y="778"/>
                  </a:cubicBezTo>
                  <a:cubicBezTo>
                    <a:pt x="140" y="736"/>
                    <a:pt x="140" y="736"/>
                    <a:pt x="140" y="736"/>
                  </a:cubicBezTo>
                  <a:cubicBezTo>
                    <a:pt x="140" y="596"/>
                    <a:pt x="140" y="596"/>
                    <a:pt x="140" y="596"/>
                  </a:cubicBezTo>
                  <a:cubicBezTo>
                    <a:pt x="140" y="538"/>
                    <a:pt x="188" y="490"/>
                    <a:pt x="246" y="490"/>
                  </a:cubicBezTo>
                  <a:close/>
                  <a:moveTo>
                    <a:pt x="258" y="431"/>
                  </a:moveTo>
                  <a:cubicBezTo>
                    <a:pt x="372" y="65"/>
                    <a:pt x="372" y="65"/>
                    <a:pt x="372" y="65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122" y="508"/>
                    <a:pt x="122" y="508"/>
                    <a:pt x="122" y="508"/>
                  </a:cubicBezTo>
                  <a:cubicBezTo>
                    <a:pt x="258" y="431"/>
                    <a:pt x="258" y="431"/>
                    <a:pt x="258" y="4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sz="1350"/>
            </a:p>
          </p:txBody>
        </p:sp>
        <p:sp>
          <p:nvSpPr>
            <p:cNvPr id="9" name="Freeform 14"/>
            <p:cNvSpPr>
              <a:spLocks/>
            </p:cNvSpPr>
            <p:nvPr/>
          </p:nvSpPr>
          <p:spPr bwMode="auto">
            <a:xfrm>
              <a:off x="-3222103" y="2795737"/>
              <a:ext cx="76431" cy="137010"/>
            </a:xfrm>
            <a:custGeom>
              <a:avLst/>
              <a:gdLst>
                <a:gd name="T0" fmla="*/ 62 w 123"/>
                <a:gd name="T1" fmla="*/ 0 h 219"/>
                <a:gd name="T2" fmla="*/ 62 w 123"/>
                <a:gd name="T3" fmla="*/ 0 h 219"/>
                <a:gd name="T4" fmla="*/ 123 w 123"/>
                <a:gd name="T5" fmla="*/ 62 h 219"/>
                <a:gd name="T6" fmla="*/ 123 w 123"/>
                <a:gd name="T7" fmla="*/ 158 h 219"/>
                <a:gd name="T8" fmla="*/ 62 w 123"/>
                <a:gd name="T9" fmla="*/ 219 h 219"/>
                <a:gd name="T10" fmla="*/ 62 w 123"/>
                <a:gd name="T11" fmla="*/ 219 h 219"/>
                <a:gd name="T12" fmla="*/ 0 w 123"/>
                <a:gd name="T13" fmla="*/ 158 h 219"/>
                <a:gd name="T14" fmla="*/ 0 w 123"/>
                <a:gd name="T15" fmla="*/ 62 h 219"/>
                <a:gd name="T16" fmla="*/ 62 w 123"/>
                <a:gd name="T1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219">
                  <a:moveTo>
                    <a:pt x="62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96" y="0"/>
                    <a:pt x="123" y="28"/>
                    <a:pt x="123" y="62"/>
                  </a:cubicBezTo>
                  <a:cubicBezTo>
                    <a:pt x="123" y="158"/>
                    <a:pt x="123" y="158"/>
                    <a:pt x="123" y="158"/>
                  </a:cubicBezTo>
                  <a:cubicBezTo>
                    <a:pt x="123" y="192"/>
                    <a:pt x="96" y="219"/>
                    <a:pt x="62" y="219"/>
                  </a:cubicBezTo>
                  <a:cubicBezTo>
                    <a:pt x="62" y="219"/>
                    <a:pt x="62" y="219"/>
                    <a:pt x="62" y="219"/>
                  </a:cubicBezTo>
                  <a:cubicBezTo>
                    <a:pt x="28" y="219"/>
                    <a:pt x="0" y="192"/>
                    <a:pt x="0" y="158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28"/>
                    <a:pt x="28" y="0"/>
                    <a:pt x="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10" name="Freeform 15"/>
            <p:cNvSpPr>
              <a:spLocks/>
            </p:cNvSpPr>
            <p:nvPr/>
          </p:nvSpPr>
          <p:spPr bwMode="auto">
            <a:xfrm>
              <a:off x="-3359679" y="2791774"/>
              <a:ext cx="99077" cy="142671"/>
            </a:xfrm>
            <a:custGeom>
              <a:avLst/>
              <a:gdLst>
                <a:gd name="T0" fmla="*/ 108 w 160"/>
                <a:gd name="T1" fmla="*/ 8 h 229"/>
                <a:gd name="T2" fmla="*/ 108 w 160"/>
                <a:gd name="T3" fmla="*/ 8 h 229"/>
                <a:gd name="T4" fmla="*/ 152 w 160"/>
                <a:gd name="T5" fmla="*/ 83 h 229"/>
                <a:gd name="T6" fmla="*/ 128 w 160"/>
                <a:gd name="T7" fmla="*/ 176 h 229"/>
                <a:gd name="T8" fmla="*/ 53 w 160"/>
                <a:gd name="T9" fmla="*/ 221 h 229"/>
                <a:gd name="T10" fmla="*/ 53 w 160"/>
                <a:gd name="T11" fmla="*/ 221 h 229"/>
                <a:gd name="T12" fmla="*/ 9 w 160"/>
                <a:gd name="T13" fmla="*/ 146 h 229"/>
                <a:gd name="T14" fmla="*/ 33 w 160"/>
                <a:gd name="T15" fmla="*/ 53 h 229"/>
                <a:gd name="T16" fmla="*/ 108 w 160"/>
                <a:gd name="T17" fmla="*/ 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229">
                  <a:moveTo>
                    <a:pt x="108" y="8"/>
                  </a:moveTo>
                  <a:cubicBezTo>
                    <a:pt x="108" y="8"/>
                    <a:pt x="108" y="8"/>
                    <a:pt x="108" y="8"/>
                  </a:cubicBezTo>
                  <a:cubicBezTo>
                    <a:pt x="140" y="17"/>
                    <a:pt x="160" y="50"/>
                    <a:pt x="152" y="83"/>
                  </a:cubicBezTo>
                  <a:cubicBezTo>
                    <a:pt x="128" y="176"/>
                    <a:pt x="128" y="176"/>
                    <a:pt x="128" y="176"/>
                  </a:cubicBezTo>
                  <a:cubicBezTo>
                    <a:pt x="120" y="209"/>
                    <a:pt x="86" y="229"/>
                    <a:pt x="53" y="221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20" y="212"/>
                    <a:pt x="0" y="178"/>
                    <a:pt x="9" y="146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1" y="20"/>
                    <a:pt x="75" y="0"/>
                    <a:pt x="108" y="8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11" name="Freeform 16"/>
            <p:cNvSpPr>
              <a:spLocks/>
            </p:cNvSpPr>
            <p:nvPr/>
          </p:nvSpPr>
          <p:spPr bwMode="auto">
            <a:xfrm>
              <a:off x="-3506879" y="2710247"/>
              <a:ext cx="121723" cy="135877"/>
            </a:xfrm>
            <a:custGeom>
              <a:avLst/>
              <a:gdLst>
                <a:gd name="T0" fmla="*/ 163 w 197"/>
                <a:gd name="T1" fmla="*/ 20 h 217"/>
                <a:gd name="T2" fmla="*/ 163 w 197"/>
                <a:gd name="T3" fmla="*/ 20 h 217"/>
                <a:gd name="T4" fmla="*/ 176 w 197"/>
                <a:gd name="T5" fmla="*/ 106 h 217"/>
                <a:gd name="T6" fmla="*/ 120 w 197"/>
                <a:gd name="T7" fmla="*/ 184 h 217"/>
                <a:gd name="T8" fmla="*/ 33 w 197"/>
                <a:gd name="T9" fmla="*/ 197 h 217"/>
                <a:gd name="T10" fmla="*/ 33 w 197"/>
                <a:gd name="T11" fmla="*/ 197 h 217"/>
                <a:gd name="T12" fmla="*/ 20 w 197"/>
                <a:gd name="T13" fmla="*/ 111 h 217"/>
                <a:gd name="T14" fmla="*/ 77 w 197"/>
                <a:gd name="T15" fmla="*/ 33 h 217"/>
                <a:gd name="T16" fmla="*/ 163 w 197"/>
                <a:gd name="T17" fmla="*/ 2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17">
                  <a:moveTo>
                    <a:pt x="163" y="20"/>
                  </a:moveTo>
                  <a:cubicBezTo>
                    <a:pt x="163" y="20"/>
                    <a:pt x="163" y="20"/>
                    <a:pt x="163" y="20"/>
                  </a:cubicBezTo>
                  <a:cubicBezTo>
                    <a:pt x="191" y="40"/>
                    <a:pt x="197" y="79"/>
                    <a:pt x="176" y="106"/>
                  </a:cubicBezTo>
                  <a:cubicBezTo>
                    <a:pt x="120" y="184"/>
                    <a:pt x="120" y="184"/>
                    <a:pt x="120" y="184"/>
                  </a:cubicBezTo>
                  <a:cubicBezTo>
                    <a:pt x="99" y="211"/>
                    <a:pt x="61" y="217"/>
                    <a:pt x="33" y="197"/>
                  </a:cubicBezTo>
                  <a:cubicBezTo>
                    <a:pt x="33" y="197"/>
                    <a:pt x="33" y="197"/>
                    <a:pt x="33" y="197"/>
                  </a:cubicBezTo>
                  <a:cubicBezTo>
                    <a:pt x="6" y="177"/>
                    <a:pt x="0" y="138"/>
                    <a:pt x="20" y="111"/>
                  </a:cubicBezTo>
                  <a:cubicBezTo>
                    <a:pt x="77" y="33"/>
                    <a:pt x="77" y="33"/>
                    <a:pt x="77" y="33"/>
                  </a:cubicBezTo>
                  <a:cubicBezTo>
                    <a:pt x="97" y="6"/>
                    <a:pt x="136" y="0"/>
                    <a:pt x="163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12" name="Freeform 17"/>
            <p:cNvSpPr>
              <a:spLocks/>
            </p:cNvSpPr>
            <p:nvPr/>
          </p:nvSpPr>
          <p:spPr bwMode="auto">
            <a:xfrm>
              <a:off x="-3123592" y="2778752"/>
              <a:ext cx="99077" cy="142671"/>
            </a:xfrm>
            <a:custGeom>
              <a:avLst/>
              <a:gdLst>
                <a:gd name="T0" fmla="*/ 53 w 160"/>
                <a:gd name="T1" fmla="*/ 8 h 229"/>
                <a:gd name="T2" fmla="*/ 53 w 160"/>
                <a:gd name="T3" fmla="*/ 8 h 229"/>
                <a:gd name="T4" fmla="*/ 9 w 160"/>
                <a:gd name="T5" fmla="*/ 83 h 229"/>
                <a:gd name="T6" fmla="*/ 32 w 160"/>
                <a:gd name="T7" fmla="*/ 176 h 229"/>
                <a:gd name="T8" fmla="*/ 107 w 160"/>
                <a:gd name="T9" fmla="*/ 220 h 229"/>
                <a:gd name="T10" fmla="*/ 107 w 160"/>
                <a:gd name="T11" fmla="*/ 220 h 229"/>
                <a:gd name="T12" fmla="*/ 152 w 160"/>
                <a:gd name="T13" fmla="*/ 146 h 229"/>
                <a:gd name="T14" fmla="*/ 128 w 160"/>
                <a:gd name="T15" fmla="*/ 52 h 229"/>
                <a:gd name="T16" fmla="*/ 53 w 160"/>
                <a:gd name="T17" fmla="*/ 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229">
                  <a:moveTo>
                    <a:pt x="53" y="8"/>
                  </a:moveTo>
                  <a:cubicBezTo>
                    <a:pt x="53" y="8"/>
                    <a:pt x="53" y="8"/>
                    <a:pt x="53" y="8"/>
                  </a:cubicBezTo>
                  <a:cubicBezTo>
                    <a:pt x="20" y="17"/>
                    <a:pt x="0" y="50"/>
                    <a:pt x="9" y="83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41" y="209"/>
                    <a:pt x="75" y="229"/>
                    <a:pt x="107" y="220"/>
                  </a:cubicBezTo>
                  <a:cubicBezTo>
                    <a:pt x="107" y="220"/>
                    <a:pt x="107" y="220"/>
                    <a:pt x="107" y="220"/>
                  </a:cubicBezTo>
                  <a:cubicBezTo>
                    <a:pt x="140" y="212"/>
                    <a:pt x="160" y="178"/>
                    <a:pt x="152" y="146"/>
                  </a:cubicBezTo>
                  <a:cubicBezTo>
                    <a:pt x="128" y="52"/>
                    <a:pt x="128" y="52"/>
                    <a:pt x="128" y="52"/>
                  </a:cubicBezTo>
                  <a:cubicBezTo>
                    <a:pt x="119" y="20"/>
                    <a:pt x="86" y="0"/>
                    <a:pt x="53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13" name="Freeform 18"/>
            <p:cNvSpPr>
              <a:spLocks/>
            </p:cNvSpPr>
            <p:nvPr/>
          </p:nvSpPr>
          <p:spPr bwMode="auto">
            <a:xfrm>
              <a:off x="-3037537" y="2562481"/>
              <a:ext cx="137010" cy="83225"/>
            </a:xfrm>
            <a:custGeom>
              <a:avLst/>
              <a:gdLst>
                <a:gd name="T0" fmla="*/ 2 w 222"/>
                <a:gd name="T1" fmla="*/ 73 h 133"/>
                <a:gd name="T2" fmla="*/ 2 w 222"/>
                <a:gd name="T3" fmla="*/ 73 h 133"/>
                <a:gd name="T4" fmla="*/ 67 w 222"/>
                <a:gd name="T5" fmla="*/ 131 h 133"/>
                <a:gd name="T6" fmla="*/ 163 w 222"/>
                <a:gd name="T7" fmla="*/ 125 h 133"/>
                <a:gd name="T8" fmla="*/ 220 w 222"/>
                <a:gd name="T9" fmla="*/ 60 h 133"/>
                <a:gd name="T10" fmla="*/ 220 w 222"/>
                <a:gd name="T11" fmla="*/ 60 h 133"/>
                <a:gd name="T12" fmla="*/ 155 w 222"/>
                <a:gd name="T13" fmla="*/ 2 h 133"/>
                <a:gd name="T14" fmla="*/ 60 w 222"/>
                <a:gd name="T15" fmla="*/ 8 h 133"/>
                <a:gd name="T16" fmla="*/ 2 w 222"/>
                <a:gd name="T17" fmla="*/ 7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" h="133"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4" y="106"/>
                    <a:pt x="33" y="133"/>
                    <a:pt x="67" y="131"/>
                  </a:cubicBezTo>
                  <a:cubicBezTo>
                    <a:pt x="163" y="125"/>
                    <a:pt x="163" y="125"/>
                    <a:pt x="163" y="125"/>
                  </a:cubicBezTo>
                  <a:cubicBezTo>
                    <a:pt x="196" y="123"/>
                    <a:pt x="222" y="94"/>
                    <a:pt x="220" y="60"/>
                  </a:cubicBezTo>
                  <a:cubicBezTo>
                    <a:pt x="220" y="60"/>
                    <a:pt x="220" y="60"/>
                    <a:pt x="220" y="60"/>
                  </a:cubicBezTo>
                  <a:cubicBezTo>
                    <a:pt x="218" y="26"/>
                    <a:pt x="189" y="0"/>
                    <a:pt x="155" y="2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26" y="10"/>
                    <a:pt x="0" y="39"/>
                    <a:pt x="2" y="7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14" name="Freeform 19"/>
            <p:cNvSpPr>
              <a:spLocks/>
            </p:cNvSpPr>
            <p:nvPr/>
          </p:nvSpPr>
          <p:spPr bwMode="auto">
            <a:xfrm>
              <a:off x="-3480270" y="2111255"/>
              <a:ext cx="229859" cy="317613"/>
            </a:xfrm>
            <a:custGeom>
              <a:avLst/>
              <a:gdLst>
                <a:gd name="T0" fmla="*/ 282 w 406"/>
                <a:gd name="T1" fmla="*/ 476 h 561"/>
                <a:gd name="T2" fmla="*/ 406 w 406"/>
                <a:gd name="T3" fmla="*/ 72 h 561"/>
                <a:gd name="T4" fmla="*/ 384 w 406"/>
                <a:gd name="T5" fmla="*/ 0 h 561"/>
                <a:gd name="T6" fmla="*/ 0 w 406"/>
                <a:gd name="T7" fmla="*/ 118 h 561"/>
                <a:gd name="T8" fmla="*/ 133 w 406"/>
                <a:gd name="T9" fmla="*/ 561 h 561"/>
                <a:gd name="T10" fmla="*/ 282 w 406"/>
                <a:gd name="T11" fmla="*/ 476 h 561"/>
                <a:gd name="T12" fmla="*/ 282 w 406"/>
                <a:gd name="T13" fmla="*/ 476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6" h="561">
                  <a:moveTo>
                    <a:pt x="282" y="476"/>
                  </a:moveTo>
                  <a:lnTo>
                    <a:pt x="406" y="72"/>
                  </a:lnTo>
                  <a:lnTo>
                    <a:pt x="384" y="0"/>
                  </a:lnTo>
                  <a:lnTo>
                    <a:pt x="0" y="118"/>
                  </a:lnTo>
                  <a:lnTo>
                    <a:pt x="133" y="561"/>
                  </a:lnTo>
                  <a:lnTo>
                    <a:pt x="282" y="476"/>
                  </a:lnTo>
                  <a:lnTo>
                    <a:pt x="282" y="47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endParaRPr lang="en-US" sz="1350"/>
            </a:p>
          </p:txBody>
        </p:sp>
        <p:sp>
          <p:nvSpPr>
            <p:cNvPr id="15" name="Freeform 20"/>
            <p:cNvSpPr>
              <a:spLocks/>
            </p:cNvSpPr>
            <p:nvPr/>
          </p:nvSpPr>
          <p:spPr bwMode="auto">
            <a:xfrm>
              <a:off x="-3459889" y="2223354"/>
              <a:ext cx="220234" cy="549737"/>
            </a:xfrm>
            <a:custGeom>
              <a:avLst/>
              <a:gdLst>
                <a:gd name="T0" fmla="*/ 261 w 356"/>
                <a:gd name="T1" fmla="*/ 311 h 880"/>
                <a:gd name="T2" fmla="*/ 213 w 356"/>
                <a:gd name="T3" fmla="*/ 311 h 880"/>
                <a:gd name="T4" fmla="*/ 107 w 356"/>
                <a:gd name="T5" fmla="*/ 417 h 880"/>
                <a:gd name="T6" fmla="*/ 107 w 356"/>
                <a:gd name="T7" fmla="*/ 557 h 880"/>
                <a:gd name="T8" fmla="*/ 43 w 356"/>
                <a:gd name="T9" fmla="*/ 599 h 880"/>
                <a:gd name="T10" fmla="*/ 22 w 356"/>
                <a:gd name="T11" fmla="*/ 701 h 880"/>
                <a:gd name="T12" fmla="*/ 124 w 356"/>
                <a:gd name="T13" fmla="*/ 722 h 880"/>
                <a:gd name="T14" fmla="*/ 146 w 356"/>
                <a:gd name="T15" fmla="*/ 708 h 880"/>
                <a:gd name="T16" fmla="*/ 164 w 356"/>
                <a:gd name="T17" fmla="*/ 734 h 880"/>
                <a:gd name="T18" fmla="*/ 164 w 356"/>
                <a:gd name="T19" fmla="*/ 806 h 880"/>
                <a:gd name="T20" fmla="*/ 238 w 356"/>
                <a:gd name="T21" fmla="*/ 880 h 880"/>
                <a:gd name="T22" fmla="*/ 309 w 356"/>
                <a:gd name="T23" fmla="*/ 826 h 880"/>
                <a:gd name="T24" fmla="*/ 315 w 356"/>
                <a:gd name="T25" fmla="*/ 828 h 880"/>
                <a:gd name="T26" fmla="*/ 356 w 356"/>
                <a:gd name="T27" fmla="*/ 874 h 880"/>
                <a:gd name="T28" fmla="*/ 356 w 356"/>
                <a:gd name="T29" fmla="*/ 0 h 880"/>
                <a:gd name="T30" fmla="*/ 261 w 356"/>
                <a:gd name="T31" fmla="*/ 311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6" h="880">
                  <a:moveTo>
                    <a:pt x="261" y="311"/>
                  </a:moveTo>
                  <a:cubicBezTo>
                    <a:pt x="213" y="311"/>
                    <a:pt x="213" y="311"/>
                    <a:pt x="213" y="311"/>
                  </a:cubicBezTo>
                  <a:cubicBezTo>
                    <a:pt x="155" y="311"/>
                    <a:pt x="107" y="359"/>
                    <a:pt x="107" y="417"/>
                  </a:cubicBezTo>
                  <a:cubicBezTo>
                    <a:pt x="107" y="557"/>
                    <a:pt x="107" y="557"/>
                    <a:pt x="107" y="557"/>
                  </a:cubicBezTo>
                  <a:cubicBezTo>
                    <a:pt x="43" y="599"/>
                    <a:pt x="43" y="599"/>
                    <a:pt x="43" y="599"/>
                  </a:cubicBezTo>
                  <a:cubicBezTo>
                    <a:pt x="9" y="621"/>
                    <a:pt x="0" y="667"/>
                    <a:pt x="22" y="701"/>
                  </a:cubicBezTo>
                  <a:cubicBezTo>
                    <a:pt x="44" y="735"/>
                    <a:pt x="90" y="745"/>
                    <a:pt x="124" y="722"/>
                  </a:cubicBezTo>
                  <a:cubicBezTo>
                    <a:pt x="146" y="708"/>
                    <a:pt x="146" y="708"/>
                    <a:pt x="146" y="708"/>
                  </a:cubicBezTo>
                  <a:cubicBezTo>
                    <a:pt x="151" y="717"/>
                    <a:pt x="157" y="726"/>
                    <a:pt x="164" y="734"/>
                  </a:cubicBezTo>
                  <a:cubicBezTo>
                    <a:pt x="164" y="806"/>
                    <a:pt x="164" y="806"/>
                    <a:pt x="164" y="806"/>
                  </a:cubicBezTo>
                  <a:cubicBezTo>
                    <a:pt x="164" y="847"/>
                    <a:pt x="197" y="880"/>
                    <a:pt x="238" y="880"/>
                  </a:cubicBezTo>
                  <a:cubicBezTo>
                    <a:pt x="271" y="880"/>
                    <a:pt x="300" y="857"/>
                    <a:pt x="309" y="826"/>
                  </a:cubicBezTo>
                  <a:cubicBezTo>
                    <a:pt x="315" y="828"/>
                    <a:pt x="315" y="828"/>
                    <a:pt x="315" y="828"/>
                  </a:cubicBezTo>
                  <a:cubicBezTo>
                    <a:pt x="321" y="848"/>
                    <a:pt x="336" y="865"/>
                    <a:pt x="356" y="874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261" y="311"/>
                    <a:pt x="261" y="311"/>
                    <a:pt x="261" y="31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sz="1350"/>
            </a:p>
          </p:txBody>
        </p:sp>
        <p:sp>
          <p:nvSpPr>
            <p:cNvPr id="16" name="Freeform 21"/>
            <p:cNvSpPr>
              <a:spLocks/>
            </p:cNvSpPr>
            <p:nvPr/>
          </p:nvSpPr>
          <p:spPr bwMode="auto">
            <a:xfrm>
              <a:off x="-3506879" y="2710247"/>
              <a:ext cx="121723" cy="135877"/>
            </a:xfrm>
            <a:custGeom>
              <a:avLst/>
              <a:gdLst>
                <a:gd name="T0" fmla="*/ 163 w 197"/>
                <a:gd name="T1" fmla="*/ 20 h 217"/>
                <a:gd name="T2" fmla="*/ 77 w 197"/>
                <a:gd name="T3" fmla="*/ 33 h 217"/>
                <a:gd name="T4" fmla="*/ 20 w 197"/>
                <a:gd name="T5" fmla="*/ 111 h 217"/>
                <a:gd name="T6" fmla="*/ 33 w 197"/>
                <a:gd name="T7" fmla="*/ 197 h 217"/>
                <a:gd name="T8" fmla="*/ 120 w 197"/>
                <a:gd name="T9" fmla="*/ 184 h 217"/>
                <a:gd name="T10" fmla="*/ 176 w 197"/>
                <a:gd name="T11" fmla="*/ 106 h 217"/>
                <a:gd name="T12" fmla="*/ 163 w 197"/>
                <a:gd name="T13" fmla="*/ 2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217">
                  <a:moveTo>
                    <a:pt x="163" y="20"/>
                  </a:moveTo>
                  <a:cubicBezTo>
                    <a:pt x="136" y="0"/>
                    <a:pt x="97" y="6"/>
                    <a:pt x="77" y="33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0" y="138"/>
                    <a:pt x="6" y="177"/>
                    <a:pt x="33" y="197"/>
                  </a:cubicBezTo>
                  <a:cubicBezTo>
                    <a:pt x="61" y="217"/>
                    <a:pt x="99" y="211"/>
                    <a:pt x="120" y="184"/>
                  </a:cubicBezTo>
                  <a:cubicBezTo>
                    <a:pt x="176" y="106"/>
                    <a:pt x="176" y="106"/>
                    <a:pt x="176" y="106"/>
                  </a:cubicBezTo>
                  <a:cubicBezTo>
                    <a:pt x="197" y="79"/>
                    <a:pt x="191" y="40"/>
                    <a:pt x="163" y="2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17" name="Freeform 22"/>
            <p:cNvSpPr>
              <a:spLocks/>
            </p:cNvSpPr>
            <p:nvPr/>
          </p:nvSpPr>
          <p:spPr bwMode="auto">
            <a:xfrm>
              <a:off x="-3359679" y="2791774"/>
              <a:ext cx="99077" cy="142671"/>
            </a:xfrm>
            <a:custGeom>
              <a:avLst/>
              <a:gdLst>
                <a:gd name="T0" fmla="*/ 33 w 160"/>
                <a:gd name="T1" fmla="*/ 53 h 229"/>
                <a:gd name="T2" fmla="*/ 9 w 160"/>
                <a:gd name="T3" fmla="*/ 146 h 229"/>
                <a:gd name="T4" fmla="*/ 53 w 160"/>
                <a:gd name="T5" fmla="*/ 221 h 229"/>
                <a:gd name="T6" fmla="*/ 128 w 160"/>
                <a:gd name="T7" fmla="*/ 176 h 229"/>
                <a:gd name="T8" fmla="*/ 152 w 160"/>
                <a:gd name="T9" fmla="*/ 83 h 229"/>
                <a:gd name="T10" fmla="*/ 108 w 160"/>
                <a:gd name="T11" fmla="*/ 8 h 229"/>
                <a:gd name="T12" fmla="*/ 33 w 160"/>
                <a:gd name="T13" fmla="*/ 5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9">
                  <a:moveTo>
                    <a:pt x="33" y="53"/>
                  </a:moveTo>
                  <a:cubicBezTo>
                    <a:pt x="9" y="146"/>
                    <a:pt x="9" y="146"/>
                    <a:pt x="9" y="146"/>
                  </a:cubicBezTo>
                  <a:cubicBezTo>
                    <a:pt x="0" y="179"/>
                    <a:pt x="20" y="212"/>
                    <a:pt x="53" y="221"/>
                  </a:cubicBezTo>
                  <a:cubicBezTo>
                    <a:pt x="86" y="229"/>
                    <a:pt x="120" y="209"/>
                    <a:pt x="128" y="176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60" y="50"/>
                    <a:pt x="140" y="17"/>
                    <a:pt x="108" y="8"/>
                  </a:cubicBezTo>
                  <a:cubicBezTo>
                    <a:pt x="75" y="0"/>
                    <a:pt x="41" y="20"/>
                    <a:pt x="33" y="53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</p:grpSp>
      <p:sp>
        <p:nvSpPr>
          <p:cNvPr id="18" name="Rectangle 5"/>
          <p:cNvSpPr/>
          <p:nvPr/>
        </p:nvSpPr>
        <p:spPr>
          <a:xfrm>
            <a:off x="789979" y="1476585"/>
            <a:ext cx="3177736" cy="736570"/>
          </a:xfrm>
          <a:custGeom>
            <a:avLst/>
            <a:gdLst>
              <a:gd name="connsiteX0" fmla="*/ 435277 w 2491612"/>
              <a:gd name="connsiteY0" fmla="*/ 0 h 1119633"/>
              <a:gd name="connsiteX1" fmla="*/ 456734 w 2491612"/>
              <a:gd name="connsiteY1" fmla="*/ 21771 h 1119633"/>
              <a:gd name="connsiteX2" fmla="*/ 496583 w 2491612"/>
              <a:gd name="connsiteY2" fmla="*/ 768193 h 1119633"/>
              <a:gd name="connsiteX3" fmla="*/ 524171 w 2491612"/>
              <a:gd name="connsiteY3" fmla="*/ 475844 h 1119633"/>
              <a:gd name="connsiteX4" fmla="*/ 545628 w 2491612"/>
              <a:gd name="connsiteY4" fmla="*/ 454073 h 1119633"/>
              <a:gd name="connsiteX5" fmla="*/ 570151 w 2491612"/>
              <a:gd name="connsiteY5" fmla="*/ 472734 h 1119633"/>
              <a:gd name="connsiteX6" fmla="*/ 591608 w 2491612"/>
              <a:gd name="connsiteY6" fmla="*/ 631349 h 1119633"/>
              <a:gd name="connsiteX7" fmla="*/ 655980 w 2491612"/>
              <a:gd name="connsiteY7" fmla="*/ 155504 h 1119633"/>
              <a:gd name="connsiteX8" fmla="*/ 680503 w 2491612"/>
              <a:gd name="connsiteY8" fmla="*/ 133734 h 1119633"/>
              <a:gd name="connsiteX9" fmla="*/ 705025 w 2491612"/>
              <a:gd name="connsiteY9" fmla="*/ 152394 h 1119633"/>
              <a:gd name="connsiteX10" fmla="*/ 800051 w 2491612"/>
              <a:gd name="connsiteY10" fmla="*/ 538046 h 1119633"/>
              <a:gd name="connsiteX11" fmla="*/ 2244986 w 2491612"/>
              <a:gd name="connsiteY11" fmla="*/ 536137 h 1119633"/>
              <a:gd name="connsiteX12" fmla="*/ 2467089 w 2491612"/>
              <a:gd name="connsiteY12" fmla="*/ 534563 h 1119633"/>
              <a:gd name="connsiteX13" fmla="*/ 2470345 w 2491612"/>
              <a:gd name="connsiteY13" fmla="*/ 535839 h 1119633"/>
              <a:gd name="connsiteX14" fmla="*/ 2478109 w 2491612"/>
              <a:gd name="connsiteY14" fmla="*/ 535829 h 1119633"/>
              <a:gd name="connsiteX15" fmla="*/ 2478109 w 2491612"/>
              <a:gd name="connsiteY15" fmla="*/ 538883 h 1119633"/>
              <a:gd name="connsiteX16" fmla="*/ 2491612 w 2491612"/>
              <a:gd name="connsiteY16" fmla="*/ 559444 h 1119633"/>
              <a:gd name="connsiteX17" fmla="*/ 2478109 w 2491612"/>
              <a:gd name="connsiteY17" fmla="*/ 577149 h 1119633"/>
              <a:gd name="connsiteX18" fmla="*/ 2478109 w 2491612"/>
              <a:gd name="connsiteY18" fmla="*/ 581548 h 1119633"/>
              <a:gd name="connsiteX19" fmla="*/ 1584871 w 2491612"/>
              <a:gd name="connsiteY19" fmla="*/ 581548 h 1119633"/>
              <a:gd name="connsiteX20" fmla="*/ 1584775 w 2491612"/>
              <a:gd name="connsiteY20" fmla="*/ 581587 h 1119633"/>
              <a:gd name="connsiteX21" fmla="*/ 781659 w 2491612"/>
              <a:gd name="connsiteY21" fmla="*/ 584697 h 1119633"/>
              <a:gd name="connsiteX22" fmla="*/ 760201 w 2491612"/>
              <a:gd name="connsiteY22" fmla="*/ 569147 h 1119633"/>
              <a:gd name="connsiteX23" fmla="*/ 686633 w 2491612"/>
              <a:gd name="connsiteY23" fmla="*/ 283018 h 1119633"/>
              <a:gd name="connsiteX24" fmla="*/ 616131 w 2491612"/>
              <a:gd name="connsiteY24" fmla="*/ 808624 h 1119633"/>
              <a:gd name="connsiteX25" fmla="*/ 591608 w 2491612"/>
              <a:gd name="connsiteY25" fmla="*/ 830395 h 1119633"/>
              <a:gd name="connsiteX26" fmla="*/ 570151 w 2491612"/>
              <a:gd name="connsiteY26" fmla="*/ 808624 h 1119633"/>
              <a:gd name="connsiteX27" fmla="*/ 551759 w 2491612"/>
              <a:gd name="connsiteY27" fmla="*/ 684220 h 1119633"/>
              <a:gd name="connsiteX28" fmla="*/ 514975 w 2491612"/>
              <a:gd name="connsiteY28" fmla="*/ 1097863 h 1119633"/>
              <a:gd name="connsiteX29" fmla="*/ 490452 w 2491612"/>
              <a:gd name="connsiteY29" fmla="*/ 1119633 h 1119633"/>
              <a:gd name="connsiteX30" fmla="*/ 465930 w 2491612"/>
              <a:gd name="connsiteY30" fmla="*/ 1094752 h 1119633"/>
              <a:gd name="connsiteX31" fmla="*/ 423015 w 2491612"/>
              <a:gd name="connsiteY31" fmla="*/ 298569 h 1119633"/>
              <a:gd name="connsiteX32" fmla="*/ 389297 w 2491612"/>
              <a:gd name="connsiteY32" fmla="*/ 578477 h 1119633"/>
              <a:gd name="connsiteX33" fmla="*/ 367839 w 2491612"/>
              <a:gd name="connsiteY33" fmla="*/ 597138 h 1119633"/>
              <a:gd name="connsiteX34" fmla="*/ 24523 w 2491612"/>
              <a:gd name="connsiteY34" fmla="*/ 597138 h 1119633"/>
              <a:gd name="connsiteX35" fmla="*/ 0 w 2491612"/>
              <a:gd name="connsiteY35" fmla="*/ 575367 h 1119633"/>
              <a:gd name="connsiteX36" fmla="*/ 24523 w 2491612"/>
              <a:gd name="connsiteY36" fmla="*/ 550486 h 1119633"/>
              <a:gd name="connsiteX37" fmla="*/ 346382 w 2491612"/>
              <a:gd name="connsiteY37" fmla="*/ 550486 h 1119633"/>
              <a:gd name="connsiteX38" fmla="*/ 410754 w 2491612"/>
              <a:gd name="connsiteY38" fmla="*/ 21771 h 1119633"/>
              <a:gd name="connsiteX39" fmla="*/ 435277 w 2491612"/>
              <a:gd name="connsiteY39" fmla="*/ 0 h 1119633"/>
              <a:gd name="connsiteX0" fmla="*/ 435277 w 2491612"/>
              <a:gd name="connsiteY0" fmla="*/ 0 h 1119633"/>
              <a:gd name="connsiteX1" fmla="*/ 456734 w 2491612"/>
              <a:gd name="connsiteY1" fmla="*/ 21771 h 1119633"/>
              <a:gd name="connsiteX2" fmla="*/ 496583 w 2491612"/>
              <a:gd name="connsiteY2" fmla="*/ 768193 h 1119633"/>
              <a:gd name="connsiteX3" fmla="*/ 524171 w 2491612"/>
              <a:gd name="connsiteY3" fmla="*/ 475844 h 1119633"/>
              <a:gd name="connsiteX4" fmla="*/ 545628 w 2491612"/>
              <a:gd name="connsiteY4" fmla="*/ 454073 h 1119633"/>
              <a:gd name="connsiteX5" fmla="*/ 570151 w 2491612"/>
              <a:gd name="connsiteY5" fmla="*/ 472734 h 1119633"/>
              <a:gd name="connsiteX6" fmla="*/ 591608 w 2491612"/>
              <a:gd name="connsiteY6" fmla="*/ 631349 h 1119633"/>
              <a:gd name="connsiteX7" fmla="*/ 655980 w 2491612"/>
              <a:gd name="connsiteY7" fmla="*/ 155504 h 1119633"/>
              <a:gd name="connsiteX8" fmla="*/ 680503 w 2491612"/>
              <a:gd name="connsiteY8" fmla="*/ 133734 h 1119633"/>
              <a:gd name="connsiteX9" fmla="*/ 705025 w 2491612"/>
              <a:gd name="connsiteY9" fmla="*/ 152394 h 1119633"/>
              <a:gd name="connsiteX10" fmla="*/ 800051 w 2491612"/>
              <a:gd name="connsiteY10" fmla="*/ 538046 h 1119633"/>
              <a:gd name="connsiteX11" fmla="*/ 2467089 w 2491612"/>
              <a:gd name="connsiteY11" fmla="*/ 534563 h 1119633"/>
              <a:gd name="connsiteX12" fmla="*/ 2470345 w 2491612"/>
              <a:gd name="connsiteY12" fmla="*/ 535839 h 1119633"/>
              <a:gd name="connsiteX13" fmla="*/ 2478109 w 2491612"/>
              <a:gd name="connsiteY13" fmla="*/ 535829 h 1119633"/>
              <a:gd name="connsiteX14" fmla="*/ 2478109 w 2491612"/>
              <a:gd name="connsiteY14" fmla="*/ 538883 h 1119633"/>
              <a:gd name="connsiteX15" fmla="*/ 2491612 w 2491612"/>
              <a:gd name="connsiteY15" fmla="*/ 559444 h 1119633"/>
              <a:gd name="connsiteX16" fmla="*/ 2478109 w 2491612"/>
              <a:gd name="connsiteY16" fmla="*/ 577149 h 1119633"/>
              <a:gd name="connsiteX17" fmla="*/ 2478109 w 2491612"/>
              <a:gd name="connsiteY17" fmla="*/ 581548 h 1119633"/>
              <a:gd name="connsiteX18" fmla="*/ 1584871 w 2491612"/>
              <a:gd name="connsiteY18" fmla="*/ 581548 h 1119633"/>
              <a:gd name="connsiteX19" fmla="*/ 1584775 w 2491612"/>
              <a:gd name="connsiteY19" fmla="*/ 581587 h 1119633"/>
              <a:gd name="connsiteX20" fmla="*/ 781659 w 2491612"/>
              <a:gd name="connsiteY20" fmla="*/ 584697 h 1119633"/>
              <a:gd name="connsiteX21" fmla="*/ 760201 w 2491612"/>
              <a:gd name="connsiteY21" fmla="*/ 569147 h 1119633"/>
              <a:gd name="connsiteX22" fmla="*/ 686633 w 2491612"/>
              <a:gd name="connsiteY22" fmla="*/ 283018 h 1119633"/>
              <a:gd name="connsiteX23" fmla="*/ 616131 w 2491612"/>
              <a:gd name="connsiteY23" fmla="*/ 808624 h 1119633"/>
              <a:gd name="connsiteX24" fmla="*/ 591608 w 2491612"/>
              <a:gd name="connsiteY24" fmla="*/ 830395 h 1119633"/>
              <a:gd name="connsiteX25" fmla="*/ 570151 w 2491612"/>
              <a:gd name="connsiteY25" fmla="*/ 808624 h 1119633"/>
              <a:gd name="connsiteX26" fmla="*/ 551759 w 2491612"/>
              <a:gd name="connsiteY26" fmla="*/ 684220 h 1119633"/>
              <a:gd name="connsiteX27" fmla="*/ 514975 w 2491612"/>
              <a:gd name="connsiteY27" fmla="*/ 1097863 h 1119633"/>
              <a:gd name="connsiteX28" fmla="*/ 490452 w 2491612"/>
              <a:gd name="connsiteY28" fmla="*/ 1119633 h 1119633"/>
              <a:gd name="connsiteX29" fmla="*/ 465930 w 2491612"/>
              <a:gd name="connsiteY29" fmla="*/ 1094752 h 1119633"/>
              <a:gd name="connsiteX30" fmla="*/ 423015 w 2491612"/>
              <a:gd name="connsiteY30" fmla="*/ 298569 h 1119633"/>
              <a:gd name="connsiteX31" fmla="*/ 389297 w 2491612"/>
              <a:gd name="connsiteY31" fmla="*/ 578477 h 1119633"/>
              <a:gd name="connsiteX32" fmla="*/ 367839 w 2491612"/>
              <a:gd name="connsiteY32" fmla="*/ 597138 h 1119633"/>
              <a:gd name="connsiteX33" fmla="*/ 24523 w 2491612"/>
              <a:gd name="connsiteY33" fmla="*/ 597138 h 1119633"/>
              <a:gd name="connsiteX34" fmla="*/ 0 w 2491612"/>
              <a:gd name="connsiteY34" fmla="*/ 575367 h 1119633"/>
              <a:gd name="connsiteX35" fmla="*/ 24523 w 2491612"/>
              <a:gd name="connsiteY35" fmla="*/ 550486 h 1119633"/>
              <a:gd name="connsiteX36" fmla="*/ 346382 w 2491612"/>
              <a:gd name="connsiteY36" fmla="*/ 550486 h 1119633"/>
              <a:gd name="connsiteX37" fmla="*/ 410754 w 2491612"/>
              <a:gd name="connsiteY37" fmla="*/ 21771 h 1119633"/>
              <a:gd name="connsiteX38" fmla="*/ 435277 w 2491612"/>
              <a:gd name="connsiteY38" fmla="*/ 0 h 111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491612" h="1119633">
                <a:moveTo>
                  <a:pt x="435277" y="0"/>
                </a:moveTo>
                <a:cubicBezTo>
                  <a:pt x="447538" y="0"/>
                  <a:pt x="456734" y="9330"/>
                  <a:pt x="456734" y="21771"/>
                </a:cubicBezTo>
                <a:lnTo>
                  <a:pt x="496583" y="768193"/>
                </a:lnTo>
                <a:lnTo>
                  <a:pt x="524171" y="475844"/>
                </a:lnTo>
                <a:cubicBezTo>
                  <a:pt x="524171" y="463404"/>
                  <a:pt x="533367" y="454073"/>
                  <a:pt x="545628" y="454073"/>
                </a:cubicBezTo>
                <a:cubicBezTo>
                  <a:pt x="557890" y="450963"/>
                  <a:pt x="570151" y="460293"/>
                  <a:pt x="570151" y="472734"/>
                </a:cubicBezTo>
                <a:lnTo>
                  <a:pt x="591608" y="631349"/>
                </a:lnTo>
                <a:lnTo>
                  <a:pt x="655980" y="155504"/>
                </a:lnTo>
                <a:cubicBezTo>
                  <a:pt x="659046" y="143064"/>
                  <a:pt x="668242" y="136844"/>
                  <a:pt x="680503" y="133734"/>
                </a:cubicBezTo>
                <a:cubicBezTo>
                  <a:pt x="689699" y="133734"/>
                  <a:pt x="701960" y="143064"/>
                  <a:pt x="705025" y="152394"/>
                </a:cubicBezTo>
                <a:lnTo>
                  <a:pt x="800051" y="538046"/>
                </a:lnTo>
                <a:lnTo>
                  <a:pt x="2467089" y="534563"/>
                </a:lnTo>
                <a:lnTo>
                  <a:pt x="2470345" y="535839"/>
                </a:lnTo>
                <a:lnTo>
                  <a:pt x="2478109" y="535829"/>
                </a:lnTo>
                <a:lnTo>
                  <a:pt x="2478109" y="538883"/>
                </a:lnTo>
                <a:cubicBezTo>
                  <a:pt x="2486132" y="541432"/>
                  <a:pt x="2491612" y="549049"/>
                  <a:pt x="2491612" y="559444"/>
                </a:cubicBezTo>
                <a:cubicBezTo>
                  <a:pt x="2491612" y="567797"/>
                  <a:pt x="2486084" y="574748"/>
                  <a:pt x="2478109" y="577149"/>
                </a:cubicBezTo>
                <a:lnTo>
                  <a:pt x="2478109" y="581548"/>
                </a:lnTo>
                <a:lnTo>
                  <a:pt x="1584871" y="581548"/>
                </a:lnTo>
                <a:cubicBezTo>
                  <a:pt x="1584839" y="581587"/>
                  <a:pt x="1584807" y="581587"/>
                  <a:pt x="1584775" y="581587"/>
                </a:cubicBezTo>
                <a:lnTo>
                  <a:pt x="781659" y="584697"/>
                </a:lnTo>
                <a:cubicBezTo>
                  <a:pt x="772463" y="584697"/>
                  <a:pt x="763267" y="578477"/>
                  <a:pt x="760201" y="569147"/>
                </a:cubicBezTo>
                <a:lnTo>
                  <a:pt x="686633" y="283018"/>
                </a:lnTo>
                <a:lnTo>
                  <a:pt x="616131" y="808624"/>
                </a:lnTo>
                <a:cubicBezTo>
                  <a:pt x="613066" y="821064"/>
                  <a:pt x="603870" y="830395"/>
                  <a:pt x="591608" y="830395"/>
                </a:cubicBezTo>
                <a:cubicBezTo>
                  <a:pt x="579347" y="830395"/>
                  <a:pt x="570151" y="821064"/>
                  <a:pt x="570151" y="808624"/>
                </a:cubicBezTo>
                <a:lnTo>
                  <a:pt x="551759" y="684220"/>
                </a:lnTo>
                <a:lnTo>
                  <a:pt x="514975" y="1097863"/>
                </a:lnTo>
                <a:cubicBezTo>
                  <a:pt x="511910" y="1110303"/>
                  <a:pt x="502714" y="1119633"/>
                  <a:pt x="490452" y="1119633"/>
                </a:cubicBezTo>
                <a:cubicBezTo>
                  <a:pt x="478191" y="1119633"/>
                  <a:pt x="465930" y="1107193"/>
                  <a:pt x="465930" y="1094752"/>
                </a:cubicBezTo>
                <a:lnTo>
                  <a:pt x="423015" y="298569"/>
                </a:lnTo>
                <a:lnTo>
                  <a:pt x="389297" y="578477"/>
                </a:lnTo>
                <a:cubicBezTo>
                  <a:pt x="389297" y="587807"/>
                  <a:pt x="380101" y="597138"/>
                  <a:pt x="367839" y="597138"/>
                </a:cubicBezTo>
                <a:lnTo>
                  <a:pt x="24523" y="597138"/>
                </a:lnTo>
                <a:cubicBezTo>
                  <a:pt x="12261" y="597138"/>
                  <a:pt x="0" y="587807"/>
                  <a:pt x="0" y="575367"/>
                </a:cubicBezTo>
                <a:cubicBezTo>
                  <a:pt x="0" y="559817"/>
                  <a:pt x="12261" y="550486"/>
                  <a:pt x="24523" y="550486"/>
                </a:cubicBezTo>
                <a:lnTo>
                  <a:pt x="346382" y="550486"/>
                </a:lnTo>
                <a:lnTo>
                  <a:pt x="410754" y="21771"/>
                </a:lnTo>
                <a:cubicBezTo>
                  <a:pt x="410754" y="9330"/>
                  <a:pt x="423015" y="0"/>
                  <a:pt x="4352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180574" y="2414332"/>
            <a:ext cx="1050131" cy="1050131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1350"/>
          </a:p>
        </p:txBody>
      </p:sp>
      <p:grpSp>
        <p:nvGrpSpPr>
          <p:cNvPr id="23" name="Group 22"/>
          <p:cNvGrpSpPr/>
          <p:nvPr/>
        </p:nvGrpSpPr>
        <p:grpSpPr>
          <a:xfrm>
            <a:off x="319354" y="2801600"/>
            <a:ext cx="733738" cy="280672"/>
            <a:chOff x="-4841874" y="3558348"/>
            <a:chExt cx="978317" cy="374229"/>
          </a:xfrm>
        </p:grpSpPr>
        <p:sp>
          <p:nvSpPr>
            <p:cNvPr id="24" name="Freeform 30"/>
            <p:cNvSpPr>
              <a:spLocks/>
            </p:cNvSpPr>
            <p:nvPr/>
          </p:nvSpPr>
          <p:spPr bwMode="auto">
            <a:xfrm>
              <a:off x="-4841874" y="3558348"/>
              <a:ext cx="978317" cy="374229"/>
            </a:xfrm>
            <a:custGeom>
              <a:avLst/>
              <a:gdLst>
                <a:gd name="T0" fmla="*/ 172 w 1583"/>
                <a:gd name="T1" fmla="*/ 0 h 599"/>
                <a:gd name="T2" fmla="*/ 1410 w 1583"/>
                <a:gd name="T3" fmla="*/ 0 h 599"/>
                <a:gd name="T4" fmla="*/ 1583 w 1583"/>
                <a:gd name="T5" fmla="*/ 172 h 599"/>
                <a:gd name="T6" fmla="*/ 1583 w 1583"/>
                <a:gd name="T7" fmla="*/ 426 h 599"/>
                <a:gd name="T8" fmla="*/ 1410 w 1583"/>
                <a:gd name="T9" fmla="*/ 599 h 599"/>
                <a:gd name="T10" fmla="*/ 172 w 1583"/>
                <a:gd name="T11" fmla="*/ 599 h 599"/>
                <a:gd name="T12" fmla="*/ 0 w 1583"/>
                <a:gd name="T13" fmla="*/ 426 h 599"/>
                <a:gd name="T14" fmla="*/ 0 w 1583"/>
                <a:gd name="T15" fmla="*/ 172 h 599"/>
                <a:gd name="T16" fmla="*/ 172 w 1583"/>
                <a:gd name="T17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83" h="599">
                  <a:moveTo>
                    <a:pt x="172" y="0"/>
                  </a:moveTo>
                  <a:cubicBezTo>
                    <a:pt x="1410" y="0"/>
                    <a:pt x="1410" y="0"/>
                    <a:pt x="1410" y="0"/>
                  </a:cubicBezTo>
                  <a:cubicBezTo>
                    <a:pt x="1505" y="0"/>
                    <a:pt x="1583" y="78"/>
                    <a:pt x="1583" y="172"/>
                  </a:cubicBezTo>
                  <a:cubicBezTo>
                    <a:pt x="1583" y="426"/>
                    <a:pt x="1583" y="426"/>
                    <a:pt x="1583" y="426"/>
                  </a:cubicBezTo>
                  <a:cubicBezTo>
                    <a:pt x="1583" y="521"/>
                    <a:pt x="1505" y="599"/>
                    <a:pt x="1410" y="599"/>
                  </a:cubicBezTo>
                  <a:cubicBezTo>
                    <a:pt x="172" y="599"/>
                    <a:pt x="172" y="599"/>
                    <a:pt x="172" y="599"/>
                  </a:cubicBezTo>
                  <a:cubicBezTo>
                    <a:pt x="77" y="599"/>
                    <a:pt x="0" y="521"/>
                    <a:pt x="0" y="426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0" y="78"/>
                    <a:pt x="77" y="0"/>
                    <a:pt x="1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sz="1350"/>
            </a:p>
          </p:txBody>
        </p:sp>
        <p:sp>
          <p:nvSpPr>
            <p:cNvPr id="25" name="Freeform 31"/>
            <p:cNvSpPr>
              <a:spLocks/>
            </p:cNvSpPr>
            <p:nvPr/>
          </p:nvSpPr>
          <p:spPr bwMode="auto">
            <a:xfrm>
              <a:off x="-4545775" y="3558348"/>
              <a:ext cx="385552" cy="374229"/>
            </a:xfrm>
            <a:custGeom>
              <a:avLst/>
              <a:gdLst>
                <a:gd name="T0" fmla="*/ 173 w 624"/>
                <a:gd name="T1" fmla="*/ 0 h 599"/>
                <a:gd name="T2" fmla="*/ 452 w 624"/>
                <a:gd name="T3" fmla="*/ 0 h 599"/>
                <a:gd name="T4" fmla="*/ 624 w 624"/>
                <a:gd name="T5" fmla="*/ 172 h 599"/>
                <a:gd name="T6" fmla="*/ 624 w 624"/>
                <a:gd name="T7" fmla="*/ 426 h 599"/>
                <a:gd name="T8" fmla="*/ 452 w 624"/>
                <a:gd name="T9" fmla="*/ 599 h 599"/>
                <a:gd name="T10" fmla="*/ 173 w 624"/>
                <a:gd name="T11" fmla="*/ 599 h 599"/>
                <a:gd name="T12" fmla="*/ 0 w 624"/>
                <a:gd name="T13" fmla="*/ 426 h 599"/>
                <a:gd name="T14" fmla="*/ 0 w 624"/>
                <a:gd name="T15" fmla="*/ 172 h 599"/>
                <a:gd name="T16" fmla="*/ 173 w 624"/>
                <a:gd name="T17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4" h="599">
                  <a:moveTo>
                    <a:pt x="173" y="0"/>
                  </a:moveTo>
                  <a:cubicBezTo>
                    <a:pt x="452" y="0"/>
                    <a:pt x="452" y="0"/>
                    <a:pt x="452" y="0"/>
                  </a:cubicBezTo>
                  <a:cubicBezTo>
                    <a:pt x="547" y="0"/>
                    <a:pt x="624" y="78"/>
                    <a:pt x="624" y="172"/>
                  </a:cubicBezTo>
                  <a:cubicBezTo>
                    <a:pt x="624" y="426"/>
                    <a:pt x="624" y="426"/>
                    <a:pt x="624" y="426"/>
                  </a:cubicBezTo>
                  <a:cubicBezTo>
                    <a:pt x="624" y="521"/>
                    <a:pt x="547" y="599"/>
                    <a:pt x="452" y="599"/>
                  </a:cubicBezTo>
                  <a:cubicBezTo>
                    <a:pt x="173" y="599"/>
                    <a:pt x="173" y="599"/>
                    <a:pt x="173" y="599"/>
                  </a:cubicBezTo>
                  <a:cubicBezTo>
                    <a:pt x="78" y="599"/>
                    <a:pt x="0" y="521"/>
                    <a:pt x="0" y="426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0" y="78"/>
                    <a:pt x="78" y="0"/>
                    <a:pt x="17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sz="1350"/>
            </a:p>
          </p:txBody>
        </p:sp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-4510673" y="3603074"/>
              <a:ext cx="31705" cy="31705"/>
            </a:xfrm>
            <a:prstGeom prst="ellipse">
              <a:avLst/>
            </a:prstGeom>
            <a:solidFill>
              <a:srgbClr val="F37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-4454058" y="3603074"/>
              <a:ext cx="31705" cy="31705"/>
            </a:xfrm>
            <a:prstGeom prst="ellipse">
              <a:avLst/>
            </a:prstGeom>
            <a:solidFill>
              <a:srgbClr val="F37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28" name="Oval 34"/>
            <p:cNvSpPr>
              <a:spLocks noChangeArrowheads="1"/>
            </p:cNvSpPr>
            <p:nvPr/>
          </p:nvSpPr>
          <p:spPr bwMode="auto">
            <a:xfrm>
              <a:off x="-4396876" y="3603074"/>
              <a:ext cx="31139" cy="31705"/>
            </a:xfrm>
            <a:prstGeom prst="ellipse">
              <a:avLst/>
            </a:prstGeom>
            <a:solidFill>
              <a:srgbClr val="F37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29" name="Oval 35"/>
            <p:cNvSpPr>
              <a:spLocks noChangeArrowheads="1"/>
            </p:cNvSpPr>
            <p:nvPr/>
          </p:nvSpPr>
          <p:spPr bwMode="auto">
            <a:xfrm>
              <a:off x="-4510673" y="3652896"/>
              <a:ext cx="31705" cy="32837"/>
            </a:xfrm>
            <a:prstGeom prst="ellipse">
              <a:avLst/>
            </a:prstGeom>
            <a:solidFill>
              <a:srgbClr val="F37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30" name="Oval 36"/>
            <p:cNvSpPr>
              <a:spLocks noChangeArrowheads="1"/>
            </p:cNvSpPr>
            <p:nvPr/>
          </p:nvSpPr>
          <p:spPr bwMode="auto">
            <a:xfrm>
              <a:off x="-4454058" y="3652896"/>
              <a:ext cx="31705" cy="32837"/>
            </a:xfrm>
            <a:prstGeom prst="ellipse">
              <a:avLst/>
            </a:prstGeom>
            <a:solidFill>
              <a:srgbClr val="F37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31" name="Oval 37"/>
            <p:cNvSpPr>
              <a:spLocks noChangeArrowheads="1"/>
            </p:cNvSpPr>
            <p:nvPr/>
          </p:nvSpPr>
          <p:spPr bwMode="auto">
            <a:xfrm>
              <a:off x="-4396876" y="3652896"/>
              <a:ext cx="31139" cy="32837"/>
            </a:xfrm>
            <a:prstGeom prst="ellipse">
              <a:avLst/>
            </a:prstGeom>
            <a:solidFill>
              <a:srgbClr val="F37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32" name="Oval 38"/>
            <p:cNvSpPr>
              <a:spLocks noChangeArrowheads="1"/>
            </p:cNvSpPr>
            <p:nvPr/>
          </p:nvSpPr>
          <p:spPr bwMode="auto">
            <a:xfrm>
              <a:off x="-4510673" y="3703850"/>
              <a:ext cx="31705" cy="32271"/>
            </a:xfrm>
            <a:prstGeom prst="ellipse">
              <a:avLst/>
            </a:prstGeom>
            <a:solidFill>
              <a:srgbClr val="F37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33" name="Oval 39"/>
            <p:cNvSpPr>
              <a:spLocks noChangeArrowheads="1"/>
            </p:cNvSpPr>
            <p:nvPr/>
          </p:nvSpPr>
          <p:spPr bwMode="auto">
            <a:xfrm>
              <a:off x="-4454058" y="3703850"/>
              <a:ext cx="31705" cy="32271"/>
            </a:xfrm>
            <a:prstGeom prst="ellipse">
              <a:avLst/>
            </a:prstGeom>
            <a:solidFill>
              <a:srgbClr val="F37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34" name="Oval 40"/>
            <p:cNvSpPr>
              <a:spLocks noChangeArrowheads="1"/>
            </p:cNvSpPr>
            <p:nvPr/>
          </p:nvSpPr>
          <p:spPr bwMode="auto">
            <a:xfrm>
              <a:off x="-4396876" y="3703850"/>
              <a:ext cx="31139" cy="32271"/>
            </a:xfrm>
            <a:prstGeom prst="ellipse">
              <a:avLst/>
            </a:prstGeom>
            <a:solidFill>
              <a:srgbClr val="F37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35" name="Oval 41"/>
            <p:cNvSpPr>
              <a:spLocks noChangeArrowheads="1"/>
            </p:cNvSpPr>
            <p:nvPr/>
          </p:nvSpPr>
          <p:spPr bwMode="auto">
            <a:xfrm>
              <a:off x="-4510673" y="3754238"/>
              <a:ext cx="31705" cy="31705"/>
            </a:xfrm>
            <a:prstGeom prst="ellipse">
              <a:avLst/>
            </a:prstGeom>
            <a:solidFill>
              <a:srgbClr val="F37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36" name="Oval 42"/>
            <p:cNvSpPr>
              <a:spLocks noChangeArrowheads="1"/>
            </p:cNvSpPr>
            <p:nvPr/>
          </p:nvSpPr>
          <p:spPr bwMode="auto">
            <a:xfrm>
              <a:off x="-4454058" y="3754238"/>
              <a:ext cx="31705" cy="31705"/>
            </a:xfrm>
            <a:prstGeom prst="ellipse">
              <a:avLst/>
            </a:prstGeom>
            <a:solidFill>
              <a:srgbClr val="F37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37" name="Oval 43"/>
            <p:cNvSpPr>
              <a:spLocks noChangeArrowheads="1"/>
            </p:cNvSpPr>
            <p:nvPr/>
          </p:nvSpPr>
          <p:spPr bwMode="auto">
            <a:xfrm>
              <a:off x="-4396876" y="3754238"/>
              <a:ext cx="31139" cy="31705"/>
            </a:xfrm>
            <a:prstGeom prst="ellipse">
              <a:avLst/>
            </a:prstGeom>
            <a:solidFill>
              <a:srgbClr val="F37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38" name="Oval 44"/>
            <p:cNvSpPr>
              <a:spLocks noChangeArrowheads="1"/>
            </p:cNvSpPr>
            <p:nvPr/>
          </p:nvSpPr>
          <p:spPr bwMode="auto">
            <a:xfrm>
              <a:off x="-4510673" y="3805192"/>
              <a:ext cx="31705" cy="31705"/>
            </a:xfrm>
            <a:prstGeom prst="ellipse">
              <a:avLst/>
            </a:prstGeom>
            <a:solidFill>
              <a:srgbClr val="F37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39" name="Oval 45"/>
            <p:cNvSpPr>
              <a:spLocks noChangeArrowheads="1"/>
            </p:cNvSpPr>
            <p:nvPr/>
          </p:nvSpPr>
          <p:spPr bwMode="auto">
            <a:xfrm>
              <a:off x="-4454058" y="3805192"/>
              <a:ext cx="31705" cy="31705"/>
            </a:xfrm>
            <a:prstGeom prst="ellipse">
              <a:avLst/>
            </a:prstGeom>
            <a:solidFill>
              <a:srgbClr val="F37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40" name="Oval 46"/>
            <p:cNvSpPr>
              <a:spLocks noChangeArrowheads="1"/>
            </p:cNvSpPr>
            <p:nvPr/>
          </p:nvSpPr>
          <p:spPr bwMode="auto">
            <a:xfrm>
              <a:off x="-4396876" y="3805192"/>
              <a:ext cx="31139" cy="31705"/>
            </a:xfrm>
            <a:prstGeom prst="ellipse">
              <a:avLst/>
            </a:prstGeom>
            <a:solidFill>
              <a:srgbClr val="F37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41" name="Oval 47"/>
            <p:cNvSpPr>
              <a:spLocks noChangeArrowheads="1"/>
            </p:cNvSpPr>
            <p:nvPr/>
          </p:nvSpPr>
          <p:spPr bwMode="auto">
            <a:xfrm>
              <a:off x="-4510673" y="3855013"/>
              <a:ext cx="31705" cy="32271"/>
            </a:xfrm>
            <a:prstGeom prst="ellipse">
              <a:avLst/>
            </a:prstGeom>
            <a:solidFill>
              <a:srgbClr val="F37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42" name="Oval 48"/>
            <p:cNvSpPr>
              <a:spLocks noChangeArrowheads="1"/>
            </p:cNvSpPr>
            <p:nvPr/>
          </p:nvSpPr>
          <p:spPr bwMode="auto">
            <a:xfrm>
              <a:off x="-4454058" y="3855013"/>
              <a:ext cx="31705" cy="32271"/>
            </a:xfrm>
            <a:prstGeom prst="ellipse">
              <a:avLst/>
            </a:prstGeom>
            <a:solidFill>
              <a:srgbClr val="F37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43" name="Oval 49"/>
            <p:cNvSpPr>
              <a:spLocks noChangeArrowheads="1"/>
            </p:cNvSpPr>
            <p:nvPr/>
          </p:nvSpPr>
          <p:spPr bwMode="auto">
            <a:xfrm>
              <a:off x="-4396876" y="3855013"/>
              <a:ext cx="31139" cy="32271"/>
            </a:xfrm>
            <a:prstGeom prst="ellipse">
              <a:avLst/>
            </a:prstGeom>
            <a:solidFill>
              <a:srgbClr val="F376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44" name="Oval 50"/>
            <p:cNvSpPr>
              <a:spLocks noChangeArrowheads="1"/>
            </p:cNvSpPr>
            <p:nvPr/>
          </p:nvSpPr>
          <p:spPr bwMode="auto">
            <a:xfrm>
              <a:off x="-4340826" y="3603074"/>
              <a:ext cx="32271" cy="31705"/>
            </a:xfrm>
            <a:prstGeom prst="ellipse">
              <a:avLst/>
            </a:prstGeom>
            <a:solidFill>
              <a:srgbClr val="F051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45" name="Oval 51"/>
            <p:cNvSpPr>
              <a:spLocks noChangeArrowheads="1"/>
            </p:cNvSpPr>
            <p:nvPr/>
          </p:nvSpPr>
          <p:spPr bwMode="auto">
            <a:xfrm>
              <a:off x="-4284211" y="3603074"/>
              <a:ext cx="32271" cy="31705"/>
            </a:xfrm>
            <a:prstGeom prst="ellipse">
              <a:avLst/>
            </a:prstGeom>
            <a:solidFill>
              <a:srgbClr val="F051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46" name="Oval 52"/>
            <p:cNvSpPr>
              <a:spLocks noChangeArrowheads="1"/>
            </p:cNvSpPr>
            <p:nvPr/>
          </p:nvSpPr>
          <p:spPr bwMode="auto">
            <a:xfrm>
              <a:off x="-4227029" y="3603074"/>
              <a:ext cx="32271" cy="31705"/>
            </a:xfrm>
            <a:prstGeom prst="ellipse">
              <a:avLst/>
            </a:prstGeom>
            <a:solidFill>
              <a:srgbClr val="F051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47" name="Oval 53"/>
            <p:cNvSpPr>
              <a:spLocks noChangeArrowheads="1"/>
            </p:cNvSpPr>
            <p:nvPr/>
          </p:nvSpPr>
          <p:spPr bwMode="auto">
            <a:xfrm>
              <a:off x="-4340826" y="3652896"/>
              <a:ext cx="32271" cy="32837"/>
            </a:xfrm>
            <a:prstGeom prst="ellipse">
              <a:avLst/>
            </a:prstGeom>
            <a:solidFill>
              <a:srgbClr val="F051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48" name="Oval 54"/>
            <p:cNvSpPr>
              <a:spLocks noChangeArrowheads="1"/>
            </p:cNvSpPr>
            <p:nvPr/>
          </p:nvSpPr>
          <p:spPr bwMode="auto">
            <a:xfrm>
              <a:off x="-4284211" y="3652896"/>
              <a:ext cx="32271" cy="32837"/>
            </a:xfrm>
            <a:prstGeom prst="ellipse">
              <a:avLst/>
            </a:prstGeom>
            <a:solidFill>
              <a:srgbClr val="F051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49" name="Oval 55"/>
            <p:cNvSpPr>
              <a:spLocks noChangeArrowheads="1"/>
            </p:cNvSpPr>
            <p:nvPr/>
          </p:nvSpPr>
          <p:spPr bwMode="auto">
            <a:xfrm>
              <a:off x="-4227029" y="3652896"/>
              <a:ext cx="32271" cy="32837"/>
            </a:xfrm>
            <a:prstGeom prst="ellipse">
              <a:avLst/>
            </a:prstGeom>
            <a:solidFill>
              <a:srgbClr val="F051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50" name="Oval 56"/>
            <p:cNvSpPr>
              <a:spLocks noChangeArrowheads="1"/>
            </p:cNvSpPr>
            <p:nvPr/>
          </p:nvSpPr>
          <p:spPr bwMode="auto">
            <a:xfrm>
              <a:off x="-4340826" y="3703850"/>
              <a:ext cx="32271" cy="32271"/>
            </a:xfrm>
            <a:prstGeom prst="ellipse">
              <a:avLst/>
            </a:prstGeom>
            <a:solidFill>
              <a:srgbClr val="F051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51" name="Oval 57"/>
            <p:cNvSpPr>
              <a:spLocks noChangeArrowheads="1"/>
            </p:cNvSpPr>
            <p:nvPr/>
          </p:nvSpPr>
          <p:spPr bwMode="auto">
            <a:xfrm>
              <a:off x="-4284211" y="3703850"/>
              <a:ext cx="32271" cy="32271"/>
            </a:xfrm>
            <a:prstGeom prst="ellipse">
              <a:avLst/>
            </a:prstGeom>
            <a:solidFill>
              <a:srgbClr val="F051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52" name="Oval 58"/>
            <p:cNvSpPr>
              <a:spLocks noChangeArrowheads="1"/>
            </p:cNvSpPr>
            <p:nvPr/>
          </p:nvSpPr>
          <p:spPr bwMode="auto">
            <a:xfrm>
              <a:off x="-4227029" y="3703850"/>
              <a:ext cx="32271" cy="32271"/>
            </a:xfrm>
            <a:prstGeom prst="ellipse">
              <a:avLst/>
            </a:prstGeom>
            <a:solidFill>
              <a:srgbClr val="F051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53" name="Oval 59"/>
            <p:cNvSpPr>
              <a:spLocks noChangeArrowheads="1"/>
            </p:cNvSpPr>
            <p:nvPr/>
          </p:nvSpPr>
          <p:spPr bwMode="auto">
            <a:xfrm>
              <a:off x="-4340826" y="3754238"/>
              <a:ext cx="32271" cy="31705"/>
            </a:xfrm>
            <a:prstGeom prst="ellipse">
              <a:avLst/>
            </a:prstGeom>
            <a:solidFill>
              <a:srgbClr val="F051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54" name="Oval 60"/>
            <p:cNvSpPr>
              <a:spLocks noChangeArrowheads="1"/>
            </p:cNvSpPr>
            <p:nvPr/>
          </p:nvSpPr>
          <p:spPr bwMode="auto">
            <a:xfrm>
              <a:off x="-4284211" y="3754238"/>
              <a:ext cx="32271" cy="31705"/>
            </a:xfrm>
            <a:prstGeom prst="ellipse">
              <a:avLst/>
            </a:prstGeom>
            <a:solidFill>
              <a:srgbClr val="F051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55" name="Oval 61"/>
            <p:cNvSpPr>
              <a:spLocks noChangeArrowheads="1"/>
            </p:cNvSpPr>
            <p:nvPr/>
          </p:nvSpPr>
          <p:spPr bwMode="auto">
            <a:xfrm>
              <a:off x="-4227029" y="3754238"/>
              <a:ext cx="32271" cy="31705"/>
            </a:xfrm>
            <a:prstGeom prst="ellipse">
              <a:avLst/>
            </a:prstGeom>
            <a:solidFill>
              <a:srgbClr val="F051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56" name="Oval 62"/>
            <p:cNvSpPr>
              <a:spLocks noChangeArrowheads="1"/>
            </p:cNvSpPr>
            <p:nvPr/>
          </p:nvSpPr>
          <p:spPr bwMode="auto">
            <a:xfrm>
              <a:off x="-4340826" y="3805192"/>
              <a:ext cx="32271" cy="31705"/>
            </a:xfrm>
            <a:prstGeom prst="ellipse">
              <a:avLst/>
            </a:prstGeom>
            <a:solidFill>
              <a:srgbClr val="F051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57" name="Oval 63"/>
            <p:cNvSpPr>
              <a:spLocks noChangeArrowheads="1"/>
            </p:cNvSpPr>
            <p:nvPr/>
          </p:nvSpPr>
          <p:spPr bwMode="auto">
            <a:xfrm>
              <a:off x="-4284211" y="3805192"/>
              <a:ext cx="32271" cy="31705"/>
            </a:xfrm>
            <a:prstGeom prst="ellipse">
              <a:avLst/>
            </a:prstGeom>
            <a:solidFill>
              <a:srgbClr val="F051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58" name="Oval 64"/>
            <p:cNvSpPr>
              <a:spLocks noChangeArrowheads="1"/>
            </p:cNvSpPr>
            <p:nvPr/>
          </p:nvSpPr>
          <p:spPr bwMode="auto">
            <a:xfrm>
              <a:off x="-4227029" y="3805192"/>
              <a:ext cx="32271" cy="31705"/>
            </a:xfrm>
            <a:prstGeom prst="ellipse">
              <a:avLst/>
            </a:prstGeom>
            <a:solidFill>
              <a:srgbClr val="F051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59" name="Oval 65"/>
            <p:cNvSpPr>
              <a:spLocks noChangeArrowheads="1"/>
            </p:cNvSpPr>
            <p:nvPr/>
          </p:nvSpPr>
          <p:spPr bwMode="auto">
            <a:xfrm>
              <a:off x="-4340826" y="3855013"/>
              <a:ext cx="32271" cy="32271"/>
            </a:xfrm>
            <a:prstGeom prst="ellipse">
              <a:avLst/>
            </a:prstGeom>
            <a:solidFill>
              <a:srgbClr val="F051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60" name="Oval 66"/>
            <p:cNvSpPr>
              <a:spLocks noChangeArrowheads="1"/>
            </p:cNvSpPr>
            <p:nvPr/>
          </p:nvSpPr>
          <p:spPr bwMode="auto">
            <a:xfrm>
              <a:off x="-4284211" y="3855013"/>
              <a:ext cx="32271" cy="32271"/>
            </a:xfrm>
            <a:prstGeom prst="ellipse">
              <a:avLst/>
            </a:prstGeom>
            <a:solidFill>
              <a:srgbClr val="F051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61" name="Oval 67"/>
            <p:cNvSpPr>
              <a:spLocks noChangeArrowheads="1"/>
            </p:cNvSpPr>
            <p:nvPr/>
          </p:nvSpPr>
          <p:spPr bwMode="auto">
            <a:xfrm>
              <a:off x="-4227029" y="3855013"/>
              <a:ext cx="32271" cy="32271"/>
            </a:xfrm>
            <a:prstGeom prst="ellipse">
              <a:avLst/>
            </a:prstGeom>
            <a:solidFill>
              <a:srgbClr val="F051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sz="1350"/>
            </a:p>
          </p:txBody>
        </p:sp>
        <p:sp>
          <p:nvSpPr>
            <p:cNvPr id="62" name="Freeform 68"/>
            <p:cNvSpPr>
              <a:spLocks noEditPoints="1"/>
            </p:cNvSpPr>
            <p:nvPr/>
          </p:nvSpPr>
          <p:spPr bwMode="auto">
            <a:xfrm>
              <a:off x="-4545775" y="3558348"/>
              <a:ext cx="192493" cy="374229"/>
            </a:xfrm>
            <a:custGeom>
              <a:avLst/>
              <a:gdLst>
                <a:gd name="T0" fmla="*/ 312 w 312"/>
                <a:gd name="T1" fmla="*/ 0 h 599"/>
                <a:gd name="T2" fmla="*/ 0 w 312"/>
                <a:gd name="T3" fmla="*/ 172 h 599"/>
                <a:gd name="T4" fmla="*/ 173 w 312"/>
                <a:gd name="T5" fmla="*/ 599 h 599"/>
                <a:gd name="T6" fmla="*/ 149 w 312"/>
                <a:gd name="T7" fmla="*/ 97 h 599"/>
                <a:gd name="T8" fmla="*/ 200 w 312"/>
                <a:gd name="T9" fmla="*/ 97 h 599"/>
                <a:gd name="T10" fmla="*/ 149 w 312"/>
                <a:gd name="T11" fmla="*/ 97 h 599"/>
                <a:gd name="T12" fmla="*/ 200 w 312"/>
                <a:gd name="T13" fmla="*/ 178 h 599"/>
                <a:gd name="T14" fmla="*/ 149 w 312"/>
                <a:gd name="T15" fmla="*/ 178 h 599"/>
                <a:gd name="T16" fmla="*/ 83 w 312"/>
                <a:gd name="T17" fmla="*/ 152 h 599"/>
                <a:gd name="T18" fmla="*/ 83 w 312"/>
                <a:gd name="T19" fmla="*/ 204 h 599"/>
                <a:gd name="T20" fmla="*/ 83 w 312"/>
                <a:gd name="T21" fmla="*/ 152 h 599"/>
                <a:gd name="T22" fmla="*/ 174 w 312"/>
                <a:gd name="T23" fmla="*/ 233 h 599"/>
                <a:gd name="T24" fmla="*/ 174 w 312"/>
                <a:gd name="T25" fmla="*/ 285 h 599"/>
                <a:gd name="T26" fmla="*/ 149 w 312"/>
                <a:gd name="T27" fmla="*/ 340 h 599"/>
                <a:gd name="T28" fmla="*/ 200 w 312"/>
                <a:gd name="T29" fmla="*/ 340 h 599"/>
                <a:gd name="T30" fmla="*/ 149 w 312"/>
                <a:gd name="T31" fmla="*/ 340 h 599"/>
                <a:gd name="T32" fmla="*/ 200 w 312"/>
                <a:gd name="T33" fmla="*/ 420 h 599"/>
                <a:gd name="T34" fmla="*/ 149 w 312"/>
                <a:gd name="T35" fmla="*/ 420 h 599"/>
                <a:gd name="T36" fmla="*/ 174 w 312"/>
                <a:gd name="T37" fmla="*/ 475 h 599"/>
                <a:gd name="T38" fmla="*/ 174 w 312"/>
                <a:gd name="T39" fmla="*/ 527 h 599"/>
                <a:gd name="T40" fmla="*/ 174 w 312"/>
                <a:gd name="T41" fmla="*/ 475 h 599"/>
                <a:gd name="T42" fmla="*/ 108 w 312"/>
                <a:gd name="T43" fmla="*/ 340 h 599"/>
                <a:gd name="T44" fmla="*/ 57 w 312"/>
                <a:gd name="T45" fmla="*/ 340 h 599"/>
                <a:gd name="T46" fmla="*/ 83 w 312"/>
                <a:gd name="T47" fmla="*/ 395 h 599"/>
                <a:gd name="T48" fmla="*/ 83 w 312"/>
                <a:gd name="T49" fmla="*/ 446 h 599"/>
                <a:gd name="T50" fmla="*/ 83 w 312"/>
                <a:gd name="T51" fmla="*/ 395 h 599"/>
                <a:gd name="T52" fmla="*/ 108 w 312"/>
                <a:gd name="T53" fmla="*/ 97 h 599"/>
                <a:gd name="T54" fmla="*/ 57 w 312"/>
                <a:gd name="T55" fmla="*/ 97 h 599"/>
                <a:gd name="T56" fmla="*/ 83 w 312"/>
                <a:gd name="T57" fmla="*/ 475 h 599"/>
                <a:gd name="T58" fmla="*/ 83 w 312"/>
                <a:gd name="T59" fmla="*/ 527 h 599"/>
                <a:gd name="T60" fmla="*/ 83 w 312"/>
                <a:gd name="T61" fmla="*/ 475 h 599"/>
                <a:gd name="T62" fmla="*/ 108 w 312"/>
                <a:gd name="T63" fmla="*/ 259 h 599"/>
                <a:gd name="T64" fmla="*/ 57 w 312"/>
                <a:gd name="T65" fmla="*/ 259 h 599"/>
                <a:gd name="T66" fmla="*/ 241 w 312"/>
                <a:gd name="T67" fmla="*/ 420 h 599"/>
                <a:gd name="T68" fmla="*/ 292 w 312"/>
                <a:gd name="T69" fmla="*/ 420 h 599"/>
                <a:gd name="T70" fmla="*/ 241 w 312"/>
                <a:gd name="T71" fmla="*/ 420 h 599"/>
                <a:gd name="T72" fmla="*/ 292 w 312"/>
                <a:gd name="T73" fmla="*/ 501 h 599"/>
                <a:gd name="T74" fmla="*/ 241 w 312"/>
                <a:gd name="T75" fmla="*/ 501 h 599"/>
                <a:gd name="T76" fmla="*/ 241 w 312"/>
                <a:gd name="T77" fmla="*/ 259 h 599"/>
                <a:gd name="T78" fmla="*/ 292 w 312"/>
                <a:gd name="T79" fmla="*/ 259 h 599"/>
                <a:gd name="T80" fmla="*/ 241 w 312"/>
                <a:gd name="T81" fmla="*/ 259 h 599"/>
                <a:gd name="T82" fmla="*/ 292 w 312"/>
                <a:gd name="T83" fmla="*/ 340 h 599"/>
                <a:gd name="T84" fmla="*/ 241 w 312"/>
                <a:gd name="T85" fmla="*/ 340 h 599"/>
                <a:gd name="T86" fmla="*/ 266 w 312"/>
                <a:gd name="T87" fmla="*/ 152 h 599"/>
                <a:gd name="T88" fmla="*/ 266 w 312"/>
                <a:gd name="T89" fmla="*/ 204 h 599"/>
                <a:gd name="T90" fmla="*/ 266 w 312"/>
                <a:gd name="T91" fmla="*/ 152 h 599"/>
                <a:gd name="T92" fmla="*/ 266 w 312"/>
                <a:gd name="T93" fmla="*/ 72 h 599"/>
                <a:gd name="T94" fmla="*/ 266 w 312"/>
                <a:gd name="T95" fmla="*/ 1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12" h="599">
                  <a:moveTo>
                    <a:pt x="312" y="599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78" y="0"/>
                    <a:pt x="0" y="78"/>
                    <a:pt x="0" y="172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521"/>
                    <a:pt x="78" y="599"/>
                    <a:pt x="173" y="599"/>
                  </a:cubicBezTo>
                  <a:cubicBezTo>
                    <a:pt x="312" y="599"/>
                    <a:pt x="312" y="599"/>
                    <a:pt x="312" y="599"/>
                  </a:cubicBezTo>
                  <a:close/>
                  <a:moveTo>
                    <a:pt x="149" y="97"/>
                  </a:moveTo>
                  <a:cubicBezTo>
                    <a:pt x="149" y="83"/>
                    <a:pt x="160" y="72"/>
                    <a:pt x="174" y="72"/>
                  </a:cubicBezTo>
                  <a:cubicBezTo>
                    <a:pt x="189" y="72"/>
                    <a:pt x="200" y="83"/>
                    <a:pt x="200" y="97"/>
                  </a:cubicBezTo>
                  <a:cubicBezTo>
                    <a:pt x="200" y="111"/>
                    <a:pt x="189" y="123"/>
                    <a:pt x="174" y="123"/>
                  </a:cubicBezTo>
                  <a:cubicBezTo>
                    <a:pt x="160" y="123"/>
                    <a:pt x="149" y="111"/>
                    <a:pt x="149" y="97"/>
                  </a:cubicBezTo>
                  <a:close/>
                  <a:moveTo>
                    <a:pt x="174" y="152"/>
                  </a:moveTo>
                  <a:cubicBezTo>
                    <a:pt x="189" y="152"/>
                    <a:pt x="200" y="164"/>
                    <a:pt x="200" y="178"/>
                  </a:cubicBezTo>
                  <a:cubicBezTo>
                    <a:pt x="200" y="192"/>
                    <a:pt x="189" y="204"/>
                    <a:pt x="174" y="204"/>
                  </a:cubicBezTo>
                  <a:cubicBezTo>
                    <a:pt x="160" y="204"/>
                    <a:pt x="149" y="192"/>
                    <a:pt x="149" y="178"/>
                  </a:cubicBezTo>
                  <a:cubicBezTo>
                    <a:pt x="149" y="164"/>
                    <a:pt x="160" y="152"/>
                    <a:pt x="174" y="152"/>
                  </a:cubicBezTo>
                  <a:close/>
                  <a:moveTo>
                    <a:pt x="83" y="152"/>
                  </a:moveTo>
                  <a:cubicBezTo>
                    <a:pt x="97" y="152"/>
                    <a:pt x="108" y="164"/>
                    <a:pt x="108" y="178"/>
                  </a:cubicBezTo>
                  <a:cubicBezTo>
                    <a:pt x="108" y="192"/>
                    <a:pt x="97" y="204"/>
                    <a:pt x="83" y="204"/>
                  </a:cubicBezTo>
                  <a:cubicBezTo>
                    <a:pt x="68" y="204"/>
                    <a:pt x="57" y="192"/>
                    <a:pt x="57" y="178"/>
                  </a:cubicBezTo>
                  <a:cubicBezTo>
                    <a:pt x="57" y="164"/>
                    <a:pt x="68" y="152"/>
                    <a:pt x="83" y="152"/>
                  </a:cubicBezTo>
                  <a:close/>
                  <a:moveTo>
                    <a:pt x="149" y="259"/>
                  </a:moveTo>
                  <a:cubicBezTo>
                    <a:pt x="149" y="245"/>
                    <a:pt x="160" y="233"/>
                    <a:pt x="174" y="233"/>
                  </a:cubicBezTo>
                  <a:cubicBezTo>
                    <a:pt x="189" y="233"/>
                    <a:pt x="200" y="245"/>
                    <a:pt x="200" y="259"/>
                  </a:cubicBezTo>
                  <a:cubicBezTo>
                    <a:pt x="200" y="273"/>
                    <a:pt x="189" y="285"/>
                    <a:pt x="174" y="285"/>
                  </a:cubicBezTo>
                  <a:cubicBezTo>
                    <a:pt x="160" y="285"/>
                    <a:pt x="149" y="273"/>
                    <a:pt x="149" y="259"/>
                  </a:cubicBezTo>
                  <a:close/>
                  <a:moveTo>
                    <a:pt x="149" y="340"/>
                  </a:moveTo>
                  <a:cubicBezTo>
                    <a:pt x="149" y="325"/>
                    <a:pt x="160" y="314"/>
                    <a:pt x="174" y="314"/>
                  </a:cubicBezTo>
                  <a:cubicBezTo>
                    <a:pt x="189" y="314"/>
                    <a:pt x="200" y="325"/>
                    <a:pt x="200" y="340"/>
                  </a:cubicBezTo>
                  <a:cubicBezTo>
                    <a:pt x="200" y="354"/>
                    <a:pt x="189" y="365"/>
                    <a:pt x="174" y="365"/>
                  </a:cubicBezTo>
                  <a:cubicBezTo>
                    <a:pt x="160" y="365"/>
                    <a:pt x="149" y="354"/>
                    <a:pt x="149" y="340"/>
                  </a:cubicBezTo>
                  <a:close/>
                  <a:moveTo>
                    <a:pt x="174" y="395"/>
                  </a:moveTo>
                  <a:cubicBezTo>
                    <a:pt x="189" y="395"/>
                    <a:pt x="200" y="406"/>
                    <a:pt x="200" y="420"/>
                  </a:cubicBezTo>
                  <a:cubicBezTo>
                    <a:pt x="200" y="435"/>
                    <a:pt x="189" y="446"/>
                    <a:pt x="174" y="446"/>
                  </a:cubicBezTo>
                  <a:cubicBezTo>
                    <a:pt x="160" y="446"/>
                    <a:pt x="149" y="435"/>
                    <a:pt x="149" y="420"/>
                  </a:cubicBezTo>
                  <a:cubicBezTo>
                    <a:pt x="149" y="406"/>
                    <a:pt x="160" y="395"/>
                    <a:pt x="174" y="395"/>
                  </a:cubicBezTo>
                  <a:close/>
                  <a:moveTo>
                    <a:pt x="174" y="475"/>
                  </a:moveTo>
                  <a:cubicBezTo>
                    <a:pt x="189" y="475"/>
                    <a:pt x="200" y="487"/>
                    <a:pt x="200" y="501"/>
                  </a:cubicBezTo>
                  <a:cubicBezTo>
                    <a:pt x="200" y="515"/>
                    <a:pt x="189" y="527"/>
                    <a:pt x="174" y="527"/>
                  </a:cubicBezTo>
                  <a:cubicBezTo>
                    <a:pt x="160" y="527"/>
                    <a:pt x="149" y="515"/>
                    <a:pt x="149" y="501"/>
                  </a:cubicBezTo>
                  <a:cubicBezTo>
                    <a:pt x="149" y="487"/>
                    <a:pt x="160" y="475"/>
                    <a:pt x="174" y="475"/>
                  </a:cubicBezTo>
                  <a:close/>
                  <a:moveTo>
                    <a:pt x="83" y="314"/>
                  </a:moveTo>
                  <a:cubicBezTo>
                    <a:pt x="97" y="314"/>
                    <a:pt x="108" y="325"/>
                    <a:pt x="108" y="340"/>
                  </a:cubicBezTo>
                  <a:cubicBezTo>
                    <a:pt x="108" y="354"/>
                    <a:pt x="97" y="365"/>
                    <a:pt x="83" y="365"/>
                  </a:cubicBezTo>
                  <a:cubicBezTo>
                    <a:pt x="68" y="365"/>
                    <a:pt x="57" y="354"/>
                    <a:pt x="57" y="340"/>
                  </a:cubicBezTo>
                  <a:cubicBezTo>
                    <a:pt x="57" y="325"/>
                    <a:pt x="68" y="314"/>
                    <a:pt x="83" y="314"/>
                  </a:cubicBezTo>
                  <a:close/>
                  <a:moveTo>
                    <a:pt x="83" y="395"/>
                  </a:moveTo>
                  <a:cubicBezTo>
                    <a:pt x="97" y="395"/>
                    <a:pt x="108" y="406"/>
                    <a:pt x="108" y="420"/>
                  </a:cubicBezTo>
                  <a:cubicBezTo>
                    <a:pt x="108" y="435"/>
                    <a:pt x="97" y="446"/>
                    <a:pt x="83" y="446"/>
                  </a:cubicBezTo>
                  <a:cubicBezTo>
                    <a:pt x="68" y="446"/>
                    <a:pt x="57" y="435"/>
                    <a:pt x="57" y="420"/>
                  </a:cubicBezTo>
                  <a:cubicBezTo>
                    <a:pt x="57" y="406"/>
                    <a:pt x="68" y="395"/>
                    <a:pt x="83" y="395"/>
                  </a:cubicBezTo>
                  <a:close/>
                  <a:moveTo>
                    <a:pt x="83" y="72"/>
                  </a:moveTo>
                  <a:cubicBezTo>
                    <a:pt x="97" y="72"/>
                    <a:pt x="108" y="83"/>
                    <a:pt x="108" y="97"/>
                  </a:cubicBezTo>
                  <a:cubicBezTo>
                    <a:pt x="108" y="111"/>
                    <a:pt x="97" y="123"/>
                    <a:pt x="83" y="123"/>
                  </a:cubicBezTo>
                  <a:cubicBezTo>
                    <a:pt x="68" y="123"/>
                    <a:pt x="57" y="111"/>
                    <a:pt x="57" y="97"/>
                  </a:cubicBezTo>
                  <a:cubicBezTo>
                    <a:pt x="57" y="83"/>
                    <a:pt x="68" y="72"/>
                    <a:pt x="83" y="72"/>
                  </a:cubicBezTo>
                  <a:close/>
                  <a:moveTo>
                    <a:pt x="83" y="475"/>
                  </a:moveTo>
                  <a:cubicBezTo>
                    <a:pt x="97" y="475"/>
                    <a:pt x="108" y="487"/>
                    <a:pt x="108" y="501"/>
                  </a:cubicBezTo>
                  <a:cubicBezTo>
                    <a:pt x="108" y="515"/>
                    <a:pt x="97" y="527"/>
                    <a:pt x="83" y="527"/>
                  </a:cubicBezTo>
                  <a:cubicBezTo>
                    <a:pt x="68" y="527"/>
                    <a:pt x="57" y="515"/>
                    <a:pt x="57" y="501"/>
                  </a:cubicBezTo>
                  <a:cubicBezTo>
                    <a:pt x="57" y="487"/>
                    <a:pt x="68" y="475"/>
                    <a:pt x="83" y="475"/>
                  </a:cubicBezTo>
                  <a:close/>
                  <a:moveTo>
                    <a:pt x="83" y="233"/>
                  </a:moveTo>
                  <a:cubicBezTo>
                    <a:pt x="97" y="233"/>
                    <a:pt x="108" y="245"/>
                    <a:pt x="108" y="259"/>
                  </a:cubicBezTo>
                  <a:cubicBezTo>
                    <a:pt x="108" y="273"/>
                    <a:pt x="97" y="285"/>
                    <a:pt x="83" y="285"/>
                  </a:cubicBezTo>
                  <a:cubicBezTo>
                    <a:pt x="68" y="285"/>
                    <a:pt x="57" y="273"/>
                    <a:pt x="57" y="259"/>
                  </a:cubicBezTo>
                  <a:cubicBezTo>
                    <a:pt x="57" y="245"/>
                    <a:pt x="68" y="233"/>
                    <a:pt x="83" y="233"/>
                  </a:cubicBezTo>
                  <a:close/>
                  <a:moveTo>
                    <a:pt x="241" y="420"/>
                  </a:moveTo>
                  <a:cubicBezTo>
                    <a:pt x="241" y="406"/>
                    <a:pt x="252" y="395"/>
                    <a:pt x="266" y="395"/>
                  </a:cubicBezTo>
                  <a:cubicBezTo>
                    <a:pt x="280" y="395"/>
                    <a:pt x="292" y="406"/>
                    <a:pt x="292" y="420"/>
                  </a:cubicBezTo>
                  <a:cubicBezTo>
                    <a:pt x="292" y="435"/>
                    <a:pt x="280" y="446"/>
                    <a:pt x="266" y="446"/>
                  </a:cubicBezTo>
                  <a:cubicBezTo>
                    <a:pt x="252" y="446"/>
                    <a:pt x="241" y="435"/>
                    <a:pt x="241" y="420"/>
                  </a:cubicBezTo>
                  <a:close/>
                  <a:moveTo>
                    <a:pt x="266" y="475"/>
                  </a:moveTo>
                  <a:cubicBezTo>
                    <a:pt x="280" y="475"/>
                    <a:pt x="292" y="487"/>
                    <a:pt x="292" y="501"/>
                  </a:cubicBezTo>
                  <a:cubicBezTo>
                    <a:pt x="292" y="515"/>
                    <a:pt x="280" y="527"/>
                    <a:pt x="266" y="527"/>
                  </a:cubicBezTo>
                  <a:cubicBezTo>
                    <a:pt x="252" y="527"/>
                    <a:pt x="241" y="515"/>
                    <a:pt x="241" y="501"/>
                  </a:cubicBezTo>
                  <a:cubicBezTo>
                    <a:pt x="241" y="487"/>
                    <a:pt x="252" y="475"/>
                    <a:pt x="266" y="475"/>
                  </a:cubicBezTo>
                  <a:close/>
                  <a:moveTo>
                    <a:pt x="241" y="259"/>
                  </a:moveTo>
                  <a:cubicBezTo>
                    <a:pt x="241" y="245"/>
                    <a:pt x="252" y="233"/>
                    <a:pt x="266" y="233"/>
                  </a:cubicBezTo>
                  <a:cubicBezTo>
                    <a:pt x="280" y="233"/>
                    <a:pt x="292" y="245"/>
                    <a:pt x="292" y="259"/>
                  </a:cubicBezTo>
                  <a:cubicBezTo>
                    <a:pt x="292" y="273"/>
                    <a:pt x="280" y="285"/>
                    <a:pt x="266" y="285"/>
                  </a:cubicBezTo>
                  <a:cubicBezTo>
                    <a:pt x="252" y="285"/>
                    <a:pt x="241" y="273"/>
                    <a:pt x="241" y="259"/>
                  </a:cubicBezTo>
                  <a:close/>
                  <a:moveTo>
                    <a:pt x="266" y="314"/>
                  </a:moveTo>
                  <a:cubicBezTo>
                    <a:pt x="280" y="314"/>
                    <a:pt x="292" y="325"/>
                    <a:pt x="292" y="340"/>
                  </a:cubicBezTo>
                  <a:cubicBezTo>
                    <a:pt x="292" y="354"/>
                    <a:pt x="280" y="365"/>
                    <a:pt x="266" y="365"/>
                  </a:cubicBezTo>
                  <a:cubicBezTo>
                    <a:pt x="252" y="365"/>
                    <a:pt x="241" y="354"/>
                    <a:pt x="241" y="340"/>
                  </a:cubicBezTo>
                  <a:cubicBezTo>
                    <a:pt x="241" y="325"/>
                    <a:pt x="252" y="314"/>
                    <a:pt x="266" y="314"/>
                  </a:cubicBezTo>
                  <a:close/>
                  <a:moveTo>
                    <a:pt x="266" y="152"/>
                  </a:moveTo>
                  <a:cubicBezTo>
                    <a:pt x="280" y="152"/>
                    <a:pt x="292" y="164"/>
                    <a:pt x="292" y="178"/>
                  </a:cubicBezTo>
                  <a:cubicBezTo>
                    <a:pt x="292" y="192"/>
                    <a:pt x="280" y="204"/>
                    <a:pt x="266" y="204"/>
                  </a:cubicBezTo>
                  <a:cubicBezTo>
                    <a:pt x="252" y="204"/>
                    <a:pt x="241" y="192"/>
                    <a:pt x="241" y="178"/>
                  </a:cubicBezTo>
                  <a:cubicBezTo>
                    <a:pt x="241" y="164"/>
                    <a:pt x="252" y="152"/>
                    <a:pt x="266" y="152"/>
                  </a:cubicBezTo>
                  <a:close/>
                  <a:moveTo>
                    <a:pt x="241" y="97"/>
                  </a:moveTo>
                  <a:cubicBezTo>
                    <a:pt x="241" y="83"/>
                    <a:pt x="252" y="72"/>
                    <a:pt x="266" y="72"/>
                  </a:cubicBezTo>
                  <a:cubicBezTo>
                    <a:pt x="280" y="72"/>
                    <a:pt x="292" y="83"/>
                    <a:pt x="292" y="97"/>
                  </a:cubicBezTo>
                  <a:cubicBezTo>
                    <a:pt x="292" y="111"/>
                    <a:pt x="280" y="123"/>
                    <a:pt x="266" y="123"/>
                  </a:cubicBezTo>
                  <a:cubicBezTo>
                    <a:pt x="252" y="123"/>
                    <a:pt x="241" y="111"/>
                    <a:pt x="241" y="97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sz="1350"/>
            </a:p>
          </p:txBody>
        </p:sp>
        <p:sp>
          <p:nvSpPr>
            <p:cNvPr id="63" name="Freeform 69"/>
            <p:cNvSpPr>
              <a:spLocks/>
            </p:cNvSpPr>
            <p:nvPr/>
          </p:nvSpPr>
          <p:spPr bwMode="auto">
            <a:xfrm>
              <a:off x="-4841874" y="3558348"/>
              <a:ext cx="403103" cy="374229"/>
            </a:xfrm>
            <a:custGeom>
              <a:avLst/>
              <a:gdLst>
                <a:gd name="T0" fmla="*/ 479 w 652"/>
                <a:gd name="T1" fmla="*/ 426 h 599"/>
                <a:gd name="T2" fmla="*/ 479 w 652"/>
                <a:gd name="T3" fmla="*/ 172 h 599"/>
                <a:gd name="T4" fmla="*/ 652 w 652"/>
                <a:gd name="T5" fmla="*/ 0 h 599"/>
                <a:gd name="T6" fmla="*/ 172 w 652"/>
                <a:gd name="T7" fmla="*/ 0 h 599"/>
                <a:gd name="T8" fmla="*/ 0 w 652"/>
                <a:gd name="T9" fmla="*/ 172 h 599"/>
                <a:gd name="T10" fmla="*/ 0 w 652"/>
                <a:gd name="T11" fmla="*/ 426 h 599"/>
                <a:gd name="T12" fmla="*/ 172 w 652"/>
                <a:gd name="T13" fmla="*/ 599 h 599"/>
                <a:gd name="T14" fmla="*/ 652 w 652"/>
                <a:gd name="T15" fmla="*/ 599 h 599"/>
                <a:gd name="T16" fmla="*/ 479 w 652"/>
                <a:gd name="T17" fmla="*/ 426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2" h="599">
                  <a:moveTo>
                    <a:pt x="479" y="426"/>
                  </a:moveTo>
                  <a:cubicBezTo>
                    <a:pt x="479" y="172"/>
                    <a:pt x="479" y="172"/>
                    <a:pt x="479" y="172"/>
                  </a:cubicBezTo>
                  <a:cubicBezTo>
                    <a:pt x="479" y="78"/>
                    <a:pt x="557" y="0"/>
                    <a:pt x="652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77" y="0"/>
                    <a:pt x="0" y="78"/>
                    <a:pt x="0" y="172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521"/>
                    <a:pt x="77" y="599"/>
                    <a:pt x="172" y="599"/>
                  </a:cubicBezTo>
                  <a:cubicBezTo>
                    <a:pt x="652" y="599"/>
                    <a:pt x="652" y="599"/>
                    <a:pt x="652" y="599"/>
                  </a:cubicBezTo>
                  <a:cubicBezTo>
                    <a:pt x="557" y="599"/>
                    <a:pt x="479" y="521"/>
                    <a:pt x="479" y="426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sz="1350"/>
            </a:p>
          </p:txBody>
        </p:sp>
      </p:grpSp>
      <p:sp>
        <p:nvSpPr>
          <p:cNvPr id="67" name="Oval 66"/>
          <p:cNvSpPr/>
          <p:nvPr/>
        </p:nvSpPr>
        <p:spPr>
          <a:xfrm>
            <a:off x="151391" y="3675514"/>
            <a:ext cx="1050131" cy="1050131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1350"/>
          </a:p>
        </p:txBody>
      </p:sp>
      <p:sp>
        <p:nvSpPr>
          <p:cNvPr id="69" name="Rectangle 68"/>
          <p:cNvSpPr/>
          <p:nvPr/>
        </p:nvSpPr>
        <p:spPr>
          <a:xfrm>
            <a:off x="1610242" y="1391692"/>
            <a:ext cx="963905" cy="71558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845211" y="1354256"/>
            <a:ext cx="3030480" cy="28086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800" b="1" dirty="0" smtClean="0"/>
              <a:t>DIRECT PRESSURE</a:t>
            </a:r>
            <a:endParaRPr lang="en-US" sz="2800" b="1" dirty="0"/>
          </a:p>
        </p:txBody>
      </p:sp>
      <p:sp>
        <p:nvSpPr>
          <p:cNvPr id="96" name="Rectangle 5"/>
          <p:cNvSpPr/>
          <p:nvPr/>
        </p:nvSpPr>
        <p:spPr>
          <a:xfrm>
            <a:off x="816613" y="2570116"/>
            <a:ext cx="3177736" cy="736570"/>
          </a:xfrm>
          <a:custGeom>
            <a:avLst/>
            <a:gdLst>
              <a:gd name="connsiteX0" fmla="*/ 435277 w 2491612"/>
              <a:gd name="connsiteY0" fmla="*/ 0 h 1119633"/>
              <a:gd name="connsiteX1" fmla="*/ 456734 w 2491612"/>
              <a:gd name="connsiteY1" fmla="*/ 21771 h 1119633"/>
              <a:gd name="connsiteX2" fmla="*/ 496583 w 2491612"/>
              <a:gd name="connsiteY2" fmla="*/ 768193 h 1119633"/>
              <a:gd name="connsiteX3" fmla="*/ 524171 w 2491612"/>
              <a:gd name="connsiteY3" fmla="*/ 475844 h 1119633"/>
              <a:gd name="connsiteX4" fmla="*/ 545628 w 2491612"/>
              <a:gd name="connsiteY4" fmla="*/ 454073 h 1119633"/>
              <a:gd name="connsiteX5" fmla="*/ 570151 w 2491612"/>
              <a:gd name="connsiteY5" fmla="*/ 472734 h 1119633"/>
              <a:gd name="connsiteX6" fmla="*/ 591608 w 2491612"/>
              <a:gd name="connsiteY6" fmla="*/ 631349 h 1119633"/>
              <a:gd name="connsiteX7" fmla="*/ 655980 w 2491612"/>
              <a:gd name="connsiteY7" fmla="*/ 155504 h 1119633"/>
              <a:gd name="connsiteX8" fmla="*/ 680503 w 2491612"/>
              <a:gd name="connsiteY8" fmla="*/ 133734 h 1119633"/>
              <a:gd name="connsiteX9" fmla="*/ 705025 w 2491612"/>
              <a:gd name="connsiteY9" fmla="*/ 152394 h 1119633"/>
              <a:gd name="connsiteX10" fmla="*/ 800051 w 2491612"/>
              <a:gd name="connsiteY10" fmla="*/ 538046 h 1119633"/>
              <a:gd name="connsiteX11" fmla="*/ 2244986 w 2491612"/>
              <a:gd name="connsiteY11" fmla="*/ 536137 h 1119633"/>
              <a:gd name="connsiteX12" fmla="*/ 2467089 w 2491612"/>
              <a:gd name="connsiteY12" fmla="*/ 534563 h 1119633"/>
              <a:gd name="connsiteX13" fmla="*/ 2470345 w 2491612"/>
              <a:gd name="connsiteY13" fmla="*/ 535839 h 1119633"/>
              <a:gd name="connsiteX14" fmla="*/ 2478109 w 2491612"/>
              <a:gd name="connsiteY14" fmla="*/ 535829 h 1119633"/>
              <a:gd name="connsiteX15" fmla="*/ 2478109 w 2491612"/>
              <a:gd name="connsiteY15" fmla="*/ 538883 h 1119633"/>
              <a:gd name="connsiteX16" fmla="*/ 2491612 w 2491612"/>
              <a:gd name="connsiteY16" fmla="*/ 559444 h 1119633"/>
              <a:gd name="connsiteX17" fmla="*/ 2478109 w 2491612"/>
              <a:gd name="connsiteY17" fmla="*/ 577149 h 1119633"/>
              <a:gd name="connsiteX18" fmla="*/ 2478109 w 2491612"/>
              <a:gd name="connsiteY18" fmla="*/ 581548 h 1119633"/>
              <a:gd name="connsiteX19" fmla="*/ 1584871 w 2491612"/>
              <a:gd name="connsiteY19" fmla="*/ 581548 h 1119633"/>
              <a:gd name="connsiteX20" fmla="*/ 1584775 w 2491612"/>
              <a:gd name="connsiteY20" fmla="*/ 581587 h 1119633"/>
              <a:gd name="connsiteX21" fmla="*/ 781659 w 2491612"/>
              <a:gd name="connsiteY21" fmla="*/ 584697 h 1119633"/>
              <a:gd name="connsiteX22" fmla="*/ 760201 w 2491612"/>
              <a:gd name="connsiteY22" fmla="*/ 569147 h 1119633"/>
              <a:gd name="connsiteX23" fmla="*/ 686633 w 2491612"/>
              <a:gd name="connsiteY23" fmla="*/ 283018 h 1119633"/>
              <a:gd name="connsiteX24" fmla="*/ 616131 w 2491612"/>
              <a:gd name="connsiteY24" fmla="*/ 808624 h 1119633"/>
              <a:gd name="connsiteX25" fmla="*/ 591608 w 2491612"/>
              <a:gd name="connsiteY25" fmla="*/ 830395 h 1119633"/>
              <a:gd name="connsiteX26" fmla="*/ 570151 w 2491612"/>
              <a:gd name="connsiteY26" fmla="*/ 808624 h 1119633"/>
              <a:gd name="connsiteX27" fmla="*/ 551759 w 2491612"/>
              <a:gd name="connsiteY27" fmla="*/ 684220 h 1119633"/>
              <a:gd name="connsiteX28" fmla="*/ 514975 w 2491612"/>
              <a:gd name="connsiteY28" fmla="*/ 1097863 h 1119633"/>
              <a:gd name="connsiteX29" fmla="*/ 490452 w 2491612"/>
              <a:gd name="connsiteY29" fmla="*/ 1119633 h 1119633"/>
              <a:gd name="connsiteX30" fmla="*/ 465930 w 2491612"/>
              <a:gd name="connsiteY30" fmla="*/ 1094752 h 1119633"/>
              <a:gd name="connsiteX31" fmla="*/ 423015 w 2491612"/>
              <a:gd name="connsiteY31" fmla="*/ 298569 h 1119633"/>
              <a:gd name="connsiteX32" fmla="*/ 389297 w 2491612"/>
              <a:gd name="connsiteY32" fmla="*/ 578477 h 1119633"/>
              <a:gd name="connsiteX33" fmla="*/ 367839 w 2491612"/>
              <a:gd name="connsiteY33" fmla="*/ 597138 h 1119633"/>
              <a:gd name="connsiteX34" fmla="*/ 24523 w 2491612"/>
              <a:gd name="connsiteY34" fmla="*/ 597138 h 1119633"/>
              <a:gd name="connsiteX35" fmla="*/ 0 w 2491612"/>
              <a:gd name="connsiteY35" fmla="*/ 575367 h 1119633"/>
              <a:gd name="connsiteX36" fmla="*/ 24523 w 2491612"/>
              <a:gd name="connsiteY36" fmla="*/ 550486 h 1119633"/>
              <a:gd name="connsiteX37" fmla="*/ 346382 w 2491612"/>
              <a:gd name="connsiteY37" fmla="*/ 550486 h 1119633"/>
              <a:gd name="connsiteX38" fmla="*/ 410754 w 2491612"/>
              <a:gd name="connsiteY38" fmla="*/ 21771 h 1119633"/>
              <a:gd name="connsiteX39" fmla="*/ 435277 w 2491612"/>
              <a:gd name="connsiteY39" fmla="*/ 0 h 1119633"/>
              <a:gd name="connsiteX0" fmla="*/ 435277 w 2491612"/>
              <a:gd name="connsiteY0" fmla="*/ 0 h 1119633"/>
              <a:gd name="connsiteX1" fmla="*/ 456734 w 2491612"/>
              <a:gd name="connsiteY1" fmla="*/ 21771 h 1119633"/>
              <a:gd name="connsiteX2" fmla="*/ 496583 w 2491612"/>
              <a:gd name="connsiteY2" fmla="*/ 768193 h 1119633"/>
              <a:gd name="connsiteX3" fmla="*/ 524171 w 2491612"/>
              <a:gd name="connsiteY3" fmla="*/ 475844 h 1119633"/>
              <a:gd name="connsiteX4" fmla="*/ 545628 w 2491612"/>
              <a:gd name="connsiteY4" fmla="*/ 454073 h 1119633"/>
              <a:gd name="connsiteX5" fmla="*/ 570151 w 2491612"/>
              <a:gd name="connsiteY5" fmla="*/ 472734 h 1119633"/>
              <a:gd name="connsiteX6" fmla="*/ 591608 w 2491612"/>
              <a:gd name="connsiteY6" fmla="*/ 631349 h 1119633"/>
              <a:gd name="connsiteX7" fmla="*/ 655980 w 2491612"/>
              <a:gd name="connsiteY7" fmla="*/ 155504 h 1119633"/>
              <a:gd name="connsiteX8" fmla="*/ 680503 w 2491612"/>
              <a:gd name="connsiteY8" fmla="*/ 133734 h 1119633"/>
              <a:gd name="connsiteX9" fmla="*/ 705025 w 2491612"/>
              <a:gd name="connsiteY9" fmla="*/ 152394 h 1119633"/>
              <a:gd name="connsiteX10" fmla="*/ 800051 w 2491612"/>
              <a:gd name="connsiteY10" fmla="*/ 538046 h 1119633"/>
              <a:gd name="connsiteX11" fmla="*/ 2467089 w 2491612"/>
              <a:gd name="connsiteY11" fmla="*/ 534563 h 1119633"/>
              <a:gd name="connsiteX12" fmla="*/ 2470345 w 2491612"/>
              <a:gd name="connsiteY12" fmla="*/ 535839 h 1119633"/>
              <a:gd name="connsiteX13" fmla="*/ 2478109 w 2491612"/>
              <a:gd name="connsiteY13" fmla="*/ 535829 h 1119633"/>
              <a:gd name="connsiteX14" fmla="*/ 2478109 w 2491612"/>
              <a:gd name="connsiteY14" fmla="*/ 538883 h 1119633"/>
              <a:gd name="connsiteX15" fmla="*/ 2491612 w 2491612"/>
              <a:gd name="connsiteY15" fmla="*/ 559444 h 1119633"/>
              <a:gd name="connsiteX16" fmla="*/ 2478109 w 2491612"/>
              <a:gd name="connsiteY16" fmla="*/ 577149 h 1119633"/>
              <a:gd name="connsiteX17" fmla="*/ 2478109 w 2491612"/>
              <a:gd name="connsiteY17" fmla="*/ 581548 h 1119633"/>
              <a:gd name="connsiteX18" fmla="*/ 1584871 w 2491612"/>
              <a:gd name="connsiteY18" fmla="*/ 581548 h 1119633"/>
              <a:gd name="connsiteX19" fmla="*/ 1584775 w 2491612"/>
              <a:gd name="connsiteY19" fmla="*/ 581587 h 1119633"/>
              <a:gd name="connsiteX20" fmla="*/ 781659 w 2491612"/>
              <a:gd name="connsiteY20" fmla="*/ 584697 h 1119633"/>
              <a:gd name="connsiteX21" fmla="*/ 760201 w 2491612"/>
              <a:gd name="connsiteY21" fmla="*/ 569147 h 1119633"/>
              <a:gd name="connsiteX22" fmla="*/ 686633 w 2491612"/>
              <a:gd name="connsiteY22" fmla="*/ 283018 h 1119633"/>
              <a:gd name="connsiteX23" fmla="*/ 616131 w 2491612"/>
              <a:gd name="connsiteY23" fmla="*/ 808624 h 1119633"/>
              <a:gd name="connsiteX24" fmla="*/ 591608 w 2491612"/>
              <a:gd name="connsiteY24" fmla="*/ 830395 h 1119633"/>
              <a:gd name="connsiteX25" fmla="*/ 570151 w 2491612"/>
              <a:gd name="connsiteY25" fmla="*/ 808624 h 1119633"/>
              <a:gd name="connsiteX26" fmla="*/ 551759 w 2491612"/>
              <a:gd name="connsiteY26" fmla="*/ 684220 h 1119633"/>
              <a:gd name="connsiteX27" fmla="*/ 514975 w 2491612"/>
              <a:gd name="connsiteY27" fmla="*/ 1097863 h 1119633"/>
              <a:gd name="connsiteX28" fmla="*/ 490452 w 2491612"/>
              <a:gd name="connsiteY28" fmla="*/ 1119633 h 1119633"/>
              <a:gd name="connsiteX29" fmla="*/ 465930 w 2491612"/>
              <a:gd name="connsiteY29" fmla="*/ 1094752 h 1119633"/>
              <a:gd name="connsiteX30" fmla="*/ 423015 w 2491612"/>
              <a:gd name="connsiteY30" fmla="*/ 298569 h 1119633"/>
              <a:gd name="connsiteX31" fmla="*/ 389297 w 2491612"/>
              <a:gd name="connsiteY31" fmla="*/ 578477 h 1119633"/>
              <a:gd name="connsiteX32" fmla="*/ 367839 w 2491612"/>
              <a:gd name="connsiteY32" fmla="*/ 597138 h 1119633"/>
              <a:gd name="connsiteX33" fmla="*/ 24523 w 2491612"/>
              <a:gd name="connsiteY33" fmla="*/ 597138 h 1119633"/>
              <a:gd name="connsiteX34" fmla="*/ 0 w 2491612"/>
              <a:gd name="connsiteY34" fmla="*/ 575367 h 1119633"/>
              <a:gd name="connsiteX35" fmla="*/ 24523 w 2491612"/>
              <a:gd name="connsiteY35" fmla="*/ 550486 h 1119633"/>
              <a:gd name="connsiteX36" fmla="*/ 346382 w 2491612"/>
              <a:gd name="connsiteY36" fmla="*/ 550486 h 1119633"/>
              <a:gd name="connsiteX37" fmla="*/ 410754 w 2491612"/>
              <a:gd name="connsiteY37" fmla="*/ 21771 h 1119633"/>
              <a:gd name="connsiteX38" fmla="*/ 435277 w 2491612"/>
              <a:gd name="connsiteY38" fmla="*/ 0 h 111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491612" h="1119633">
                <a:moveTo>
                  <a:pt x="435277" y="0"/>
                </a:moveTo>
                <a:cubicBezTo>
                  <a:pt x="447538" y="0"/>
                  <a:pt x="456734" y="9330"/>
                  <a:pt x="456734" y="21771"/>
                </a:cubicBezTo>
                <a:lnTo>
                  <a:pt x="496583" y="768193"/>
                </a:lnTo>
                <a:lnTo>
                  <a:pt x="524171" y="475844"/>
                </a:lnTo>
                <a:cubicBezTo>
                  <a:pt x="524171" y="463404"/>
                  <a:pt x="533367" y="454073"/>
                  <a:pt x="545628" y="454073"/>
                </a:cubicBezTo>
                <a:cubicBezTo>
                  <a:pt x="557890" y="450963"/>
                  <a:pt x="570151" y="460293"/>
                  <a:pt x="570151" y="472734"/>
                </a:cubicBezTo>
                <a:lnTo>
                  <a:pt x="591608" y="631349"/>
                </a:lnTo>
                <a:lnTo>
                  <a:pt x="655980" y="155504"/>
                </a:lnTo>
                <a:cubicBezTo>
                  <a:pt x="659046" y="143064"/>
                  <a:pt x="668242" y="136844"/>
                  <a:pt x="680503" y="133734"/>
                </a:cubicBezTo>
                <a:cubicBezTo>
                  <a:pt x="689699" y="133734"/>
                  <a:pt x="701960" y="143064"/>
                  <a:pt x="705025" y="152394"/>
                </a:cubicBezTo>
                <a:lnTo>
                  <a:pt x="800051" y="538046"/>
                </a:lnTo>
                <a:lnTo>
                  <a:pt x="2467089" y="534563"/>
                </a:lnTo>
                <a:lnTo>
                  <a:pt x="2470345" y="535839"/>
                </a:lnTo>
                <a:lnTo>
                  <a:pt x="2478109" y="535829"/>
                </a:lnTo>
                <a:lnTo>
                  <a:pt x="2478109" y="538883"/>
                </a:lnTo>
                <a:cubicBezTo>
                  <a:pt x="2486132" y="541432"/>
                  <a:pt x="2491612" y="549049"/>
                  <a:pt x="2491612" y="559444"/>
                </a:cubicBezTo>
                <a:cubicBezTo>
                  <a:pt x="2491612" y="567797"/>
                  <a:pt x="2486084" y="574748"/>
                  <a:pt x="2478109" y="577149"/>
                </a:cubicBezTo>
                <a:lnTo>
                  <a:pt x="2478109" y="581548"/>
                </a:lnTo>
                <a:lnTo>
                  <a:pt x="1584871" y="581548"/>
                </a:lnTo>
                <a:cubicBezTo>
                  <a:pt x="1584839" y="581587"/>
                  <a:pt x="1584807" y="581587"/>
                  <a:pt x="1584775" y="581587"/>
                </a:cubicBezTo>
                <a:lnTo>
                  <a:pt x="781659" y="584697"/>
                </a:lnTo>
                <a:cubicBezTo>
                  <a:pt x="772463" y="584697"/>
                  <a:pt x="763267" y="578477"/>
                  <a:pt x="760201" y="569147"/>
                </a:cubicBezTo>
                <a:lnTo>
                  <a:pt x="686633" y="283018"/>
                </a:lnTo>
                <a:lnTo>
                  <a:pt x="616131" y="808624"/>
                </a:lnTo>
                <a:cubicBezTo>
                  <a:pt x="613066" y="821064"/>
                  <a:pt x="603870" y="830395"/>
                  <a:pt x="591608" y="830395"/>
                </a:cubicBezTo>
                <a:cubicBezTo>
                  <a:pt x="579347" y="830395"/>
                  <a:pt x="570151" y="821064"/>
                  <a:pt x="570151" y="808624"/>
                </a:cubicBezTo>
                <a:lnTo>
                  <a:pt x="551759" y="684220"/>
                </a:lnTo>
                <a:lnTo>
                  <a:pt x="514975" y="1097863"/>
                </a:lnTo>
                <a:cubicBezTo>
                  <a:pt x="511910" y="1110303"/>
                  <a:pt x="502714" y="1119633"/>
                  <a:pt x="490452" y="1119633"/>
                </a:cubicBezTo>
                <a:cubicBezTo>
                  <a:pt x="478191" y="1119633"/>
                  <a:pt x="465930" y="1107193"/>
                  <a:pt x="465930" y="1094752"/>
                </a:cubicBezTo>
                <a:lnTo>
                  <a:pt x="423015" y="298569"/>
                </a:lnTo>
                <a:lnTo>
                  <a:pt x="389297" y="578477"/>
                </a:lnTo>
                <a:cubicBezTo>
                  <a:pt x="389297" y="587807"/>
                  <a:pt x="380101" y="597138"/>
                  <a:pt x="367839" y="597138"/>
                </a:cubicBezTo>
                <a:lnTo>
                  <a:pt x="24523" y="597138"/>
                </a:lnTo>
                <a:cubicBezTo>
                  <a:pt x="12261" y="597138"/>
                  <a:pt x="0" y="587807"/>
                  <a:pt x="0" y="575367"/>
                </a:cubicBezTo>
                <a:cubicBezTo>
                  <a:pt x="0" y="559817"/>
                  <a:pt x="12261" y="550486"/>
                  <a:pt x="24523" y="550486"/>
                </a:cubicBezTo>
                <a:lnTo>
                  <a:pt x="346382" y="550486"/>
                </a:lnTo>
                <a:lnTo>
                  <a:pt x="410754" y="21771"/>
                </a:lnTo>
                <a:cubicBezTo>
                  <a:pt x="410754" y="9330"/>
                  <a:pt x="423015" y="0"/>
                  <a:pt x="4352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1350"/>
          </a:p>
        </p:txBody>
      </p:sp>
      <p:sp>
        <p:nvSpPr>
          <p:cNvPr id="98" name="Rectangle 97"/>
          <p:cNvSpPr/>
          <p:nvPr/>
        </p:nvSpPr>
        <p:spPr>
          <a:xfrm>
            <a:off x="1902917" y="2445351"/>
            <a:ext cx="3030480" cy="28086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800" b="1" dirty="0" smtClean="0"/>
              <a:t>SPLINTING</a:t>
            </a:r>
            <a:endParaRPr lang="en-US" sz="2800" b="1" dirty="0"/>
          </a:p>
        </p:txBody>
      </p:sp>
      <p:sp>
        <p:nvSpPr>
          <p:cNvPr id="99" name="Rectangle 5"/>
          <p:cNvSpPr/>
          <p:nvPr/>
        </p:nvSpPr>
        <p:spPr>
          <a:xfrm>
            <a:off x="828170" y="3819338"/>
            <a:ext cx="3177736" cy="736570"/>
          </a:xfrm>
          <a:custGeom>
            <a:avLst/>
            <a:gdLst>
              <a:gd name="connsiteX0" fmla="*/ 435277 w 2491612"/>
              <a:gd name="connsiteY0" fmla="*/ 0 h 1119633"/>
              <a:gd name="connsiteX1" fmla="*/ 456734 w 2491612"/>
              <a:gd name="connsiteY1" fmla="*/ 21771 h 1119633"/>
              <a:gd name="connsiteX2" fmla="*/ 496583 w 2491612"/>
              <a:gd name="connsiteY2" fmla="*/ 768193 h 1119633"/>
              <a:gd name="connsiteX3" fmla="*/ 524171 w 2491612"/>
              <a:gd name="connsiteY3" fmla="*/ 475844 h 1119633"/>
              <a:gd name="connsiteX4" fmla="*/ 545628 w 2491612"/>
              <a:gd name="connsiteY4" fmla="*/ 454073 h 1119633"/>
              <a:gd name="connsiteX5" fmla="*/ 570151 w 2491612"/>
              <a:gd name="connsiteY5" fmla="*/ 472734 h 1119633"/>
              <a:gd name="connsiteX6" fmla="*/ 591608 w 2491612"/>
              <a:gd name="connsiteY6" fmla="*/ 631349 h 1119633"/>
              <a:gd name="connsiteX7" fmla="*/ 655980 w 2491612"/>
              <a:gd name="connsiteY7" fmla="*/ 155504 h 1119633"/>
              <a:gd name="connsiteX8" fmla="*/ 680503 w 2491612"/>
              <a:gd name="connsiteY8" fmla="*/ 133734 h 1119633"/>
              <a:gd name="connsiteX9" fmla="*/ 705025 w 2491612"/>
              <a:gd name="connsiteY9" fmla="*/ 152394 h 1119633"/>
              <a:gd name="connsiteX10" fmla="*/ 800051 w 2491612"/>
              <a:gd name="connsiteY10" fmla="*/ 538046 h 1119633"/>
              <a:gd name="connsiteX11" fmla="*/ 2244986 w 2491612"/>
              <a:gd name="connsiteY11" fmla="*/ 536137 h 1119633"/>
              <a:gd name="connsiteX12" fmla="*/ 2467089 w 2491612"/>
              <a:gd name="connsiteY12" fmla="*/ 534563 h 1119633"/>
              <a:gd name="connsiteX13" fmla="*/ 2470345 w 2491612"/>
              <a:gd name="connsiteY13" fmla="*/ 535839 h 1119633"/>
              <a:gd name="connsiteX14" fmla="*/ 2478109 w 2491612"/>
              <a:gd name="connsiteY14" fmla="*/ 535829 h 1119633"/>
              <a:gd name="connsiteX15" fmla="*/ 2478109 w 2491612"/>
              <a:gd name="connsiteY15" fmla="*/ 538883 h 1119633"/>
              <a:gd name="connsiteX16" fmla="*/ 2491612 w 2491612"/>
              <a:gd name="connsiteY16" fmla="*/ 559444 h 1119633"/>
              <a:gd name="connsiteX17" fmla="*/ 2478109 w 2491612"/>
              <a:gd name="connsiteY17" fmla="*/ 577149 h 1119633"/>
              <a:gd name="connsiteX18" fmla="*/ 2478109 w 2491612"/>
              <a:gd name="connsiteY18" fmla="*/ 581548 h 1119633"/>
              <a:gd name="connsiteX19" fmla="*/ 1584871 w 2491612"/>
              <a:gd name="connsiteY19" fmla="*/ 581548 h 1119633"/>
              <a:gd name="connsiteX20" fmla="*/ 1584775 w 2491612"/>
              <a:gd name="connsiteY20" fmla="*/ 581587 h 1119633"/>
              <a:gd name="connsiteX21" fmla="*/ 781659 w 2491612"/>
              <a:gd name="connsiteY21" fmla="*/ 584697 h 1119633"/>
              <a:gd name="connsiteX22" fmla="*/ 760201 w 2491612"/>
              <a:gd name="connsiteY22" fmla="*/ 569147 h 1119633"/>
              <a:gd name="connsiteX23" fmla="*/ 686633 w 2491612"/>
              <a:gd name="connsiteY23" fmla="*/ 283018 h 1119633"/>
              <a:gd name="connsiteX24" fmla="*/ 616131 w 2491612"/>
              <a:gd name="connsiteY24" fmla="*/ 808624 h 1119633"/>
              <a:gd name="connsiteX25" fmla="*/ 591608 w 2491612"/>
              <a:gd name="connsiteY25" fmla="*/ 830395 h 1119633"/>
              <a:gd name="connsiteX26" fmla="*/ 570151 w 2491612"/>
              <a:gd name="connsiteY26" fmla="*/ 808624 h 1119633"/>
              <a:gd name="connsiteX27" fmla="*/ 551759 w 2491612"/>
              <a:gd name="connsiteY27" fmla="*/ 684220 h 1119633"/>
              <a:gd name="connsiteX28" fmla="*/ 514975 w 2491612"/>
              <a:gd name="connsiteY28" fmla="*/ 1097863 h 1119633"/>
              <a:gd name="connsiteX29" fmla="*/ 490452 w 2491612"/>
              <a:gd name="connsiteY29" fmla="*/ 1119633 h 1119633"/>
              <a:gd name="connsiteX30" fmla="*/ 465930 w 2491612"/>
              <a:gd name="connsiteY30" fmla="*/ 1094752 h 1119633"/>
              <a:gd name="connsiteX31" fmla="*/ 423015 w 2491612"/>
              <a:gd name="connsiteY31" fmla="*/ 298569 h 1119633"/>
              <a:gd name="connsiteX32" fmla="*/ 389297 w 2491612"/>
              <a:gd name="connsiteY32" fmla="*/ 578477 h 1119633"/>
              <a:gd name="connsiteX33" fmla="*/ 367839 w 2491612"/>
              <a:gd name="connsiteY33" fmla="*/ 597138 h 1119633"/>
              <a:gd name="connsiteX34" fmla="*/ 24523 w 2491612"/>
              <a:gd name="connsiteY34" fmla="*/ 597138 h 1119633"/>
              <a:gd name="connsiteX35" fmla="*/ 0 w 2491612"/>
              <a:gd name="connsiteY35" fmla="*/ 575367 h 1119633"/>
              <a:gd name="connsiteX36" fmla="*/ 24523 w 2491612"/>
              <a:gd name="connsiteY36" fmla="*/ 550486 h 1119633"/>
              <a:gd name="connsiteX37" fmla="*/ 346382 w 2491612"/>
              <a:gd name="connsiteY37" fmla="*/ 550486 h 1119633"/>
              <a:gd name="connsiteX38" fmla="*/ 410754 w 2491612"/>
              <a:gd name="connsiteY38" fmla="*/ 21771 h 1119633"/>
              <a:gd name="connsiteX39" fmla="*/ 435277 w 2491612"/>
              <a:gd name="connsiteY39" fmla="*/ 0 h 1119633"/>
              <a:gd name="connsiteX0" fmla="*/ 435277 w 2491612"/>
              <a:gd name="connsiteY0" fmla="*/ 0 h 1119633"/>
              <a:gd name="connsiteX1" fmla="*/ 456734 w 2491612"/>
              <a:gd name="connsiteY1" fmla="*/ 21771 h 1119633"/>
              <a:gd name="connsiteX2" fmla="*/ 496583 w 2491612"/>
              <a:gd name="connsiteY2" fmla="*/ 768193 h 1119633"/>
              <a:gd name="connsiteX3" fmla="*/ 524171 w 2491612"/>
              <a:gd name="connsiteY3" fmla="*/ 475844 h 1119633"/>
              <a:gd name="connsiteX4" fmla="*/ 545628 w 2491612"/>
              <a:gd name="connsiteY4" fmla="*/ 454073 h 1119633"/>
              <a:gd name="connsiteX5" fmla="*/ 570151 w 2491612"/>
              <a:gd name="connsiteY5" fmla="*/ 472734 h 1119633"/>
              <a:gd name="connsiteX6" fmla="*/ 591608 w 2491612"/>
              <a:gd name="connsiteY6" fmla="*/ 631349 h 1119633"/>
              <a:gd name="connsiteX7" fmla="*/ 655980 w 2491612"/>
              <a:gd name="connsiteY7" fmla="*/ 155504 h 1119633"/>
              <a:gd name="connsiteX8" fmla="*/ 680503 w 2491612"/>
              <a:gd name="connsiteY8" fmla="*/ 133734 h 1119633"/>
              <a:gd name="connsiteX9" fmla="*/ 705025 w 2491612"/>
              <a:gd name="connsiteY9" fmla="*/ 152394 h 1119633"/>
              <a:gd name="connsiteX10" fmla="*/ 800051 w 2491612"/>
              <a:gd name="connsiteY10" fmla="*/ 538046 h 1119633"/>
              <a:gd name="connsiteX11" fmla="*/ 2467089 w 2491612"/>
              <a:gd name="connsiteY11" fmla="*/ 534563 h 1119633"/>
              <a:gd name="connsiteX12" fmla="*/ 2470345 w 2491612"/>
              <a:gd name="connsiteY12" fmla="*/ 535839 h 1119633"/>
              <a:gd name="connsiteX13" fmla="*/ 2478109 w 2491612"/>
              <a:gd name="connsiteY13" fmla="*/ 535829 h 1119633"/>
              <a:gd name="connsiteX14" fmla="*/ 2478109 w 2491612"/>
              <a:gd name="connsiteY14" fmla="*/ 538883 h 1119633"/>
              <a:gd name="connsiteX15" fmla="*/ 2491612 w 2491612"/>
              <a:gd name="connsiteY15" fmla="*/ 559444 h 1119633"/>
              <a:gd name="connsiteX16" fmla="*/ 2478109 w 2491612"/>
              <a:gd name="connsiteY16" fmla="*/ 577149 h 1119633"/>
              <a:gd name="connsiteX17" fmla="*/ 2478109 w 2491612"/>
              <a:gd name="connsiteY17" fmla="*/ 581548 h 1119633"/>
              <a:gd name="connsiteX18" fmla="*/ 1584871 w 2491612"/>
              <a:gd name="connsiteY18" fmla="*/ 581548 h 1119633"/>
              <a:gd name="connsiteX19" fmla="*/ 1584775 w 2491612"/>
              <a:gd name="connsiteY19" fmla="*/ 581587 h 1119633"/>
              <a:gd name="connsiteX20" fmla="*/ 781659 w 2491612"/>
              <a:gd name="connsiteY20" fmla="*/ 584697 h 1119633"/>
              <a:gd name="connsiteX21" fmla="*/ 760201 w 2491612"/>
              <a:gd name="connsiteY21" fmla="*/ 569147 h 1119633"/>
              <a:gd name="connsiteX22" fmla="*/ 686633 w 2491612"/>
              <a:gd name="connsiteY22" fmla="*/ 283018 h 1119633"/>
              <a:gd name="connsiteX23" fmla="*/ 616131 w 2491612"/>
              <a:gd name="connsiteY23" fmla="*/ 808624 h 1119633"/>
              <a:gd name="connsiteX24" fmla="*/ 591608 w 2491612"/>
              <a:gd name="connsiteY24" fmla="*/ 830395 h 1119633"/>
              <a:gd name="connsiteX25" fmla="*/ 570151 w 2491612"/>
              <a:gd name="connsiteY25" fmla="*/ 808624 h 1119633"/>
              <a:gd name="connsiteX26" fmla="*/ 551759 w 2491612"/>
              <a:gd name="connsiteY26" fmla="*/ 684220 h 1119633"/>
              <a:gd name="connsiteX27" fmla="*/ 514975 w 2491612"/>
              <a:gd name="connsiteY27" fmla="*/ 1097863 h 1119633"/>
              <a:gd name="connsiteX28" fmla="*/ 490452 w 2491612"/>
              <a:gd name="connsiteY28" fmla="*/ 1119633 h 1119633"/>
              <a:gd name="connsiteX29" fmla="*/ 465930 w 2491612"/>
              <a:gd name="connsiteY29" fmla="*/ 1094752 h 1119633"/>
              <a:gd name="connsiteX30" fmla="*/ 423015 w 2491612"/>
              <a:gd name="connsiteY30" fmla="*/ 298569 h 1119633"/>
              <a:gd name="connsiteX31" fmla="*/ 389297 w 2491612"/>
              <a:gd name="connsiteY31" fmla="*/ 578477 h 1119633"/>
              <a:gd name="connsiteX32" fmla="*/ 367839 w 2491612"/>
              <a:gd name="connsiteY32" fmla="*/ 597138 h 1119633"/>
              <a:gd name="connsiteX33" fmla="*/ 24523 w 2491612"/>
              <a:gd name="connsiteY33" fmla="*/ 597138 h 1119633"/>
              <a:gd name="connsiteX34" fmla="*/ 0 w 2491612"/>
              <a:gd name="connsiteY34" fmla="*/ 575367 h 1119633"/>
              <a:gd name="connsiteX35" fmla="*/ 24523 w 2491612"/>
              <a:gd name="connsiteY35" fmla="*/ 550486 h 1119633"/>
              <a:gd name="connsiteX36" fmla="*/ 346382 w 2491612"/>
              <a:gd name="connsiteY36" fmla="*/ 550486 h 1119633"/>
              <a:gd name="connsiteX37" fmla="*/ 410754 w 2491612"/>
              <a:gd name="connsiteY37" fmla="*/ 21771 h 1119633"/>
              <a:gd name="connsiteX38" fmla="*/ 435277 w 2491612"/>
              <a:gd name="connsiteY38" fmla="*/ 0 h 111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491612" h="1119633">
                <a:moveTo>
                  <a:pt x="435277" y="0"/>
                </a:moveTo>
                <a:cubicBezTo>
                  <a:pt x="447538" y="0"/>
                  <a:pt x="456734" y="9330"/>
                  <a:pt x="456734" y="21771"/>
                </a:cubicBezTo>
                <a:lnTo>
                  <a:pt x="496583" y="768193"/>
                </a:lnTo>
                <a:lnTo>
                  <a:pt x="524171" y="475844"/>
                </a:lnTo>
                <a:cubicBezTo>
                  <a:pt x="524171" y="463404"/>
                  <a:pt x="533367" y="454073"/>
                  <a:pt x="545628" y="454073"/>
                </a:cubicBezTo>
                <a:cubicBezTo>
                  <a:pt x="557890" y="450963"/>
                  <a:pt x="570151" y="460293"/>
                  <a:pt x="570151" y="472734"/>
                </a:cubicBezTo>
                <a:lnTo>
                  <a:pt x="591608" y="631349"/>
                </a:lnTo>
                <a:lnTo>
                  <a:pt x="655980" y="155504"/>
                </a:lnTo>
                <a:cubicBezTo>
                  <a:pt x="659046" y="143064"/>
                  <a:pt x="668242" y="136844"/>
                  <a:pt x="680503" y="133734"/>
                </a:cubicBezTo>
                <a:cubicBezTo>
                  <a:pt x="689699" y="133734"/>
                  <a:pt x="701960" y="143064"/>
                  <a:pt x="705025" y="152394"/>
                </a:cubicBezTo>
                <a:lnTo>
                  <a:pt x="800051" y="538046"/>
                </a:lnTo>
                <a:lnTo>
                  <a:pt x="2467089" y="534563"/>
                </a:lnTo>
                <a:lnTo>
                  <a:pt x="2470345" y="535839"/>
                </a:lnTo>
                <a:lnTo>
                  <a:pt x="2478109" y="535829"/>
                </a:lnTo>
                <a:lnTo>
                  <a:pt x="2478109" y="538883"/>
                </a:lnTo>
                <a:cubicBezTo>
                  <a:pt x="2486132" y="541432"/>
                  <a:pt x="2491612" y="549049"/>
                  <a:pt x="2491612" y="559444"/>
                </a:cubicBezTo>
                <a:cubicBezTo>
                  <a:pt x="2491612" y="567797"/>
                  <a:pt x="2486084" y="574748"/>
                  <a:pt x="2478109" y="577149"/>
                </a:cubicBezTo>
                <a:lnTo>
                  <a:pt x="2478109" y="581548"/>
                </a:lnTo>
                <a:lnTo>
                  <a:pt x="1584871" y="581548"/>
                </a:lnTo>
                <a:cubicBezTo>
                  <a:pt x="1584839" y="581587"/>
                  <a:pt x="1584807" y="581587"/>
                  <a:pt x="1584775" y="581587"/>
                </a:cubicBezTo>
                <a:lnTo>
                  <a:pt x="781659" y="584697"/>
                </a:lnTo>
                <a:cubicBezTo>
                  <a:pt x="772463" y="584697"/>
                  <a:pt x="763267" y="578477"/>
                  <a:pt x="760201" y="569147"/>
                </a:cubicBezTo>
                <a:lnTo>
                  <a:pt x="686633" y="283018"/>
                </a:lnTo>
                <a:lnTo>
                  <a:pt x="616131" y="808624"/>
                </a:lnTo>
                <a:cubicBezTo>
                  <a:pt x="613066" y="821064"/>
                  <a:pt x="603870" y="830395"/>
                  <a:pt x="591608" y="830395"/>
                </a:cubicBezTo>
                <a:cubicBezTo>
                  <a:pt x="579347" y="830395"/>
                  <a:pt x="570151" y="821064"/>
                  <a:pt x="570151" y="808624"/>
                </a:cubicBezTo>
                <a:lnTo>
                  <a:pt x="551759" y="684220"/>
                </a:lnTo>
                <a:lnTo>
                  <a:pt x="514975" y="1097863"/>
                </a:lnTo>
                <a:cubicBezTo>
                  <a:pt x="511910" y="1110303"/>
                  <a:pt x="502714" y="1119633"/>
                  <a:pt x="490452" y="1119633"/>
                </a:cubicBezTo>
                <a:cubicBezTo>
                  <a:pt x="478191" y="1119633"/>
                  <a:pt x="465930" y="1107193"/>
                  <a:pt x="465930" y="1094752"/>
                </a:cubicBezTo>
                <a:lnTo>
                  <a:pt x="423015" y="298569"/>
                </a:lnTo>
                <a:lnTo>
                  <a:pt x="389297" y="578477"/>
                </a:lnTo>
                <a:cubicBezTo>
                  <a:pt x="389297" y="587807"/>
                  <a:pt x="380101" y="597138"/>
                  <a:pt x="367839" y="597138"/>
                </a:cubicBezTo>
                <a:lnTo>
                  <a:pt x="24523" y="597138"/>
                </a:lnTo>
                <a:cubicBezTo>
                  <a:pt x="12261" y="597138"/>
                  <a:pt x="0" y="587807"/>
                  <a:pt x="0" y="575367"/>
                </a:cubicBezTo>
                <a:cubicBezTo>
                  <a:pt x="0" y="559817"/>
                  <a:pt x="12261" y="550486"/>
                  <a:pt x="24523" y="550486"/>
                </a:cubicBezTo>
                <a:lnTo>
                  <a:pt x="346382" y="550486"/>
                </a:lnTo>
                <a:lnTo>
                  <a:pt x="410754" y="21771"/>
                </a:lnTo>
                <a:cubicBezTo>
                  <a:pt x="410754" y="9330"/>
                  <a:pt x="423015" y="0"/>
                  <a:pt x="4352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1350"/>
          </a:p>
        </p:txBody>
      </p:sp>
      <p:sp>
        <p:nvSpPr>
          <p:cNvPr id="100" name="Rectangle 99"/>
          <p:cNvSpPr/>
          <p:nvPr/>
        </p:nvSpPr>
        <p:spPr>
          <a:xfrm>
            <a:off x="1831919" y="3675514"/>
            <a:ext cx="3365866" cy="24839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800" b="1" dirty="0" smtClean="0"/>
              <a:t>FLUID RESUCITATION</a:t>
            </a:r>
            <a:endParaRPr lang="en-US" sz="2800" b="1" dirty="0"/>
          </a:p>
        </p:txBody>
      </p:sp>
      <p:grpSp>
        <p:nvGrpSpPr>
          <p:cNvPr id="101" name="Group 100"/>
          <p:cNvGrpSpPr/>
          <p:nvPr/>
        </p:nvGrpSpPr>
        <p:grpSpPr>
          <a:xfrm>
            <a:off x="388267" y="3853217"/>
            <a:ext cx="631405" cy="638198"/>
            <a:chOff x="-4676987" y="2566752"/>
            <a:chExt cx="841873" cy="850931"/>
          </a:xfrm>
        </p:grpSpPr>
        <p:sp>
          <p:nvSpPr>
            <p:cNvPr id="102" name="Freeform 74"/>
            <p:cNvSpPr>
              <a:spLocks/>
            </p:cNvSpPr>
            <p:nvPr/>
          </p:nvSpPr>
          <p:spPr bwMode="auto">
            <a:xfrm>
              <a:off x="-4676987" y="2566752"/>
              <a:ext cx="841873" cy="850931"/>
            </a:xfrm>
            <a:custGeom>
              <a:avLst/>
              <a:gdLst>
                <a:gd name="T0" fmla="*/ 183 w 1362"/>
                <a:gd name="T1" fmla="*/ 428 h 1362"/>
                <a:gd name="T2" fmla="*/ 218 w 1362"/>
                <a:gd name="T3" fmla="*/ 393 h 1362"/>
                <a:gd name="T4" fmla="*/ 183 w 1362"/>
                <a:gd name="T5" fmla="*/ 358 h 1362"/>
                <a:gd name="T6" fmla="*/ 234 w 1362"/>
                <a:gd name="T7" fmla="*/ 308 h 1362"/>
                <a:gd name="T8" fmla="*/ 221 w 1362"/>
                <a:gd name="T9" fmla="*/ 269 h 1362"/>
                <a:gd name="T10" fmla="*/ 203 w 1362"/>
                <a:gd name="T11" fmla="*/ 217 h 1362"/>
                <a:gd name="T12" fmla="*/ 0 w 1362"/>
                <a:gd name="T13" fmla="*/ 14 h 1362"/>
                <a:gd name="T14" fmla="*/ 13 w 1362"/>
                <a:gd name="T15" fmla="*/ 0 h 1362"/>
                <a:gd name="T16" fmla="*/ 217 w 1362"/>
                <a:gd name="T17" fmla="*/ 204 h 1362"/>
                <a:gd name="T18" fmla="*/ 268 w 1362"/>
                <a:gd name="T19" fmla="*/ 222 h 1362"/>
                <a:gd name="T20" fmla="*/ 308 w 1362"/>
                <a:gd name="T21" fmla="*/ 234 h 1362"/>
                <a:gd name="T22" fmla="*/ 358 w 1362"/>
                <a:gd name="T23" fmla="*/ 184 h 1362"/>
                <a:gd name="T24" fmla="*/ 393 w 1362"/>
                <a:gd name="T25" fmla="*/ 219 h 1362"/>
                <a:gd name="T26" fmla="*/ 428 w 1362"/>
                <a:gd name="T27" fmla="*/ 184 h 1362"/>
                <a:gd name="T28" fmla="*/ 847 w 1362"/>
                <a:gd name="T29" fmla="*/ 603 h 1362"/>
                <a:gd name="T30" fmla="*/ 1126 w 1362"/>
                <a:gd name="T31" fmla="*/ 882 h 1362"/>
                <a:gd name="T32" fmla="*/ 1164 w 1362"/>
                <a:gd name="T33" fmla="*/ 844 h 1362"/>
                <a:gd name="T34" fmla="*/ 1199 w 1362"/>
                <a:gd name="T35" fmla="*/ 879 h 1362"/>
                <a:gd name="T36" fmla="*/ 1161 w 1362"/>
                <a:gd name="T37" fmla="*/ 917 h 1362"/>
                <a:gd name="T38" fmla="*/ 1098 w 1362"/>
                <a:gd name="T39" fmla="*/ 981 h 1362"/>
                <a:gd name="T40" fmla="*/ 1268 w 1362"/>
                <a:gd name="T41" fmla="*/ 1151 h 1362"/>
                <a:gd name="T42" fmla="*/ 1327 w 1362"/>
                <a:gd name="T43" fmla="*/ 1093 h 1362"/>
                <a:gd name="T44" fmla="*/ 1362 w 1362"/>
                <a:gd name="T45" fmla="*/ 1128 h 1362"/>
                <a:gd name="T46" fmla="*/ 1303 w 1362"/>
                <a:gd name="T47" fmla="*/ 1186 h 1362"/>
                <a:gd name="T48" fmla="*/ 1186 w 1362"/>
                <a:gd name="T49" fmla="*/ 1304 h 1362"/>
                <a:gd name="T50" fmla="*/ 1127 w 1362"/>
                <a:gd name="T51" fmla="*/ 1362 h 1362"/>
                <a:gd name="T52" fmla="*/ 1093 w 1362"/>
                <a:gd name="T53" fmla="*/ 1327 h 1362"/>
                <a:gd name="T54" fmla="*/ 1151 w 1362"/>
                <a:gd name="T55" fmla="*/ 1269 h 1362"/>
                <a:gd name="T56" fmla="*/ 981 w 1362"/>
                <a:gd name="T57" fmla="*/ 1098 h 1362"/>
                <a:gd name="T58" fmla="*/ 917 w 1362"/>
                <a:gd name="T59" fmla="*/ 1162 h 1362"/>
                <a:gd name="T60" fmla="*/ 879 w 1362"/>
                <a:gd name="T61" fmla="*/ 1200 h 1362"/>
                <a:gd name="T62" fmla="*/ 844 w 1362"/>
                <a:gd name="T63" fmla="*/ 1165 h 1362"/>
                <a:gd name="T64" fmla="*/ 882 w 1362"/>
                <a:gd name="T65" fmla="*/ 1127 h 1362"/>
                <a:gd name="T66" fmla="*/ 602 w 1362"/>
                <a:gd name="T67" fmla="*/ 847 h 1362"/>
                <a:gd name="T68" fmla="*/ 183 w 1362"/>
                <a:gd name="T69" fmla="*/ 428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62" h="1362">
                  <a:moveTo>
                    <a:pt x="183" y="428"/>
                  </a:moveTo>
                  <a:cubicBezTo>
                    <a:pt x="218" y="393"/>
                    <a:pt x="218" y="393"/>
                    <a:pt x="218" y="393"/>
                  </a:cubicBezTo>
                  <a:cubicBezTo>
                    <a:pt x="183" y="358"/>
                    <a:pt x="183" y="358"/>
                    <a:pt x="183" y="358"/>
                  </a:cubicBezTo>
                  <a:cubicBezTo>
                    <a:pt x="234" y="308"/>
                    <a:pt x="234" y="308"/>
                    <a:pt x="234" y="308"/>
                  </a:cubicBezTo>
                  <a:cubicBezTo>
                    <a:pt x="230" y="298"/>
                    <a:pt x="227" y="285"/>
                    <a:pt x="221" y="269"/>
                  </a:cubicBezTo>
                  <a:cubicBezTo>
                    <a:pt x="213" y="244"/>
                    <a:pt x="207" y="228"/>
                    <a:pt x="203" y="21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17" y="204"/>
                    <a:pt x="217" y="204"/>
                    <a:pt x="217" y="204"/>
                  </a:cubicBezTo>
                  <a:cubicBezTo>
                    <a:pt x="227" y="207"/>
                    <a:pt x="244" y="213"/>
                    <a:pt x="268" y="222"/>
                  </a:cubicBezTo>
                  <a:cubicBezTo>
                    <a:pt x="285" y="227"/>
                    <a:pt x="298" y="231"/>
                    <a:pt x="308" y="234"/>
                  </a:cubicBezTo>
                  <a:cubicBezTo>
                    <a:pt x="358" y="184"/>
                    <a:pt x="358" y="184"/>
                    <a:pt x="358" y="184"/>
                  </a:cubicBezTo>
                  <a:cubicBezTo>
                    <a:pt x="393" y="219"/>
                    <a:pt x="393" y="219"/>
                    <a:pt x="393" y="219"/>
                  </a:cubicBezTo>
                  <a:cubicBezTo>
                    <a:pt x="428" y="184"/>
                    <a:pt x="428" y="184"/>
                    <a:pt x="428" y="184"/>
                  </a:cubicBezTo>
                  <a:cubicBezTo>
                    <a:pt x="847" y="603"/>
                    <a:pt x="847" y="603"/>
                    <a:pt x="847" y="603"/>
                  </a:cubicBezTo>
                  <a:cubicBezTo>
                    <a:pt x="1126" y="882"/>
                    <a:pt x="1126" y="882"/>
                    <a:pt x="1126" y="882"/>
                  </a:cubicBezTo>
                  <a:cubicBezTo>
                    <a:pt x="1164" y="844"/>
                    <a:pt x="1164" y="844"/>
                    <a:pt x="1164" y="844"/>
                  </a:cubicBezTo>
                  <a:cubicBezTo>
                    <a:pt x="1199" y="879"/>
                    <a:pt x="1199" y="879"/>
                    <a:pt x="1199" y="879"/>
                  </a:cubicBezTo>
                  <a:cubicBezTo>
                    <a:pt x="1161" y="917"/>
                    <a:pt x="1161" y="917"/>
                    <a:pt x="1161" y="917"/>
                  </a:cubicBezTo>
                  <a:cubicBezTo>
                    <a:pt x="1098" y="981"/>
                    <a:pt x="1098" y="981"/>
                    <a:pt x="1098" y="981"/>
                  </a:cubicBezTo>
                  <a:cubicBezTo>
                    <a:pt x="1268" y="1151"/>
                    <a:pt x="1268" y="1151"/>
                    <a:pt x="1268" y="1151"/>
                  </a:cubicBezTo>
                  <a:cubicBezTo>
                    <a:pt x="1327" y="1093"/>
                    <a:pt x="1327" y="1093"/>
                    <a:pt x="1327" y="1093"/>
                  </a:cubicBezTo>
                  <a:cubicBezTo>
                    <a:pt x="1362" y="1128"/>
                    <a:pt x="1362" y="1128"/>
                    <a:pt x="1362" y="1128"/>
                  </a:cubicBezTo>
                  <a:cubicBezTo>
                    <a:pt x="1303" y="1186"/>
                    <a:pt x="1303" y="1186"/>
                    <a:pt x="1303" y="1186"/>
                  </a:cubicBezTo>
                  <a:cubicBezTo>
                    <a:pt x="1186" y="1304"/>
                    <a:pt x="1186" y="1304"/>
                    <a:pt x="1186" y="1304"/>
                  </a:cubicBezTo>
                  <a:cubicBezTo>
                    <a:pt x="1127" y="1362"/>
                    <a:pt x="1127" y="1362"/>
                    <a:pt x="1127" y="1362"/>
                  </a:cubicBezTo>
                  <a:cubicBezTo>
                    <a:pt x="1093" y="1327"/>
                    <a:pt x="1093" y="1327"/>
                    <a:pt x="1093" y="1327"/>
                  </a:cubicBezTo>
                  <a:cubicBezTo>
                    <a:pt x="1151" y="1269"/>
                    <a:pt x="1151" y="1269"/>
                    <a:pt x="1151" y="1269"/>
                  </a:cubicBezTo>
                  <a:cubicBezTo>
                    <a:pt x="981" y="1098"/>
                    <a:pt x="981" y="1098"/>
                    <a:pt x="981" y="1098"/>
                  </a:cubicBezTo>
                  <a:cubicBezTo>
                    <a:pt x="917" y="1162"/>
                    <a:pt x="917" y="1162"/>
                    <a:pt x="917" y="1162"/>
                  </a:cubicBezTo>
                  <a:cubicBezTo>
                    <a:pt x="879" y="1200"/>
                    <a:pt x="879" y="1200"/>
                    <a:pt x="879" y="1200"/>
                  </a:cubicBezTo>
                  <a:cubicBezTo>
                    <a:pt x="844" y="1165"/>
                    <a:pt x="844" y="1165"/>
                    <a:pt x="844" y="1165"/>
                  </a:cubicBezTo>
                  <a:cubicBezTo>
                    <a:pt x="882" y="1127"/>
                    <a:pt x="882" y="1127"/>
                    <a:pt x="882" y="1127"/>
                  </a:cubicBezTo>
                  <a:cubicBezTo>
                    <a:pt x="602" y="847"/>
                    <a:pt x="602" y="847"/>
                    <a:pt x="602" y="847"/>
                  </a:cubicBezTo>
                  <a:cubicBezTo>
                    <a:pt x="183" y="428"/>
                    <a:pt x="183" y="428"/>
                    <a:pt x="183" y="42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sz="1350"/>
            </a:p>
          </p:txBody>
        </p:sp>
        <p:sp>
          <p:nvSpPr>
            <p:cNvPr id="103" name="Freeform 75"/>
            <p:cNvSpPr>
              <a:spLocks/>
            </p:cNvSpPr>
            <p:nvPr/>
          </p:nvSpPr>
          <p:spPr bwMode="auto">
            <a:xfrm>
              <a:off x="-4676987" y="2571281"/>
              <a:ext cx="769405" cy="846402"/>
            </a:xfrm>
            <a:custGeom>
              <a:avLst/>
              <a:gdLst>
                <a:gd name="T0" fmla="*/ 1245 w 1245"/>
                <a:gd name="T1" fmla="*/ 1238 h 1355"/>
                <a:gd name="T2" fmla="*/ 7 w 1245"/>
                <a:gd name="T3" fmla="*/ 0 h 1355"/>
                <a:gd name="T4" fmla="*/ 0 w 1245"/>
                <a:gd name="T5" fmla="*/ 7 h 1355"/>
                <a:gd name="T6" fmla="*/ 203 w 1245"/>
                <a:gd name="T7" fmla="*/ 210 h 1355"/>
                <a:gd name="T8" fmla="*/ 221 w 1245"/>
                <a:gd name="T9" fmla="*/ 262 h 1355"/>
                <a:gd name="T10" fmla="*/ 234 w 1245"/>
                <a:gd name="T11" fmla="*/ 301 h 1355"/>
                <a:gd name="T12" fmla="*/ 183 w 1245"/>
                <a:gd name="T13" fmla="*/ 351 h 1355"/>
                <a:gd name="T14" fmla="*/ 218 w 1245"/>
                <a:gd name="T15" fmla="*/ 386 h 1355"/>
                <a:gd name="T16" fmla="*/ 183 w 1245"/>
                <a:gd name="T17" fmla="*/ 421 h 1355"/>
                <a:gd name="T18" fmla="*/ 602 w 1245"/>
                <a:gd name="T19" fmla="*/ 840 h 1355"/>
                <a:gd name="T20" fmla="*/ 882 w 1245"/>
                <a:gd name="T21" fmla="*/ 1120 h 1355"/>
                <a:gd name="T22" fmla="*/ 844 w 1245"/>
                <a:gd name="T23" fmla="*/ 1158 h 1355"/>
                <a:gd name="T24" fmla="*/ 879 w 1245"/>
                <a:gd name="T25" fmla="*/ 1193 h 1355"/>
                <a:gd name="T26" fmla="*/ 917 w 1245"/>
                <a:gd name="T27" fmla="*/ 1155 h 1355"/>
                <a:gd name="T28" fmla="*/ 981 w 1245"/>
                <a:gd name="T29" fmla="*/ 1091 h 1355"/>
                <a:gd name="T30" fmla="*/ 1151 w 1245"/>
                <a:gd name="T31" fmla="*/ 1262 h 1355"/>
                <a:gd name="T32" fmla="*/ 1093 w 1245"/>
                <a:gd name="T33" fmla="*/ 1320 h 1355"/>
                <a:gd name="T34" fmla="*/ 1127 w 1245"/>
                <a:gd name="T35" fmla="*/ 1355 h 1355"/>
                <a:gd name="T36" fmla="*/ 1186 w 1245"/>
                <a:gd name="T37" fmla="*/ 1297 h 1355"/>
                <a:gd name="T38" fmla="*/ 1245 w 1245"/>
                <a:gd name="T39" fmla="*/ 1238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5" h="1355">
                  <a:moveTo>
                    <a:pt x="1245" y="1238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03" y="210"/>
                    <a:pt x="203" y="210"/>
                    <a:pt x="203" y="210"/>
                  </a:cubicBezTo>
                  <a:cubicBezTo>
                    <a:pt x="207" y="221"/>
                    <a:pt x="213" y="237"/>
                    <a:pt x="221" y="262"/>
                  </a:cubicBezTo>
                  <a:cubicBezTo>
                    <a:pt x="227" y="278"/>
                    <a:pt x="230" y="291"/>
                    <a:pt x="234" y="301"/>
                  </a:cubicBezTo>
                  <a:cubicBezTo>
                    <a:pt x="183" y="351"/>
                    <a:pt x="183" y="351"/>
                    <a:pt x="183" y="351"/>
                  </a:cubicBezTo>
                  <a:cubicBezTo>
                    <a:pt x="218" y="386"/>
                    <a:pt x="218" y="386"/>
                    <a:pt x="218" y="386"/>
                  </a:cubicBezTo>
                  <a:cubicBezTo>
                    <a:pt x="183" y="421"/>
                    <a:pt x="183" y="421"/>
                    <a:pt x="183" y="421"/>
                  </a:cubicBezTo>
                  <a:cubicBezTo>
                    <a:pt x="602" y="840"/>
                    <a:pt x="602" y="840"/>
                    <a:pt x="602" y="840"/>
                  </a:cubicBezTo>
                  <a:cubicBezTo>
                    <a:pt x="882" y="1120"/>
                    <a:pt x="882" y="1120"/>
                    <a:pt x="882" y="1120"/>
                  </a:cubicBezTo>
                  <a:cubicBezTo>
                    <a:pt x="844" y="1158"/>
                    <a:pt x="844" y="1158"/>
                    <a:pt x="844" y="1158"/>
                  </a:cubicBezTo>
                  <a:cubicBezTo>
                    <a:pt x="879" y="1193"/>
                    <a:pt x="879" y="1193"/>
                    <a:pt x="879" y="1193"/>
                  </a:cubicBezTo>
                  <a:cubicBezTo>
                    <a:pt x="917" y="1155"/>
                    <a:pt x="917" y="1155"/>
                    <a:pt x="917" y="1155"/>
                  </a:cubicBezTo>
                  <a:cubicBezTo>
                    <a:pt x="981" y="1091"/>
                    <a:pt x="981" y="1091"/>
                    <a:pt x="981" y="1091"/>
                  </a:cubicBezTo>
                  <a:cubicBezTo>
                    <a:pt x="1151" y="1262"/>
                    <a:pt x="1151" y="1262"/>
                    <a:pt x="1151" y="1262"/>
                  </a:cubicBezTo>
                  <a:cubicBezTo>
                    <a:pt x="1093" y="1320"/>
                    <a:pt x="1093" y="1320"/>
                    <a:pt x="1093" y="1320"/>
                  </a:cubicBezTo>
                  <a:cubicBezTo>
                    <a:pt x="1127" y="1355"/>
                    <a:pt x="1127" y="1355"/>
                    <a:pt x="1127" y="1355"/>
                  </a:cubicBezTo>
                  <a:cubicBezTo>
                    <a:pt x="1186" y="1297"/>
                    <a:pt x="1186" y="1297"/>
                    <a:pt x="1186" y="1297"/>
                  </a:cubicBezTo>
                  <a:cubicBezTo>
                    <a:pt x="1245" y="1238"/>
                    <a:pt x="1245" y="1238"/>
                    <a:pt x="1245" y="123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sz="1350"/>
            </a:p>
          </p:txBody>
        </p:sp>
      </p:grpSp>
      <p:sp>
        <p:nvSpPr>
          <p:cNvPr id="104" name="Freeform 103"/>
          <p:cNvSpPr/>
          <p:nvPr/>
        </p:nvSpPr>
        <p:spPr>
          <a:xfrm>
            <a:off x="286728" y="211822"/>
            <a:ext cx="4618884" cy="920117"/>
          </a:xfrm>
          <a:custGeom>
            <a:avLst/>
            <a:gdLst>
              <a:gd name="connsiteX0" fmla="*/ 0 w 4171950"/>
              <a:gd name="connsiteY0" fmla="*/ 0 h 1371600"/>
              <a:gd name="connsiteX1" fmla="*/ 714380 w 4171950"/>
              <a:gd name="connsiteY1" fmla="*/ 0 h 1371600"/>
              <a:gd name="connsiteX2" fmla="*/ 3686175 w 4171950"/>
              <a:gd name="connsiteY2" fmla="*/ 0 h 1371600"/>
              <a:gd name="connsiteX3" fmla="*/ 3943345 w 4171950"/>
              <a:gd name="connsiteY3" fmla="*/ 0 h 1371600"/>
              <a:gd name="connsiteX4" fmla="*/ 4171950 w 4171950"/>
              <a:gd name="connsiteY4" fmla="*/ 228605 h 1371600"/>
              <a:gd name="connsiteX5" fmla="*/ 4171950 w 4171950"/>
              <a:gd name="connsiteY5" fmla="*/ 1142995 h 1371600"/>
              <a:gd name="connsiteX6" fmla="*/ 3943345 w 4171950"/>
              <a:gd name="connsiteY6" fmla="*/ 1371600 h 1371600"/>
              <a:gd name="connsiteX7" fmla="*/ 3686175 w 4171950"/>
              <a:gd name="connsiteY7" fmla="*/ 1371600 h 1371600"/>
              <a:gd name="connsiteX8" fmla="*/ 714380 w 4171950"/>
              <a:gd name="connsiteY8" fmla="*/ 1371600 h 1371600"/>
              <a:gd name="connsiteX9" fmla="*/ 0 w 4171950"/>
              <a:gd name="connsiteY9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71950" h="1371600">
                <a:moveTo>
                  <a:pt x="0" y="0"/>
                </a:moveTo>
                <a:lnTo>
                  <a:pt x="714380" y="0"/>
                </a:lnTo>
                <a:lnTo>
                  <a:pt x="3686175" y="0"/>
                </a:lnTo>
                <a:lnTo>
                  <a:pt x="3943345" y="0"/>
                </a:lnTo>
                <a:cubicBezTo>
                  <a:pt x="4069600" y="0"/>
                  <a:pt x="4171950" y="102350"/>
                  <a:pt x="4171950" y="228605"/>
                </a:cubicBezTo>
                <a:lnTo>
                  <a:pt x="4171950" y="1142995"/>
                </a:lnTo>
                <a:cubicBezTo>
                  <a:pt x="4171950" y="1269250"/>
                  <a:pt x="4069600" y="1371600"/>
                  <a:pt x="3943345" y="1371600"/>
                </a:cubicBezTo>
                <a:lnTo>
                  <a:pt x="3686175" y="1371600"/>
                </a:lnTo>
                <a:lnTo>
                  <a:pt x="714380" y="137160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38441" y="343650"/>
            <a:ext cx="4232237" cy="1044249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Bleeding Control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3685313" y="304947"/>
            <a:ext cx="976554" cy="839638"/>
            <a:chOff x="5950132" y="722385"/>
            <a:chExt cx="1516401" cy="1303797"/>
          </a:xfrm>
        </p:grpSpPr>
        <p:sp>
          <p:nvSpPr>
            <p:cNvPr id="107" name="Freeform 54"/>
            <p:cNvSpPr>
              <a:spLocks/>
            </p:cNvSpPr>
            <p:nvPr/>
          </p:nvSpPr>
          <p:spPr bwMode="auto">
            <a:xfrm>
              <a:off x="5950132" y="722385"/>
              <a:ext cx="1516401" cy="785913"/>
            </a:xfrm>
            <a:custGeom>
              <a:avLst/>
              <a:gdLst>
                <a:gd name="T0" fmla="*/ 969 w 1297"/>
                <a:gd name="T1" fmla="*/ 0 h 665"/>
                <a:gd name="T2" fmla="*/ 964 w 1297"/>
                <a:gd name="T3" fmla="*/ 0 h 665"/>
                <a:gd name="T4" fmla="*/ 763 w 1297"/>
                <a:gd name="T5" fmla="*/ 58 h 665"/>
                <a:gd name="T6" fmla="*/ 665 w 1297"/>
                <a:gd name="T7" fmla="*/ 165 h 665"/>
                <a:gd name="T8" fmla="*/ 649 w 1297"/>
                <a:gd name="T9" fmla="*/ 178 h 665"/>
                <a:gd name="T10" fmla="*/ 633 w 1297"/>
                <a:gd name="T11" fmla="*/ 165 h 665"/>
                <a:gd name="T12" fmla="*/ 534 w 1297"/>
                <a:gd name="T13" fmla="*/ 58 h 665"/>
                <a:gd name="T14" fmla="*/ 334 w 1297"/>
                <a:gd name="T15" fmla="*/ 0 h 665"/>
                <a:gd name="T16" fmla="*/ 329 w 1297"/>
                <a:gd name="T17" fmla="*/ 0 h 665"/>
                <a:gd name="T18" fmla="*/ 95 w 1297"/>
                <a:gd name="T19" fmla="*/ 99 h 665"/>
                <a:gd name="T20" fmla="*/ 4 w 1297"/>
                <a:gd name="T21" fmla="*/ 366 h 665"/>
                <a:gd name="T22" fmla="*/ 26 w 1297"/>
                <a:gd name="T23" fmla="*/ 489 h 665"/>
                <a:gd name="T24" fmla="*/ 270 w 1297"/>
                <a:gd name="T25" fmla="*/ 489 h 665"/>
                <a:gd name="T26" fmla="*/ 338 w 1297"/>
                <a:gd name="T27" fmla="*/ 373 h 665"/>
                <a:gd name="T28" fmla="*/ 354 w 1297"/>
                <a:gd name="T29" fmla="*/ 366 h 665"/>
                <a:gd name="T30" fmla="*/ 368 w 1297"/>
                <a:gd name="T31" fmla="*/ 376 h 665"/>
                <a:gd name="T32" fmla="*/ 486 w 1297"/>
                <a:gd name="T33" fmla="*/ 665 h 665"/>
                <a:gd name="T34" fmla="*/ 604 w 1297"/>
                <a:gd name="T35" fmla="*/ 277 h 665"/>
                <a:gd name="T36" fmla="*/ 620 w 1297"/>
                <a:gd name="T37" fmla="*/ 266 h 665"/>
                <a:gd name="T38" fmla="*/ 620 w 1297"/>
                <a:gd name="T39" fmla="*/ 266 h 665"/>
                <a:gd name="T40" fmla="*/ 635 w 1297"/>
                <a:gd name="T41" fmla="*/ 277 h 665"/>
                <a:gd name="T42" fmla="*/ 741 w 1297"/>
                <a:gd name="T43" fmla="*/ 589 h 665"/>
                <a:gd name="T44" fmla="*/ 862 w 1297"/>
                <a:gd name="T45" fmla="*/ 356 h 665"/>
                <a:gd name="T46" fmla="*/ 877 w 1297"/>
                <a:gd name="T47" fmla="*/ 347 h 665"/>
                <a:gd name="T48" fmla="*/ 892 w 1297"/>
                <a:gd name="T49" fmla="*/ 357 h 665"/>
                <a:gd name="T50" fmla="*/ 948 w 1297"/>
                <a:gd name="T51" fmla="*/ 481 h 665"/>
                <a:gd name="T52" fmla="*/ 1274 w 1297"/>
                <a:gd name="T53" fmla="*/ 481 h 665"/>
                <a:gd name="T54" fmla="*/ 1293 w 1297"/>
                <a:gd name="T55" fmla="*/ 366 h 665"/>
                <a:gd name="T56" fmla="*/ 1202 w 1297"/>
                <a:gd name="T57" fmla="*/ 99 h 665"/>
                <a:gd name="T58" fmla="*/ 969 w 1297"/>
                <a:gd name="T5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97" h="665">
                  <a:moveTo>
                    <a:pt x="969" y="0"/>
                  </a:moveTo>
                  <a:cubicBezTo>
                    <a:pt x="967" y="0"/>
                    <a:pt x="965" y="0"/>
                    <a:pt x="964" y="0"/>
                  </a:cubicBezTo>
                  <a:cubicBezTo>
                    <a:pt x="896" y="1"/>
                    <a:pt x="823" y="22"/>
                    <a:pt x="763" y="58"/>
                  </a:cubicBezTo>
                  <a:cubicBezTo>
                    <a:pt x="709" y="90"/>
                    <a:pt x="671" y="131"/>
                    <a:pt x="665" y="165"/>
                  </a:cubicBezTo>
                  <a:cubicBezTo>
                    <a:pt x="663" y="173"/>
                    <a:pt x="656" y="178"/>
                    <a:pt x="649" y="178"/>
                  </a:cubicBezTo>
                  <a:cubicBezTo>
                    <a:pt x="641" y="178"/>
                    <a:pt x="634" y="173"/>
                    <a:pt x="633" y="165"/>
                  </a:cubicBezTo>
                  <a:cubicBezTo>
                    <a:pt x="626" y="131"/>
                    <a:pt x="588" y="90"/>
                    <a:pt x="534" y="58"/>
                  </a:cubicBezTo>
                  <a:cubicBezTo>
                    <a:pt x="474" y="22"/>
                    <a:pt x="401" y="1"/>
                    <a:pt x="334" y="0"/>
                  </a:cubicBezTo>
                  <a:cubicBezTo>
                    <a:pt x="332" y="0"/>
                    <a:pt x="330" y="0"/>
                    <a:pt x="329" y="0"/>
                  </a:cubicBezTo>
                  <a:cubicBezTo>
                    <a:pt x="242" y="0"/>
                    <a:pt x="155" y="37"/>
                    <a:pt x="95" y="99"/>
                  </a:cubicBezTo>
                  <a:cubicBezTo>
                    <a:pt x="31" y="165"/>
                    <a:pt x="0" y="257"/>
                    <a:pt x="4" y="366"/>
                  </a:cubicBezTo>
                  <a:cubicBezTo>
                    <a:pt x="6" y="411"/>
                    <a:pt x="14" y="452"/>
                    <a:pt x="26" y="489"/>
                  </a:cubicBezTo>
                  <a:cubicBezTo>
                    <a:pt x="270" y="489"/>
                    <a:pt x="270" y="489"/>
                    <a:pt x="270" y="489"/>
                  </a:cubicBezTo>
                  <a:cubicBezTo>
                    <a:pt x="338" y="373"/>
                    <a:pt x="338" y="373"/>
                    <a:pt x="338" y="373"/>
                  </a:cubicBezTo>
                  <a:cubicBezTo>
                    <a:pt x="341" y="368"/>
                    <a:pt x="347" y="365"/>
                    <a:pt x="354" y="366"/>
                  </a:cubicBezTo>
                  <a:cubicBezTo>
                    <a:pt x="360" y="366"/>
                    <a:pt x="365" y="370"/>
                    <a:pt x="368" y="376"/>
                  </a:cubicBezTo>
                  <a:cubicBezTo>
                    <a:pt x="486" y="665"/>
                    <a:pt x="486" y="665"/>
                    <a:pt x="486" y="665"/>
                  </a:cubicBezTo>
                  <a:cubicBezTo>
                    <a:pt x="604" y="277"/>
                    <a:pt x="604" y="277"/>
                    <a:pt x="604" y="277"/>
                  </a:cubicBezTo>
                  <a:cubicBezTo>
                    <a:pt x="606" y="271"/>
                    <a:pt x="612" y="266"/>
                    <a:pt x="620" y="266"/>
                  </a:cubicBezTo>
                  <a:cubicBezTo>
                    <a:pt x="620" y="266"/>
                    <a:pt x="620" y="266"/>
                    <a:pt x="620" y="266"/>
                  </a:cubicBezTo>
                  <a:cubicBezTo>
                    <a:pt x="627" y="266"/>
                    <a:pt x="633" y="270"/>
                    <a:pt x="635" y="277"/>
                  </a:cubicBezTo>
                  <a:cubicBezTo>
                    <a:pt x="741" y="589"/>
                    <a:pt x="741" y="589"/>
                    <a:pt x="741" y="589"/>
                  </a:cubicBezTo>
                  <a:cubicBezTo>
                    <a:pt x="862" y="356"/>
                    <a:pt x="862" y="356"/>
                    <a:pt x="862" y="356"/>
                  </a:cubicBezTo>
                  <a:cubicBezTo>
                    <a:pt x="865" y="350"/>
                    <a:pt x="871" y="347"/>
                    <a:pt x="877" y="347"/>
                  </a:cubicBezTo>
                  <a:cubicBezTo>
                    <a:pt x="884" y="347"/>
                    <a:pt x="889" y="351"/>
                    <a:pt x="892" y="357"/>
                  </a:cubicBezTo>
                  <a:cubicBezTo>
                    <a:pt x="948" y="481"/>
                    <a:pt x="948" y="481"/>
                    <a:pt x="948" y="481"/>
                  </a:cubicBezTo>
                  <a:cubicBezTo>
                    <a:pt x="1274" y="481"/>
                    <a:pt x="1274" y="481"/>
                    <a:pt x="1274" y="481"/>
                  </a:cubicBezTo>
                  <a:cubicBezTo>
                    <a:pt x="1285" y="445"/>
                    <a:pt x="1291" y="406"/>
                    <a:pt x="1293" y="366"/>
                  </a:cubicBezTo>
                  <a:cubicBezTo>
                    <a:pt x="1297" y="257"/>
                    <a:pt x="1266" y="165"/>
                    <a:pt x="1202" y="99"/>
                  </a:cubicBezTo>
                  <a:cubicBezTo>
                    <a:pt x="1142" y="37"/>
                    <a:pt x="1055" y="0"/>
                    <a:pt x="969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108" name="Freeform 56"/>
            <p:cNvSpPr>
              <a:spLocks/>
            </p:cNvSpPr>
            <p:nvPr/>
          </p:nvSpPr>
          <p:spPr bwMode="auto">
            <a:xfrm>
              <a:off x="5994652" y="1119429"/>
              <a:ext cx="1430996" cy="906753"/>
            </a:xfrm>
            <a:custGeom>
              <a:avLst/>
              <a:gdLst>
                <a:gd name="T0" fmla="*/ 838 w 1224"/>
                <a:gd name="T1" fmla="*/ 65 h 767"/>
                <a:gd name="T2" fmla="*/ 699 w 1224"/>
                <a:gd name="T3" fmla="*/ 311 h 767"/>
                <a:gd name="T4" fmla="*/ 583 w 1224"/>
                <a:gd name="T5" fmla="*/ 0 h 767"/>
                <a:gd name="T6" fmla="*/ 451 w 1224"/>
                <a:gd name="T7" fmla="*/ 394 h 767"/>
                <a:gd name="T8" fmla="*/ 436 w 1224"/>
                <a:gd name="T9" fmla="*/ 384 h 767"/>
                <a:gd name="T10" fmla="*/ 255 w 1224"/>
                <a:gd name="T11" fmla="*/ 178 h 767"/>
                <a:gd name="T12" fmla="*/ 0 w 1224"/>
                <a:gd name="T13" fmla="*/ 186 h 767"/>
                <a:gd name="T14" fmla="*/ 300 w 1224"/>
                <a:gd name="T15" fmla="*/ 489 h 767"/>
                <a:gd name="T16" fmla="*/ 759 w 1224"/>
                <a:gd name="T17" fmla="*/ 618 h 767"/>
                <a:gd name="T18" fmla="*/ 759 w 1224"/>
                <a:gd name="T19" fmla="*/ 617 h 767"/>
                <a:gd name="T20" fmla="*/ 755 w 1224"/>
                <a:gd name="T21" fmla="*/ 604 h 767"/>
                <a:gd name="T22" fmla="*/ 752 w 1224"/>
                <a:gd name="T23" fmla="*/ 593 h 767"/>
                <a:gd name="T24" fmla="*/ 750 w 1224"/>
                <a:gd name="T25" fmla="*/ 582 h 767"/>
                <a:gd name="T26" fmla="*/ 749 w 1224"/>
                <a:gd name="T27" fmla="*/ 571 h 767"/>
                <a:gd name="T28" fmla="*/ 747 w 1224"/>
                <a:gd name="T29" fmla="*/ 560 h 767"/>
                <a:gd name="T30" fmla="*/ 747 w 1224"/>
                <a:gd name="T31" fmla="*/ 550 h 767"/>
                <a:gd name="T32" fmla="*/ 993 w 1224"/>
                <a:gd name="T33" fmla="*/ 292 h 767"/>
                <a:gd name="T34" fmla="*/ 1006 w 1224"/>
                <a:gd name="T35" fmla="*/ 292 h 767"/>
                <a:gd name="T36" fmla="*/ 1015 w 1224"/>
                <a:gd name="T37" fmla="*/ 293 h 767"/>
                <a:gd name="T38" fmla="*/ 1025 w 1224"/>
                <a:gd name="T39" fmla="*/ 294 h 767"/>
                <a:gd name="T40" fmla="*/ 1034 w 1224"/>
                <a:gd name="T41" fmla="*/ 295 h 767"/>
                <a:gd name="T42" fmla="*/ 1043 w 1224"/>
                <a:gd name="T43" fmla="*/ 297 h 767"/>
                <a:gd name="T44" fmla="*/ 1052 w 1224"/>
                <a:gd name="T45" fmla="*/ 299 h 767"/>
                <a:gd name="T46" fmla="*/ 1060 w 1224"/>
                <a:gd name="T47" fmla="*/ 301 h 767"/>
                <a:gd name="T48" fmla="*/ 1069 w 1224"/>
                <a:gd name="T49" fmla="*/ 304 h 767"/>
                <a:gd name="T50" fmla="*/ 1078 w 1224"/>
                <a:gd name="T51" fmla="*/ 306 h 767"/>
                <a:gd name="T52" fmla="*/ 1086 w 1224"/>
                <a:gd name="T53" fmla="*/ 310 h 767"/>
                <a:gd name="T54" fmla="*/ 1097 w 1224"/>
                <a:gd name="T55" fmla="*/ 315 h 767"/>
                <a:gd name="T56" fmla="*/ 1106 w 1224"/>
                <a:gd name="T57" fmla="*/ 319 h 767"/>
                <a:gd name="T58" fmla="*/ 1114 w 1224"/>
                <a:gd name="T59" fmla="*/ 323 h 767"/>
                <a:gd name="T60" fmla="*/ 1122 w 1224"/>
                <a:gd name="T61" fmla="*/ 328 h 767"/>
                <a:gd name="T62" fmla="*/ 1224 w 1224"/>
                <a:gd name="T63" fmla="*/ 178 h 767"/>
                <a:gd name="T64" fmla="*/ 884 w 1224"/>
                <a:gd name="T65" fmla="*/ 169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24" h="767">
                  <a:moveTo>
                    <a:pt x="884" y="169"/>
                  </a:moveTo>
                  <a:cubicBezTo>
                    <a:pt x="838" y="65"/>
                    <a:pt x="838" y="65"/>
                    <a:pt x="838" y="65"/>
                  </a:cubicBezTo>
                  <a:cubicBezTo>
                    <a:pt x="714" y="303"/>
                    <a:pt x="714" y="303"/>
                    <a:pt x="714" y="303"/>
                  </a:cubicBezTo>
                  <a:cubicBezTo>
                    <a:pt x="711" y="308"/>
                    <a:pt x="705" y="312"/>
                    <a:pt x="699" y="311"/>
                  </a:cubicBezTo>
                  <a:cubicBezTo>
                    <a:pt x="692" y="311"/>
                    <a:pt x="686" y="306"/>
                    <a:pt x="684" y="300"/>
                  </a:cubicBezTo>
                  <a:cubicBezTo>
                    <a:pt x="583" y="0"/>
                    <a:pt x="583" y="0"/>
                    <a:pt x="583" y="0"/>
                  </a:cubicBezTo>
                  <a:cubicBezTo>
                    <a:pt x="466" y="382"/>
                    <a:pt x="466" y="382"/>
                    <a:pt x="466" y="382"/>
                  </a:cubicBezTo>
                  <a:cubicBezTo>
                    <a:pt x="464" y="389"/>
                    <a:pt x="458" y="394"/>
                    <a:pt x="451" y="394"/>
                  </a:cubicBezTo>
                  <a:cubicBezTo>
                    <a:pt x="451" y="394"/>
                    <a:pt x="451" y="394"/>
                    <a:pt x="451" y="394"/>
                  </a:cubicBezTo>
                  <a:cubicBezTo>
                    <a:pt x="444" y="394"/>
                    <a:pt x="438" y="390"/>
                    <a:pt x="436" y="384"/>
                  </a:cubicBezTo>
                  <a:cubicBezTo>
                    <a:pt x="312" y="82"/>
                    <a:pt x="312" y="82"/>
                    <a:pt x="312" y="82"/>
                  </a:cubicBezTo>
                  <a:cubicBezTo>
                    <a:pt x="255" y="178"/>
                    <a:pt x="255" y="178"/>
                    <a:pt x="255" y="178"/>
                  </a:cubicBezTo>
                  <a:cubicBezTo>
                    <a:pt x="252" y="182"/>
                    <a:pt x="247" y="186"/>
                    <a:pt x="241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8" y="323"/>
                    <a:pt x="177" y="404"/>
                    <a:pt x="263" y="463"/>
                  </a:cubicBezTo>
                  <a:cubicBezTo>
                    <a:pt x="277" y="472"/>
                    <a:pt x="289" y="481"/>
                    <a:pt x="300" y="489"/>
                  </a:cubicBezTo>
                  <a:cubicBezTo>
                    <a:pt x="471" y="611"/>
                    <a:pt x="576" y="726"/>
                    <a:pt x="611" y="767"/>
                  </a:cubicBezTo>
                  <a:cubicBezTo>
                    <a:pt x="633" y="741"/>
                    <a:pt x="683" y="686"/>
                    <a:pt x="759" y="618"/>
                  </a:cubicBezTo>
                  <a:cubicBezTo>
                    <a:pt x="759" y="618"/>
                    <a:pt x="759" y="618"/>
                    <a:pt x="759" y="618"/>
                  </a:cubicBezTo>
                  <a:cubicBezTo>
                    <a:pt x="759" y="618"/>
                    <a:pt x="759" y="617"/>
                    <a:pt x="759" y="617"/>
                  </a:cubicBezTo>
                  <a:cubicBezTo>
                    <a:pt x="758" y="614"/>
                    <a:pt x="757" y="611"/>
                    <a:pt x="756" y="607"/>
                  </a:cubicBezTo>
                  <a:cubicBezTo>
                    <a:pt x="756" y="606"/>
                    <a:pt x="756" y="605"/>
                    <a:pt x="755" y="604"/>
                  </a:cubicBezTo>
                  <a:cubicBezTo>
                    <a:pt x="755" y="602"/>
                    <a:pt x="754" y="599"/>
                    <a:pt x="753" y="597"/>
                  </a:cubicBezTo>
                  <a:cubicBezTo>
                    <a:pt x="753" y="595"/>
                    <a:pt x="753" y="594"/>
                    <a:pt x="752" y="593"/>
                  </a:cubicBezTo>
                  <a:cubicBezTo>
                    <a:pt x="752" y="591"/>
                    <a:pt x="751" y="588"/>
                    <a:pt x="751" y="586"/>
                  </a:cubicBezTo>
                  <a:cubicBezTo>
                    <a:pt x="751" y="585"/>
                    <a:pt x="750" y="583"/>
                    <a:pt x="750" y="582"/>
                  </a:cubicBezTo>
                  <a:cubicBezTo>
                    <a:pt x="750" y="580"/>
                    <a:pt x="749" y="578"/>
                    <a:pt x="749" y="575"/>
                  </a:cubicBezTo>
                  <a:cubicBezTo>
                    <a:pt x="749" y="574"/>
                    <a:pt x="749" y="573"/>
                    <a:pt x="749" y="571"/>
                  </a:cubicBezTo>
                  <a:cubicBezTo>
                    <a:pt x="748" y="569"/>
                    <a:pt x="748" y="567"/>
                    <a:pt x="748" y="565"/>
                  </a:cubicBezTo>
                  <a:cubicBezTo>
                    <a:pt x="748" y="563"/>
                    <a:pt x="747" y="562"/>
                    <a:pt x="747" y="560"/>
                  </a:cubicBezTo>
                  <a:cubicBezTo>
                    <a:pt x="747" y="558"/>
                    <a:pt x="747" y="556"/>
                    <a:pt x="747" y="553"/>
                  </a:cubicBezTo>
                  <a:cubicBezTo>
                    <a:pt x="747" y="552"/>
                    <a:pt x="747" y="551"/>
                    <a:pt x="747" y="550"/>
                  </a:cubicBezTo>
                  <a:cubicBezTo>
                    <a:pt x="746" y="546"/>
                    <a:pt x="746" y="542"/>
                    <a:pt x="746" y="539"/>
                  </a:cubicBezTo>
                  <a:cubicBezTo>
                    <a:pt x="746" y="403"/>
                    <a:pt x="857" y="292"/>
                    <a:pt x="993" y="292"/>
                  </a:cubicBezTo>
                  <a:cubicBezTo>
                    <a:pt x="997" y="292"/>
                    <a:pt x="1000" y="292"/>
                    <a:pt x="1003" y="292"/>
                  </a:cubicBezTo>
                  <a:cubicBezTo>
                    <a:pt x="1004" y="292"/>
                    <a:pt x="1005" y="292"/>
                    <a:pt x="1006" y="292"/>
                  </a:cubicBezTo>
                  <a:cubicBezTo>
                    <a:pt x="1008" y="292"/>
                    <a:pt x="1010" y="292"/>
                    <a:pt x="1012" y="292"/>
                  </a:cubicBezTo>
                  <a:cubicBezTo>
                    <a:pt x="1013" y="292"/>
                    <a:pt x="1014" y="293"/>
                    <a:pt x="1015" y="293"/>
                  </a:cubicBezTo>
                  <a:cubicBezTo>
                    <a:pt x="1017" y="293"/>
                    <a:pt x="1019" y="293"/>
                    <a:pt x="1021" y="293"/>
                  </a:cubicBezTo>
                  <a:cubicBezTo>
                    <a:pt x="1022" y="293"/>
                    <a:pt x="1023" y="294"/>
                    <a:pt x="1025" y="294"/>
                  </a:cubicBezTo>
                  <a:cubicBezTo>
                    <a:pt x="1026" y="294"/>
                    <a:pt x="1028" y="294"/>
                    <a:pt x="1030" y="294"/>
                  </a:cubicBezTo>
                  <a:cubicBezTo>
                    <a:pt x="1031" y="295"/>
                    <a:pt x="1033" y="295"/>
                    <a:pt x="1034" y="295"/>
                  </a:cubicBezTo>
                  <a:cubicBezTo>
                    <a:pt x="1036" y="295"/>
                    <a:pt x="1037" y="296"/>
                    <a:pt x="1039" y="296"/>
                  </a:cubicBezTo>
                  <a:cubicBezTo>
                    <a:pt x="1040" y="296"/>
                    <a:pt x="1042" y="296"/>
                    <a:pt x="1043" y="297"/>
                  </a:cubicBezTo>
                  <a:cubicBezTo>
                    <a:pt x="1044" y="297"/>
                    <a:pt x="1046" y="297"/>
                    <a:pt x="1048" y="298"/>
                  </a:cubicBezTo>
                  <a:cubicBezTo>
                    <a:pt x="1049" y="298"/>
                    <a:pt x="1050" y="298"/>
                    <a:pt x="1052" y="299"/>
                  </a:cubicBezTo>
                  <a:cubicBezTo>
                    <a:pt x="1053" y="299"/>
                    <a:pt x="1055" y="300"/>
                    <a:pt x="1057" y="300"/>
                  </a:cubicBezTo>
                  <a:cubicBezTo>
                    <a:pt x="1058" y="300"/>
                    <a:pt x="1059" y="301"/>
                    <a:pt x="1060" y="301"/>
                  </a:cubicBezTo>
                  <a:cubicBezTo>
                    <a:pt x="1062" y="301"/>
                    <a:pt x="1064" y="302"/>
                    <a:pt x="1066" y="303"/>
                  </a:cubicBezTo>
                  <a:cubicBezTo>
                    <a:pt x="1067" y="303"/>
                    <a:pt x="1068" y="303"/>
                    <a:pt x="1069" y="304"/>
                  </a:cubicBezTo>
                  <a:cubicBezTo>
                    <a:pt x="1071" y="304"/>
                    <a:pt x="1073" y="305"/>
                    <a:pt x="1075" y="306"/>
                  </a:cubicBezTo>
                  <a:cubicBezTo>
                    <a:pt x="1076" y="306"/>
                    <a:pt x="1077" y="306"/>
                    <a:pt x="1078" y="306"/>
                  </a:cubicBezTo>
                  <a:cubicBezTo>
                    <a:pt x="1081" y="308"/>
                    <a:pt x="1083" y="309"/>
                    <a:pt x="1086" y="310"/>
                  </a:cubicBezTo>
                  <a:cubicBezTo>
                    <a:pt x="1086" y="310"/>
                    <a:pt x="1086" y="310"/>
                    <a:pt x="1086" y="310"/>
                  </a:cubicBezTo>
                  <a:cubicBezTo>
                    <a:pt x="1089" y="311"/>
                    <a:pt x="1092" y="312"/>
                    <a:pt x="1095" y="313"/>
                  </a:cubicBezTo>
                  <a:cubicBezTo>
                    <a:pt x="1095" y="314"/>
                    <a:pt x="1096" y="314"/>
                    <a:pt x="1097" y="315"/>
                  </a:cubicBezTo>
                  <a:cubicBezTo>
                    <a:pt x="1099" y="315"/>
                    <a:pt x="1101" y="316"/>
                    <a:pt x="1103" y="317"/>
                  </a:cubicBezTo>
                  <a:cubicBezTo>
                    <a:pt x="1104" y="318"/>
                    <a:pt x="1105" y="318"/>
                    <a:pt x="1106" y="319"/>
                  </a:cubicBezTo>
                  <a:cubicBezTo>
                    <a:pt x="1108" y="320"/>
                    <a:pt x="1109" y="321"/>
                    <a:pt x="1111" y="321"/>
                  </a:cubicBezTo>
                  <a:cubicBezTo>
                    <a:pt x="1112" y="322"/>
                    <a:pt x="1113" y="323"/>
                    <a:pt x="1114" y="323"/>
                  </a:cubicBezTo>
                  <a:cubicBezTo>
                    <a:pt x="1116" y="324"/>
                    <a:pt x="1117" y="325"/>
                    <a:pt x="1119" y="326"/>
                  </a:cubicBezTo>
                  <a:cubicBezTo>
                    <a:pt x="1120" y="327"/>
                    <a:pt x="1121" y="327"/>
                    <a:pt x="1122" y="328"/>
                  </a:cubicBezTo>
                  <a:cubicBezTo>
                    <a:pt x="1123" y="329"/>
                    <a:pt x="1124" y="329"/>
                    <a:pt x="1125" y="330"/>
                  </a:cubicBezTo>
                  <a:cubicBezTo>
                    <a:pt x="1169" y="283"/>
                    <a:pt x="1202" y="232"/>
                    <a:pt x="1224" y="178"/>
                  </a:cubicBezTo>
                  <a:cubicBezTo>
                    <a:pt x="899" y="178"/>
                    <a:pt x="899" y="178"/>
                    <a:pt x="899" y="178"/>
                  </a:cubicBezTo>
                  <a:cubicBezTo>
                    <a:pt x="893" y="178"/>
                    <a:pt x="887" y="175"/>
                    <a:pt x="884" y="1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109" name="Freeform 57"/>
            <p:cNvSpPr>
              <a:spLocks noEditPoints="1"/>
            </p:cNvSpPr>
            <p:nvPr/>
          </p:nvSpPr>
          <p:spPr bwMode="auto">
            <a:xfrm>
              <a:off x="7093111" y="1531012"/>
              <a:ext cx="125382" cy="288017"/>
            </a:xfrm>
            <a:custGeom>
              <a:avLst/>
              <a:gdLst>
                <a:gd name="T0" fmla="*/ 70 w 107"/>
                <a:gd name="T1" fmla="*/ 140 h 244"/>
                <a:gd name="T2" fmla="*/ 70 w 107"/>
                <a:gd name="T3" fmla="*/ 16 h 244"/>
                <a:gd name="T4" fmla="*/ 53 w 107"/>
                <a:gd name="T5" fmla="*/ 0 h 244"/>
                <a:gd name="T6" fmla="*/ 37 w 107"/>
                <a:gd name="T7" fmla="*/ 16 h 244"/>
                <a:gd name="T8" fmla="*/ 37 w 107"/>
                <a:gd name="T9" fmla="*/ 140 h 244"/>
                <a:gd name="T10" fmla="*/ 0 w 107"/>
                <a:gd name="T11" fmla="*/ 191 h 244"/>
                <a:gd name="T12" fmla="*/ 53 w 107"/>
                <a:gd name="T13" fmla="*/ 244 h 244"/>
                <a:gd name="T14" fmla="*/ 107 w 107"/>
                <a:gd name="T15" fmla="*/ 191 h 244"/>
                <a:gd name="T16" fmla="*/ 70 w 107"/>
                <a:gd name="T17" fmla="*/ 140 h 244"/>
                <a:gd name="T18" fmla="*/ 53 w 107"/>
                <a:gd name="T19" fmla="*/ 211 h 244"/>
                <a:gd name="T20" fmla="*/ 33 w 107"/>
                <a:gd name="T21" fmla="*/ 191 h 244"/>
                <a:gd name="T22" fmla="*/ 53 w 107"/>
                <a:gd name="T23" fmla="*/ 171 h 244"/>
                <a:gd name="T24" fmla="*/ 74 w 107"/>
                <a:gd name="T25" fmla="*/ 191 h 244"/>
                <a:gd name="T26" fmla="*/ 53 w 107"/>
                <a:gd name="T27" fmla="*/ 21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244">
                  <a:moveTo>
                    <a:pt x="70" y="140"/>
                  </a:moveTo>
                  <a:cubicBezTo>
                    <a:pt x="70" y="16"/>
                    <a:pt x="70" y="16"/>
                    <a:pt x="70" y="16"/>
                  </a:cubicBezTo>
                  <a:cubicBezTo>
                    <a:pt x="70" y="7"/>
                    <a:pt x="63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ubicBezTo>
                    <a:pt x="37" y="140"/>
                    <a:pt x="37" y="140"/>
                    <a:pt x="37" y="140"/>
                  </a:cubicBezTo>
                  <a:cubicBezTo>
                    <a:pt x="16" y="147"/>
                    <a:pt x="0" y="167"/>
                    <a:pt x="0" y="191"/>
                  </a:cubicBezTo>
                  <a:cubicBezTo>
                    <a:pt x="0" y="220"/>
                    <a:pt x="24" y="244"/>
                    <a:pt x="53" y="244"/>
                  </a:cubicBezTo>
                  <a:cubicBezTo>
                    <a:pt x="83" y="244"/>
                    <a:pt x="107" y="220"/>
                    <a:pt x="107" y="191"/>
                  </a:cubicBezTo>
                  <a:cubicBezTo>
                    <a:pt x="107" y="167"/>
                    <a:pt x="91" y="147"/>
                    <a:pt x="70" y="140"/>
                  </a:cubicBezTo>
                  <a:close/>
                  <a:moveTo>
                    <a:pt x="53" y="211"/>
                  </a:moveTo>
                  <a:cubicBezTo>
                    <a:pt x="42" y="211"/>
                    <a:pt x="33" y="202"/>
                    <a:pt x="33" y="191"/>
                  </a:cubicBezTo>
                  <a:cubicBezTo>
                    <a:pt x="33" y="180"/>
                    <a:pt x="42" y="171"/>
                    <a:pt x="53" y="171"/>
                  </a:cubicBezTo>
                  <a:cubicBezTo>
                    <a:pt x="65" y="171"/>
                    <a:pt x="74" y="180"/>
                    <a:pt x="74" y="191"/>
                  </a:cubicBezTo>
                  <a:cubicBezTo>
                    <a:pt x="74" y="202"/>
                    <a:pt x="65" y="211"/>
                    <a:pt x="53" y="21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40000" lnSpcReduction="20000"/>
            </a:bodyPr>
            <a:lstStyle/>
            <a:p>
              <a:endParaRPr lang="en-US"/>
            </a:p>
          </p:txBody>
        </p:sp>
      </p:grpSp>
      <p:pic>
        <p:nvPicPr>
          <p:cNvPr id="3074" name="Picture 2" descr="Image result for balut tekan perdarah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76" y="4668792"/>
            <a:ext cx="4408818" cy="2157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direct pressure bleeding splin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552" y="211822"/>
            <a:ext cx="3002358" cy="1997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splinting w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552" y="2444121"/>
            <a:ext cx="3002358" cy="199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0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699" t="52891" r="21456" b="6030"/>
          <a:stretch/>
        </p:blipFill>
        <p:spPr>
          <a:xfrm>
            <a:off x="797219" y="143231"/>
            <a:ext cx="7549562" cy="3364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758" t="19406" r="22038" b="10518"/>
          <a:stretch/>
        </p:blipFill>
        <p:spPr>
          <a:xfrm>
            <a:off x="1642369" y="3616321"/>
            <a:ext cx="5859262" cy="3154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62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532293" y="4324037"/>
            <a:ext cx="3677339" cy="20681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4011" y="1302576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Adjuncts : Fracture immobilization</a:t>
            </a:r>
            <a:endParaRPr lang="en-US" altLang="en-US" sz="3600" dirty="0" smtClean="0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sz="2400" b="1" dirty="0" smtClean="0">
                <a:ea typeface="ＭＳ Ｐゴシック" panose="020B0600070205080204" pitchFamily="34" charset="-128"/>
              </a:rPr>
              <a:t>Method :</a:t>
            </a:r>
          </a:p>
          <a:p>
            <a:pPr marL="685800" lvl="1" indent="-285750">
              <a:buFont typeface="Courier New" panose="02070309020205020404" pitchFamily="49" charset="0"/>
              <a:buChar char="o"/>
            </a:pPr>
            <a:r>
              <a:rPr lang="en-US" altLang="en-US" sz="2400" b="1" dirty="0" smtClean="0">
                <a:ea typeface="ＭＳ Ｐゴシック" panose="020B0600070205080204" pitchFamily="34" charset="-128"/>
              </a:rPr>
              <a:t>Traction</a:t>
            </a:r>
            <a:r>
              <a:rPr lang="en-US" altLang="en-US" sz="2400" b="1" dirty="0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 anatomical position</a:t>
            </a:r>
            <a:endParaRPr lang="en-US" altLang="en-US" sz="2400" b="1" dirty="0" smtClean="0">
              <a:ea typeface="ＭＳ Ｐゴシック" panose="020B0600070205080204" pitchFamily="34" charset="-128"/>
            </a:endParaRPr>
          </a:p>
          <a:p>
            <a:pPr marL="685800" lvl="1" indent="-285750">
              <a:buFont typeface="Courier New" panose="02070309020205020404" pitchFamily="49" charset="0"/>
              <a:buChar char="o"/>
            </a:pPr>
            <a:r>
              <a:rPr lang="en-US" altLang="en-US" sz="2400" b="1" dirty="0" smtClean="0">
                <a:ea typeface="ＭＳ Ｐゴシック" panose="020B0600070205080204" pitchFamily="34" charset="-128"/>
              </a:rPr>
              <a:t>Splint </a:t>
            </a:r>
            <a:r>
              <a:rPr lang="en-US" altLang="en-US" sz="2400" b="1" dirty="0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 </a:t>
            </a:r>
            <a:endParaRPr lang="en-US" altLang="en-US" sz="2400" b="1" dirty="0" smtClean="0">
              <a:ea typeface="ＭＳ Ｐゴシック" panose="020B0600070205080204" pitchFamily="34" charset="-128"/>
            </a:endParaRPr>
          </a:p>
          <a:p>
            <a:pPr marL="685800" lvl="1" indent="-285750">
              <a:buFont typeface="Courier New" panose="02070309020205020404" pitchFamily="49" charset="0"/>
              <a:buChar char="o"/>
            </a:pPr>
            <a:r>
              <a:rPr lang="en-US" altLang="en-US" sz="2400" b="1" dirty="0" smtClean="0">
                <a:ea typeface="ＭＳ Ｐゴシック" panose="020B0600070205080204" pitchFamily="34" charset="-128"/>
              </a:rPr>
              <a:t>Check for dislocation </a:t>
            </a:r>
            <a:r>
              <a:rPr lang="en-US" altLang="en-US" sz="2400" b="1" dirty="0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!</a:t>
            </a:r>
          </a:p>
          <a:p>
            <a:pPr marL="0" indent="0" algn="ctr">
              <a:buNone/>
            </a:pPr>
            <a:r>
              <a:rPr lang="en-US" altLang="en-US" dirty="0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     </a:t>
            </a:r>
            <a:r>
              <a:rPr lang="en-US" altLang="en-US" b="1" dirty="0" smtClean="0">
                <a:solidFill>
                  <a:srgbClr val="C00000"/>
                </a:solidFill>
                <a:ea typeface="ＭＳ Ｐゴシック" panose="020B0600070205080204" pitchFamily="34" charset="-128"/>
              </a:rPr>
              <a:t>          </a:t>
            </a:r>
            <a:r>
              <a:rPr lang="en-US" altLang="en-US" b="1" u="sng" dirty="0" smtClean="0">
                <a:solidFill>
                  <a:srgbClr val="C00000"/>
                </a:solidFill>
                <a:ea typeface="ＭＳ Ｐゴシック" panose="020B0600070205080204" pitchFamily="34" charset="-128"/>
              </a:rPr>
              <a:t>Apply splint early, but avoid delay in resuscitation</a:t>
            </a:r>
            <a:r>
              <a:rPr lang="en-US" altLang="en-US" u="sng" dirty="0" smtClean="0">
                <a:solidFill>
                  <a:srgbClr val="C00000"/>
                </a:solidFill>
                <a:ea typeface="ＭＳ Ｐゴシック" panose="020B0600070205080204" pitchFamily="34" charset="-128"/>
              </a:rPr>
              <a:t> </a:t>
            </a:r>
          </a:p>
          <a:p>
            <a:pPr marL="609600" indent="-609600"/>
            <a:endParaRPr lang="en-US" altLang="en-US" sz="4000" dirty="0" smtClean="0">
              <a:ea typeface="ＭＳ Ｐゴシック" panose="020B0600070205080204" pitchFamily="34" charset="-128"/>
              <a:sym typeface="Wingdings" panose="05000000000000000000" pitchFamily="2" charset="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34147" y="4334764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Wingdings" panose="05000000000000000000" pitchFamily="2" charset="2"/>
              <a:buChar char="u"/>
            </a:pPr>
            <a:r>
              <a:rPr lang="en-US" altLang="en-US" sz="28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 smtClean="0">
                <a:solidFill>
                  <a:srgbClr val="C00000"/>
                </a:solidFill>
                <a:ea typeface="ＭＳ Ｐゴシック" panose="020B0600070205080204" pitchFamily="34" charset="-128"/>
              </a:rPr>
              <a:t>Goals </a:t>
            </a:r>
          </a:p>
          <a:p>
            <a:pPr lvl="1">
              <a:buFontTx/>
              <a:buChar char="•"/>
            </a:pPr>
            <a:r>
              <a:rPr lang="en-US" altLang="en-US" sz="2400" b="1" dirty="0" smtClean="0">
                <a:ea typeface="ＭＳ Ｐゴシック" panose="020B0600070205080204" pitchFamily="34" charset="-128"/>
              </a:rPr>
              <a:t>Hemorrhage control </a:t>
            </a:r>
          </a:p>
          <a:p>
            <a:pPr lvl="1">
              <a:buFontTx/>
              <a:buChar char="•"/>
            </a:pPr>
            <a:r>
              <a:rPr lang="en-US" altLang="en-US" sz="2400" b="1" dirty="0" smtClean="0">
                <a:ea typeface="ＭＳ Ｐゴシック" panose="020B0600070205080204" pitchFamily="34" charset="-128"/>
              </a:rPr>
              <a:t>Pain relief </a:t>
            </a:r>
          </a:p>
          <a:p>
            <a:pPr lvl="1">
              <a:buFontTx/>
              <a:buChar char="•"/>
            </a:pPr>
            <a:r>
              <a:rPr lang="en-US" altLang="en-US" sz="2400" b="1" dirty="0" smtClean="0">
                <a:ea typeface="ＭＳ Ｐゴシック" panose="020B0600070205080204" pitchFamily="34" charset="-128"/>
              </a:rPr>
              <a:t>Prevent further </a:t>
            </a:r>
          </a:p>
          <a:p>
            <a:pPr marL="342900" lvl="1" indent="0">
              <a:buNone/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b="1" dirty="0" smtClean="0">
                <a:ea typeface="ＭＳ Ｐゴシック" panose="020B0600070205080204" pitchFamily="34" charset="-128"/>
              </a:rPr>
              <a:t>  soft-tissue injury </a:t>
            </a:r>
          </a:p>
        </p:txBody>
      </p:sp>
      <p:pic>
        <p:nvPicPr>
          <p:cNvPr id="7170" name="Picture 2" descr="Image result for fracture immobilization wood spl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" t="7561" r="752" b="3537"/>
          <a:stretch/>
        </p:blipFill>
        <p:spPr bwMode="auto">
          <a:xfrm>
            <a:off x="4572000" y="3965442"/>
            <a:ext cx="4314682" cy="2785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reeform 31"/>
          <p:cNvSpPr/>
          <p:nvPr/>
        </p:nvSpPr>
        <p:spPr>
          <a:xfrm>
            <a:off x="154011" y="343432"/>
            <a:ext cx="7181155" cy="715457"/>
          </a:xfrm>
          <a:custGeom>
            <a:avLst/>
            <a:gdLst>
              <a:gd name="connsiteX0" fmla="*/ 0 w 5508970"/>
              <a:gd name="connsiteY0" fmla="*/ 0 h 897470"/>
              <a:gd name="connsiteX1" fmla="*/ 3339651 w 5508970"/>
              <a:gd name="connsiteY1" fmla="*/ 0 h 897470"/>
              <a:gd name="connsiteX2" fmla="*/ 4666535 w 5508970"/>
              <a:gd name="connsiteY2" fmla="*/ 0 h 897470"/>
              <a:gd name="connsiteX3" fmla="*/ 5508970 w 5508970"/>
              <a:gd name="connsiteY3" fmla="*/ 0 h 897470"/>
              <a:gd name="connsiteX4" fmla="*/ 5508970 w 5508970"/>
              <a:gd name="connsiteY4" fmla="*/ 897470 h 897470"/>
              <a:gd name="connsiteX5" fmla="*/ 4666535 w 5508970"/>
              <a:gd name="connsiteY5" fmla="*/ 897470 h 897470"/>
              <a:gd name="connsiteX6" fmla="*/ 3339651 w 5508970"/>
              <a:gd name="connsiteY6" fmla="*/ 897470 h 897470"/>
              <a:gd name="connsiteX7" fmla="*/ 0 w 5508970"/>
              <a:gd name="connsiteY7" fmla="*/ 897470 h 897470"/>
              <a:gd name="connsiteX8" fmla="*/ 448735 w 5508970"/>
              <a:gd name="connsiteY8" fmla="*/ 448735 h 89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8970" h="897470">
                <a:moveTo>
                  <a:pt x="0" y="0"/>
                </a:moveTo>
                <a:lnTo>
                  <a:pt x="3339651" y="0"/>
                </a:lnTo>
                <a:lnTo>
                  <a:pt x="4666535" y="0"/>
                </a:lnTo>
                <a:lnTo>
                  <a:pt x="5508970" y="0"/>
                </a:lnTo>
                <a:lnTo>
                  <a:pt x="5508970" y="897470"/>
                </a:lnTo>
                <a:lnTo>
                  <a:pt x="4666535" y="897470"/>
                </a:lnTo>
                <a:lnTo>
                  <a:pt x="3339651" y="897470"/>
                </a:lnTo>
                <a:lnTo>
                  <a:pt x="0" y="897470"/>
                </a:lnTo>
                <a:lnTo>
                  <a:pt x="448735" y="44873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cmpd="sng">
            <a:solidFill>
              <a:schemeClr val="tx1">
                <a:alpha val="9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1350"/>
          </a:p>
        </p:txBody>
      </p:sp>
      <p:sp>
        <p:nvSpPr>
          <p:cNvPr id="33" name="Rectangle 32"/>
          <p:cNvSpPr/>
          <p:nvPr/>
        </p:nvSpPr>
        <p:spPr>
          <a:xfrm flipH="1">
            <a:off x="816631" y="416393"/>
            <a:ext cx="6002481" cy="6294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mpd="sng">
            <a:noFill/>
          </a:ln>
        </p:spPr>
        <p:txBody>
          <a:bodyPr wrap="square" anchor="ctr" anchorCtr="0">
            <a:normAutofit/>
          </a:bodyPr>
          <a:lstStyle/>
          <a:p>
            <a:r>
              <a:rPr lang="en-US" sz="2700" b="1" dirty="0" smtClean="0"/>
              <a:t>PRIMARY SURVEY RESUCITATION</a:t>
            </a:r>
            <a:endParaRPr lang="en-US" sz="2700" b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6616060" y="-15373"/>
            <a:ext cx="1294806" cy="2122505"/>
            <a:chOff x="10193407" y="228600"/>
            <a:chExt cx="1976821" cy="3439048"/>
          </a:xfrm>
        </p:grpSpPr>
        <p:grpSp>
          <p:nvGrpSpPr>
            <p:cNvPr id="35" name="Group 34"/>
            <p:cNvGrpSpPr/>
            <p:nvPr/>
          </p:nvGrpSpPr>
          <p:grpSpPr>
            <a:xfrm>
              <a:off x="10193407" y="228600"/>
              <a:ext cx="1976821" cy="2046515"/>
              <a:chOff x="4941888" y="1487488"/>
              <a:chExt cx="2476500" cy="2563813"/>
            </a:xfrm>
          </p:grpSpPr>
          <p:sp>
            <p:nvSpPr>
              <p:cNvPr id="37" name="Freeform 5"/>
              <p:cNvSpPr>
                <a:spLocks/>
              </p:cNvSpPr>
              <p:nvPr/>
            </p:nvSpPr>
            <p:spPr bwMode="auto">
              <a:xfrm>
                <a:off x="6142038" y="1487488"/>
                <a:ext cx="115887" cy="441325"/>
              </a:xfrm>
              <a:custGeom>
                <a:avLst/>
                <a:gdLst>
                  <a:gd name="T0" fmla="*/ 73 w 73"/>
                  <a:gd name="T1" fmla="*/ 0 h 278"/>
                  <a:gd name="T2" fmla="*/ 24 w 73"/>
                  <a:gd name="T3" fmla="*/ 0 h 278"/>
                  <a:gd name="T4" fmla="*/ 0 w 73"/>
                  <a:gd name="T5" fmla="*/ 140 h 278"/>
                  <a:gd name="T6" fmla="*/ 24 w 73"/>
                  <a:gd name="T7" fmla="*/ 278 h 278"/>
                  <a:gd name="T8" fmla="*/ 73 w 73"/>
                  <a:gd name="T9" fmla="*/ 278 h 278"/>
                  <a:gd name="T10" fmla="*/ 73 w 73"/>
                  <a:gd name="T11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278">
                    <a:moveTo>
                      <a:pt x="73" y="0"/>
                    </a:moveTo>
                    <a:lnTo>
                      <a:pt x="24" y="0"/>
                    </a:lnTo>
                    <a:lnTo>
                      <a:pt x="0" y="140"/>
                    </a:lnTo>
                    <a:lnTo>
                      <a:pt x="24" y="278"/>
                    </a:lnTo>
                    <a:lnTo>
                      <a:pt x="73" y="278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38" name="Freeform 7"/>
              <p:cNvSpPr>
                <a:spLocks/>
              </p:cNvSpPr>
              <p:nvPr/>
            </p:nvSpPr>
            <p:spPr bwMode="auto">
              <a:xfrm>
                <a:off x="6076952" y="2130426"/>
                <a:ext cx="814388" cy="1665288"/>
              </a:xfrm>
              <a:custGeom>
                <a:avLst/>
                <a:gdLst>
                  <a:gd name="T0" fmla="*/ 658 w 658"/>
                  <a:gd name="T1" fmla="*/ 1248 h 1331"/>
                  <a:gd name="T2" fmla="*/ 658 w 658"/>
                  <a:gd name="T3" fmla="*/ 574 h 1331"/>
                  <a:gd name="T4" fmla="*/ 84 w 658"/>
                  <a:gd name="T5" fmla="*/ 0 h 1331"/>
                  <a:gd name="T6" fmla="*/ 0 w 658"/>
                  <a:gd name="T7" fmla="*/ 1331 h 1331"/>
                  <a:gd name="T8" fmla="*/ 658 w 658"/>
                  <a:gd name="T9" fmla="*/ 1248 h 1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8" h="1331">
                    <a:moveTo>
                      <a:pt x="658" y="1248"/>
                    </a:moveTo>
                    <a:cubicBezTo>
                      <a:pt x="658" y="574"/>
                      <a:pt x="658" y="574"/>
                      <a:pt x="658" y="574"/>
                    </a:cubicBezTo>
                    <a:cubicBezTo>
                      <a:pt x="658" y="257"/>
                      <a:pt x="401" y="0"/>
                      <a:pt x="84" y="0"/>
                    </a:cubicBezTo>
                    <a:cubicBezTo>
                      <a:pt x="0" y="1331"/>
                      <a:pt x="0" y="1331"/>
                      <a:pt x="0" y="1331"/>
                    </a:cubicBezTo>
                    <a:cubicBezTo>
                      <a:pt x="658" y="1248"/>
                      <a:pt x="658" y="1248"/>
                      <a:pt x="658" y="1248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1350"/>
              </a:p>
            </p:txBody>
          </p:sp>
          <p:sp>
            <p:nvSpPr>
              <p:cNvPr id="39" name="Rectangle 8"/>
              <p:cNvSpPr>
                <a:spLocks noChangeArrowheads="1"/>
              </p:cNvSpPr>
              <p:nvPr/>
            </p:nvSpPr>
            <p:spPr bwMode="auto">
              <a:xfrm>
                <a:off x="6102350" y="1487488"/>
                <a:ext cx="77788" cy="441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40" name="Freeform 9"/>
              <p:cNvSpPr>
                <a:spLocks/>
              </p:cNvSpPr>
              <p:nvPr/>
            </p:nvSpPr>
            <p:spPr bwMode="auto">
              <a:xfrm>
                <a:off x="5468938" y="2130426"/>
                <a:ext cx="1266825" cy="1665288"/>
              </a:xfrm>
              <a:custGeom>
                <a:avLst/>
                <a:gdLst>
                  <a:gd name="T0" fmla="*/ 574 w 1022"/>
                  <a:gd name="T1" fmla="*/ 126 h 1331"/>
                  <a:gd name="T2" fmla="*/ 574 w 1022"/>
                  <a:gd name="T3" fmla="*/ 0 h 1331"/>
                  <a:gd name="T4" fmla="*/ 0 w 1022"/>
                  <a:gd name="T5" fmla="*/ 574 h 1331"/>
                  <a:gd name="T6" fmla="*/ 0 w 1022"/>
                  <a:gd name="T7" fmla="*/ 1248 h 1331"/>
                  <a:gd name="T8" fmla="*/ 574 w 1022"/>
                  <a:gd name="T9" fmla="*/ 1331 h 1331"/>
                  <a:gd name="T10" fmla="*/ 574 w 1022"/>
                  <a:gd name="T11" fmla="*/ 251 h 1331"/>
                  <a:gd name="T12" fmla="*/ 897 w 1022"/>
                  <a:gd name="T13" fmla="*/ 574 h 1331"/>
                  <a:gd name="T14" fmla="*/ 1022 w 1022"/>
                  <a:gd name="T15" fmla="*/ 574 h 1331"/>
                  <a:gd name="T16" fmla="*/ 574 w 1022"/>
                  <a:gd name="T17" fmla="*/ 126 h 1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2" h="1331">
                    <a:moveTo>
                      <a:pt x="574" y="126"/>
                    </a:moveTo>
                    <a:cubicBezTo>
                      <a:pt x="574" y="0"/>
                      <a:pt x="574" y="0"/>
                      <a:pt x="574" y="0"/>
                    </a:cubicBezTo>
                    <a:cubicBezTo>
                      <a:pt x="257" y="0"/>
                      <a:pt x="0" y="257"/>
                      <a:pt x="0" y="574"/>
                    </a:cubicBezTo>
                    <a:cubicBezTo>
                      <a:pt x="0" y="1248"/>
                      <a:pt x="0" y="1248"/>
                      <a:pt x="0" y="1248"/>
                    </a:cubicBezTo>
                    <a:cubicBezTo>
                      <a:pt x="574" y="1331"/>
                      <a:pt x="574" y="1331"/>
                      <a:pt x="574" y="1331"/>
                    </a:cubicBezTo>
                    <a:cubicBezTo>
                      <a:pt x="574" y="251"/>
                      <a:pt x="574" y="251"/>
                      <a:pt x="574" y="251"/>
                    </a:cubicBezTo>
                    <a:cubicBezTo>
                      <a:pt x="752" y="251"/>
                      <a:pt x="897" y="396"/>
                      <a:pt x="897" y="574"/>
                    </a:cubicBezTo>
                    <a:cubicBezTo>
                      <a:pt x="1022" y="574"/>
                      <a:pt x="1022" y="574"/>
                      <a:pt x="1022" y="574"/>
                    </a:cubicBezTo>
                    <a:cubicBezTo>
                      <a:pt x="1022" y="327"/>
                      <a:pt x="821" y="126"/>
                      <a:pt x="574" y="126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 sz="1350"/>
              </a:p>
            </p:txBody>
          </p:sp>
          <p:sp>
            <p:nvSpPr>
              <p:cNvPr id="41" name="Freeform 10"/>
              <p:cNvSpPr>
                <a:spLocks/>
              </p:cNvSpPr>
              <p:nvPr/>
            </p:nvSpPr>
            <p:spPr bwMode="auto">
              <a:xfrm>
                <a:off x="6740525" y="1819276"/>
                <a:ext cx="420688" cy="423863"/>
              </a:xfrm>
              <a:custGeom>
                <a:avLst/>
                <a:gdLst>
                  <a:gd name="T0" fmla="*/ 195 w 265"/>
                  <a:gd name="T1" fmla="*/ 0 h 267"/>
                  <a:gd name="T2" fmla="*/ 265 w 265"/>
                  <a:gd name="T3" fmla="*/ 69 h 267"/>
                  <a:gd name="T4" fmla="*/ 70 w 265"/>
                  <a:gd name="T5" fmla="*/ 267 h 267"/>
                  <a:gd name="T6" fmla="*/ 0 w 265"/>
                  <a:gd name="T7" fmla="*/ 197 h 267"/>
                  <a:gd name="T8" fmla="*/ 195 w 265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267">
                    <a:moveTo>
                      <a:pt x="195" y="0"/>
                    </a:moveTo>
                    <a:lnTo>
                      <a:pt x="265" y="69"/>
                    </a:lnTo>
                    <a:lnTo>
                      <a:pt x="70" y="267"/>
                    </a:lnTo>
                    <a:lnTo>
                      <a:pt x="0" y="197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42" name="Freeform 11"/>
              <p:cNvSpPr>
                <a:spLocks/>
              </p:cNvSpPr>
              <p:nvPr/>
            </p:nvSpPr>
            <p:spPr bwMode="auto">
              <a:xfrm>
                <a:off x="6740525" y="1819276"/>
                <a:ext cx="420688" cy="423863"/>
              </a:xfrm>
              <a:custGeom>
                <a:avLst/>
                <a:gdLst>
                  <a:gd name="T0" fmla="*/ 195 w 265"/>
                  <a:gd name="T1" fmla="*/ 0 h 267"/>
                  <a:gd name="T2" fmla="*/ 265 w 265"/>
                  <a:gd name="T3" fmla="*/ 69 h 267"/>
                  <a:gd name="T4" fmla="*/ 70 w 265"/>
                  <a:gd name="T5" fmla="*/ 267 h 267"/>
                  <a:gd name="T6" fmla="*/ 0 w 265"/>
                  <a:gd name="T7" fmla="*/ 197 h 267"/>
                  <a:gd name="T8" fmla="*/ 195 w 265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" h="267">
                    <a:moveTo>
                      <a:pt x="195" y="0"/>
                    </a:moveTo>
                    <a:lnTo>
                      <a:pt x="265" y="69"/>
                    </a:lnTo>
                    <a:lnTo>
                      <a:pt x="70" y="267"/>
                    </a:lnTo>
                    <a:lnTo>
                      <a:pt x="0" y="197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43" name="Freeform 12"/>
              <p:cNvSpPr>
                <a:spLocks/>
              </p:cNvSpPr>
              <p:nvPr/>
            </p:nvSpPr>
            <p:spPr bwMode="auto">
              <a:xfrm>
                <a:off x="5200650" y="1819276"/>
                <a:ext cx="419100" cy="423863"/>
              </a:xfrm>
              <a:custGeom>
                <a:avLst/>
                <a:gdLst>
                  <a:gd name="T0" fmla="*/ 69 w 264"/>
                  <a:gd name="T1" fmla="*/ 0 h 267"/>
                  <a:gd name="T2" fmla="*/ 264 w 264"/>
                  <a:gd name="T3" fmla="*/ 197 h 267"/>
                  <a:gd name="T4" fmla="*/ 195 w 264"/>
                  <a:gd name="T5" fmla="*/ 267 h 267"/>
                  <a:gd name="T6" fmla="*/ 0 w 264"/>
                  <a:gd name="T7" fmla="*/ 69 h 267"/>
                  <a:gd name="T8" fmla="*/ 69 w 264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" h="267">
                    <a:moveTo>
                      <a:pt x="69" y="0"/>
                    </a:moveTo>
                    <a:lnTo>
                      <a:pt x="264" y="197"/>
                    </a:lnTo>
                    <a:lnTo>
                      <a:pt x="195" y="267"/>
                    </a:lnTo>
                    <a:lnTo>
                      <a:pt x="0" y="69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44" name="Freeform 13"/>
              <p:cNvSpPr>
                <a:spLocks/>
              </p:cNvSpPr>
              <p:nvPr/>
            </p:nvSpPr>
            <p:spPr bwMode="auto">
              <a:xfrm>
                <a:off x="5200650" y="1819276"/>
                <a:ext cx="419100" cy="423863"/>
              </a:xfrm>
              <a:custGeom>
                <a:avLst/>
                <a:gdLst>
                  <a:gd name="T0" fmla="*/ 69 w 264"/>
                  <a:gd name="T1" fmla="*/ 0 h 267"/>
                  <a:gd name="T2" fmla="*/ 264 w 264"/>
                  <a:gd name="T3" fmla="*/ 197 h 267"/>
                  <a:gd name="T4" fmla="*/ 195 w 264"/>
                  <a:gd name="T5" fmla="*/ 267 h 267"/>
                  <a:gd name="T6" fmla="*/ 0 w 264"/>
                  <a:gd name="T7" fmla="*/ 69 h 267"/>
                  <a:gd name="T8" fmla="*/ 69 w 264"/>
                  <a:gd name="T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" h="267">
                    <a:moveTo>
                      <a:pt x="69" y="0"/>
                    </a:moveTo>
                    <a:lnTo>
                      <a:pt x="264" y="197"/>
                    </a:lnTo>
                    <a:lnTo>
                      <a:pt x="195" y="267"/>
                    </a:lnTo>
                    <a:lnTo>
                      <a:pt x="0" y="69"/>
                    </a:lnTo>
                    <a:lnTo>
                      <a:pt x="6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45" name="Freeform 14"/>
              <p:cNvSpPr>
                <a:spLocks/>
              </p:cNvSpPr>
              <p:nvPr/>
            </p:nvSpPr>
            <p:spPr bwMode="auto">
              <a:xfrm>
                <a:off x="5607050" y="1557338"/>
                <a:ext cx="311150" cy="469900"/>
              </a:xfrm>
              <a:custGeom>
                <a:avLst/>
                <a:gdLst>
                  <a:gd name="T0" fmla="*/ 91 w 196"/>
                  <a:gd name="T1" fmla="*/ 0 h 296"/>
                  <a:gd name="T2" fmla="*/ 196 w 196"/>
                  <a:gd name="T3" fmla="*/ 258 h 296"/>
                  <a:gd name="T4" fmla="*/ 106 w 196"/>
                  <a:gd name="T5" fmla="*/ 296 h 296"/>
                  <a:gd name="T6" fmla="*/ 0 w 196"/>
                  <a:gd name="T7" fmla="*/ 38 h 296"/>
                  <a:gd name="T8" fmla="*/ 91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91" y="0"/>
                    </a:moveTo>
                    <a:lnTo>
                      <a:pt x="196" y="258"/>
                    </a:lnTo>
                    <a:lnTo>
                      <a:pt x="106" y="296"/>
                    </a:lnTo>
                    <a:lnTo>
                      <a:pt x="0" y="38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46" name="Freeform 15"/>
              <p:cNvSpPr>
                <a:spLocks/>
              </p:cNvSpPr>
              <p:nvPr/>
            </p:nvSpPr>
            <p:spPr bwMode="auto">
              <a:xfrm>
                <a:off x="5607050" y="1557338"/>
                <a:ext cx="311150" cy="469900"/>
              </a:xfrm>
              <a:custGeom>
                <a:avLst/>
                <a:gdLst>
                  <a:gd name="T0" fmla="*/ 91 w 196"/>
                  <a:gd name="T1" fmla="*/ 0 h 296"/>
                  <a:gd name="T2" fmla="*/ 196 w 196"/>
                  <a:gd name="T3" fmla="*/ 258 h 296"/>
                  <a:gd name="T4" fmla="*/ 106 w 196"/>
                  <a:gd name="T5" fmla="*/ 296 h 296"/>
                  <a:gd name="T6" fmla="*/ 0 w 196"/>
                  <a:gd name="T7" fmla="*/ 38 h 296"/>
                  <a:gd name="T8" fmla="*/ 91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91" y="0"/>
                    </a:moveTo>
                    <a:lnTo>
                      <a:pt x="196" y="258"/>
                    </a:lnTo>
                    <a:lnTo>
                      <a:pt x="106" y="296"/>
                    </a:lnTo>
                    <a:lnTo>
                      <a:pt x="0" y="38"/>
                    </a:lnTo>
                    <a:lnTo>
                      <a:pt x="9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47" name="Freeform 16"/>
              <p:cNvSpPr>
                <a:spLocks/>
              </p:cNvSpPr>
              <p:nvPr/>
            </p:nvSpPr>
            <p:spPr bwMode="auto">
              <a:xfrm>
                <a:off x="6442075" y="1557338"/>
                <a:ext cx="311150" cy="469900"/>
              </a:xfrm>
              <a:custGeom>
                <a:avLst/>
                <a:gdLst>
                  <a:gd name="T0" fmla="*/ 105 w 196"/>
                  <a:gd name="T1" fmla="*/ 0 h 296"/>
                  <a:gd name="T2" fmla="*/ 196 w 196"/>
                  <a:gd name="T3" fmla="*/ 38 h 296"/>
                  <a:gd name="T4" fmla="*/ 91 w 196"/>
                  <a:gd name="T5" fmla="*/ 296 h 296"/>
                  <a:gd name="T6" fmla="*/ 0 w 196"/>
                  <a:gd name="T7" fmla="*/ 258 h 296"/>
                  <a:gd name="T8" fmla="*/ 105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105" y="0"/>
                    </a:moveTo>
                    <a:lnTo>
                      <a:pt x="196" y="38"/>
                    </a:lnTo>
                    <a:lnTo>
                      <a:pt x="91" y="296"/>
                    </a:lnTo>
                    <a:lnTo>
                      <a:pt x="0" y="258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48" name="Freeform 17"/>
              <p:cNvSpPr>
                <a:spLocks/>
              </p:cNvSpPr>
              <p:nvPr/>
            </p:nvSpPr>
            <p:spPr bwMode="auto">
              <a:xfrm>
                <a:off x="6442075" y="1557338"/>
                <a:ext cx="311150" cy="469900"/>
              </a:xfrm>
              <a:custGeom>
                <a:avLst/>
                <a:gdLst>
                  <a:gd name="T0" fmla="*/ 105 w 196"/>
                  <a:gd name="T1" fmla="*/ 0 h 296"/>
                  <a:gd name="T2" fmla="*/ 196 w 196"/>
                  <a:gd name="T3" fmla="*/ 38 h 296"/>
                  <a:gd name="T4" fmla="*/ 91 w 196"/>
                  <a:gd name="T5" fmla="*/ 296 h 296"/>
                  <a:gd name="T6" fmla="*/ 0 w 196"/>
                  <a:gd name="T7" fmla="*/ 258 h 296"/>
                  <a:gd name="T8" fmla="*/ 105 w 196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96">
                    <a:moveTo>
                      <a:pt x="105" y="0"/>
                    </a:moveTo>
                    <a:lnTo>
                      <a:pt x="196" y="38"/>
                    </a:lnTo>
                    <a:lnTo>
                      <a:pt x="91" y="296"/>
                    </a:lnTo>
                    <a:lnTo>
                      <a:pt x="0" y="258"/>
                    </a:lnTo>
                    <a:lnTo>
                      <a:pt x="10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49" name="Freeform 18"/>
              <p:cNvSpPr>
                <a:spLocks/>
              </p:cNvSpPr>
              <p:nvPr/>
            </p:nvSpPr>
            <p:spPr bwMode="auto">
              <a:xfrm>
                <a:off x="6954838" y="2230438"/>
                <a:ext cx="463550" cy="314325"/>
              </a:xfrm>
              <a:custGeom>
                <a:avLst/>
                <a:gdLst>
                  <a:gd name="T0" fmla="*/ 255 w 292"/>
                  <a:gd name="T1" fmla="*/ 0 h 198"/>
                  <a:gd name="T2" fmla="*/ 292 w 292"/>
                  <a:gd name="T3" fmla="*/ 91 h 198"/>
                  <a:gd name="T4" fmla="*/ 38 w 292"/>
                  <a:gd name="T5" fmla="*/ 198 h 198"/>
                  <a:gd name="T6" fmla="*/ 0 w 292"/>
                  <a:gd name="T7" fmla="*/ 107 h 198"/>
                  <a:gd name="T8" fmla="*/ 255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255" y="0"/>
                    </a:moveTo>
                    <a:lnTo>
                      <a:pt x="292" y="91"/>
                    </a:lnTo>
                    <a:lnTo>
                      <a:pt x="38" y="198"/>
                    </a:lnTo>
                    <a:lnTo>
                      <a:pt x="0" y="107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50" name="Freeform 19"/>
              <p:cNvSpPr>
                <a:spLocks/>
              </p:cNvSpPr>
              <p:nvPr/>
            </p:nvSpPr>
            <p:spPr bwMode="auto">
              <a:xfrm>
                <a:off x="6954838" y="2230438"/>
                <a:ext cx="463550" cy="314325"/>
              </a:xfrm>
              <a:custGeom>
                <a:avLst/>
                <a:gdLst>
                  <a:gd name="T0" fmla="*/ 255 w 292"/>
                  <a:gd name="T1" fmla="*/ 0 h 198"/>
                  <a:gd name="T2" fmla="*/ 292 w 292"/>
                  <a:gd name="T3" fmla="*/ 91 h 198"/>
                  <a:gd name="T4" fmla="*/ 38 w 292"/>
                  <a:gd name="T5" fmla="*/ 198 h 198"/>
                  <a:gd name="T6" fmla="*/ 0 w 292"/>
                  <a:gd name="T7" fmla="*/ 107 h 198"/>
                  <a:gd name="T8" fmla="*/ 255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255" y="0"/>
                    </a:moveTo>
                    <a:lnTo>
                      <a:pt x="292" y="91"/>
                    </a:lnTo>
                    <a:lnTo>
                      <a:pt x="38" y="198"/>
                    </a:lnTo>
                    <a:lnTo>
                      <a:pt x="0" y="107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51" name="Freeform 20"/>
              <p:cNvSpPr>
                <a:spLocks/>
              </p:cNvSpPr>
              <p:nvPr/>
            </p:nvSpPr>
            <p:spPr bwMode="auto">
              <a:xfrm>
                <a:off x="4941888" y="2230438"/>
                <a:ext cx="463550" cy="314325"/>
              </a:xfrm>
              <a:custGeom>
                <a:avLst/>
                <a:gdLst>
                  <a:gd name="T0" fmla="*/ 38 w 292"/>
                  <a:gd name="T1" fmla="*/ 0 h 198"/>
                  <a:gd name="T2" fmla="*/ 292 w 292"/>
                  <a:gd name="T3" fmla="*/ 107 h 198"/>
                  <a:gd name="T4" fmla="*/ 255 w 292"/>
                  <a:gd name="T5" fmla="*/ 198 h 198"/>
                  <a:gd name="T6" fmla="*/ 0 w 292"/>
                  <a:gd name="T7" fmla="*/ 91 h 198"/>
                  <a:gd name="T8" fmla="*/ 38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38" y="0"/>
                    </a:moveTo>
                    <a:lnTo>
                      <a:pt x="292" y="107"/>
                    </a:lnTo>
                    <a:lnTo>
                      <a:pt x="255" y="198"/>
                    </a:lnTo>
                    <a:lnTo>
                      <a:pt x="0" y="9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52" name="Freeform 21"/>
              <p:cNvSpPr>
                <a:spLocks/>
              </p:cNvSpPr>
              <p:nvPr/>
            </p:nvSpPr>
            <p:spPr bwMode="auto">
              <a:xfrm>
                <a:off x="4941888" y="2230438"/>
                <a:ext cx="463550" cy="314325"/>
              </a:xfrm>
              <a:custGeom>
                <a:avLst/>
                <a:gdLst>
                  <a:gd name="T0" fmla="*/ 38 w 292"/>
                  <a:gd name="T1" fmla="*/ 0 h 198"/>
                  <a:gd name="T2" fmla="*/ 292 w 292"/>
                  <a:gd name="T3" fmla="*/ 107 h 198"/>
                  <a:gd name="T4" fmla="*/ 255 w 292"/>
                  <a:gd name="T5" fmla="*/ 198 h 198"/>
                  <a:gd name="T6" fmla="*/ 0 w 292"/>
                  <a:gd name="T7" fmla="*/ 91 h 198"/>
                  <a:gd name="T8" fmla="*/ 38 w 292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98">
                    <a:moveTo>
                      <a:pt x="38" y="0"/>
                    </a:moveTo>
                    <a:lnTo>
                      <a:pt x="292" y="107"/>
                    </a:lnTo>
                    <a:lnTo>
                      <a:pt x="255" y="198"/>
                    </a:lnTo>
                    <a:lnTo>
                      <a:pt x="0" y="91"/>
                    </a:lnTo>
                    <a:lnTo>
                      <a:pt x="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53" name="Freeform 22"/>
              <p:cNvSpPr>
                <a:spLocks/>
              </p:cNvSpPr>
              <p:nvPr/>
            </p:nvSpPr>
            <p:spPr bwMode="auto">
              <a:xfrm>
                <a:off x="6076950" y="3692526"/>
                <a:ext cx="1114425" cy="358775"/>
              </a:xfrm>
              <a:custGeom>
                <a:avLst/>
                <a:gdLst>
                  <a:gd name="T0" fmla="*/ 900 w 900"/>
                  <a:gd name="T1" fmla="*/ 155 h 287"/>
                  <a:gd name="T2" fmla="*/ 745 w 900"/>
                  <a:gd name="T3" fmla="*/ 0 h 287"/>
                  <a:gd name="T4" fmla="*/ 84 w 900"/>
                  <a:gd name="T5" fmla="*/ 0 h 287"/>
                  <a:gd name="T6" fmla="*/ 0 w 900"/>
                  <a:gd name="T7" fmla="*/ 153 h 287"/>
                  <a:gd name="T8" fmla="*/ 84 w 900"/>
                  <a:gd name="T9" fmla="*/ 287 h 287"/>
                  <a:gd name="T10" fmla="*/ 900 w 900"/>
                  <a:gd name="T11" fmla="*/ 287 h 287"/>
                  <a:gd name="T12" fmla="*/ 900 w 900"/>
                  <a:gd name="T13" fmla="*/ 155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0" h="287">
                    <a:moveTo>
                      <a:pt x="900" y="155"/>
                    </a:moveTo>
                    <a:cubicBezTo>
                      <a:pt x="900" y="69"/>
                      <a:pt x="831" y="0"/>
                      <a:pt x="745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84" y="287"/>
                      <a:pt x="84" y="287"/>
                      <a:pt x="84" y="287"/>
                    </a:cubicBezTo>
                    <a:cubicBezTo>
                      <a:pt x="900" y="287"/>
                      <a:pt x="900" y="287"/>
                      <a:pt x="900" y="287"/>
                    </a:cubicBezTo>
                    <a:cubicBezTo>
                      <a:pt x="900" y="155"/>
                      <a:pt x="900" y="155"/>
                      <a:pt x="900" y="15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62500" lnSpcReduction="20000"/>
              </a:bodyPr>
              <a:lstStyle/>
              <a:p>
                <a:endParaRPr lang="en-US" sz="1350"/>
              </a:p>
            </p:txBody>
          </p:sp>
          <p:sp>
            <p:nvSpPr>
              <p:cNvPr id="54" name="Freeform 23"/>
              <p:cNvSpPr>
                <a:spLocks/>
              </p:cNvSpPr>
              <p:nvPr/>
            </p:nvSpPr>
            <p:spPr bwMode="auto">
              <a:xfrm>
                <a:off x="5168900" y="3692526"/>
                <a:ext cx="1011238" cy="358775"/>
              </a:xfrm>
              <a:custGeom>
                <a:avLst/>
                <a:gdLst>
                  <a:gd name="T0" fmla="*/ 242 w 816"/>
                  <a:gd name="T1" fmla="*/ 0 h 287"/>
                  <a:gd name="T2" fmla="*/ 155 w 816"/>
                  <a:gd name="T3" fmla="*/ 0 h 287"/>
                  <a:gd name="T4" fmla="*/ 0 w 816"/>
                  <a:gd name="T5" fmla="*/ 155 h 287"/>
                  <a:gd name="T6" fmla="*/ 0 w 816"/>
                  <a:gd name="T7" fmla="*/ 287 h 287"/>
                  <a:gd name="T8" fmla="*/ 816 w 816"/>
                  <a:gd name="T9" fmla="*/ 287 h 287"/>
                  <a:gd name="T10" fmla="*/ 816 w 816"/>
                  <a:gd name="T11" fmla="*/ 0 h 287"/>
                  <a:gd name="T12" fmla="*/ 242 w 816"/>
                  <a:gd name="T1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6" h="287">
                    <a:moveTo>
                      <a:pt x="242" y="0"/>
                    </a:moveTo>
                    <a:cubicBezTo>
                      <a:pt x="155" y="0"/>
                      <a:pt x="155" y="0"/>
                      <a:pt x="155" y="0"/>
                    </a:cubicBezTo>
                    <a:cubicBezTo>
                      <a:pt x="69" y="0"/>
                      <a:pt x="0" y="69"/>
                      <a:pt x="0" y="155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816" y="287"/>
                      <a:pt x="816" y="287"/>
                      <a:pt x="816" y="287"/>
                    </a:cubicBezTo>
                    <a:cubicBezTo>
                      <a:pt x="816" y="0"/>
                      <a:pt x="816" y="0"/>
                      <a:pt x="816" y="0"/>
                    </a:cubicBezTo>
                    <a:cubicBezTo>
                      <a:pt x="242" y="0"/>
                      <a:pt x="242" y="0"/>
                      <a:pt x="242" y="0"/>
                    </a:cubicBezTo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rmAutofit fontScale="62500" lnSpcReduction="20000"/>
              </a:bodyPr>
              <a:lstStyle/>
              <a:p>
                <a:endParaRPr lang="en-US" sz="1350"/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10400044" y="2230734"/>
              <a:ext cx="1557494" cy="143691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91250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n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525" y="82858"/>
            <a:ext cx="6190950" cy="669622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62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mergency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6AC4"/>
      </a:accent1>
      <a:accent2>
        <a:srgbClr val="11F575"/>
      </a:accent2>
      <a:accent3>
        <a:srgbClr val="B8007D"/>
      </a:accent3>
      <a:accent4>
        <a:srgbClr val="FFC000"/>
      </a:accent4>
      <a:accent5>
        <a:srgbClr val="004178"/>
      </a:accent5>
      <a:accent6>
        <a:srgbClr val="FF33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4605</TotalTime>
  <Words>660</Words>
  <Application>Microsoft Office PowerPoint</Application>
  <PresentationFormat>On-screen Show (4:3)</PresentationFormat>
  <Paragraphs>196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ＭＳ Ｐゴシック</vt:lpstr>
      <vt:lpstr>Arial</vt:lpstr>
      <vt:lpstr>Arial Black</vt:lpstr>
      <vt:lpstr>Arial Rounded MT Bold</vt:lpstr>
      <vt:lpstr>Berlin Sans FB Demi</vt:lpstr>
      <vt:lpstr>Calibri</vt:lpstr>
      <vt:lpstr>Calibri Light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 Threatening  Musculoskeletal Trauma  </vt:lpstr>
      <vt:lpstr>Pelvic  Wrapping</vt:lpstr>
      <vt:lpstr>Life Threatening  Musculoskeletal Trauma  </vt:lpstr>
      <vt:lpstr>PowerPoint Presentation</vt:lpstr>
      <vt:lpstr>Limb Threatening  Musculoskeletal Trauma  </vt:lpstr>
      <vt:lpstr>PowerPoint Presentation</vt:lpstr>
      <vt:lpstr>PowerPoint Presentation</vt:lpstr>
      <vt:lpstr>PowerPoint Presentation</vt:lpstr>
      <vt:lpstr>PowerPoint Presentation</vt:lpstr>
      <vt:lpstr>Limb Threatening  Musculoskeletal Trauma  </vt:lpstr>
      <vt:lpstr>PowerPoint Presentation</vt:lpstr>
      <vt:lpstr>PowerPoint Presentation</vt:lpstr>
      <vt:lpstr>Limb Threatening  Musculoskeletal Trauma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Andrei Donia</dc:creator>
  <cp:lastModifiedBy>Arnold David</cp:lastModifiedBy>
  <cp:revision>246</cp:revision>
  <dcterms:created xsi:type="dcterms:W3CDTF">2017-12-16T09:58:52Z</dcterms:created>
  <dcterms:modified xsi:type="dcterms:W3CDTF">2018-07-13T14:38:15Z</dcterms:modified>
</cp:coreProperties>
</file>