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67" r:id="rId3"/>
    <p:sldId id="258" r:id="rId4"/>
    <p:sldId id="281" r:id="rId5"/>
    <p:sldId id="268" r:id="rId6"/>
    <p:sldId id="269" r:id="rId7"/>
    <p:sldId id="260" r:id="rId8"/>
    <p:sldId id="284" r:id="rId9"/>
    <p:sldId id="280" r:id="rId10"/>
    <p:sldId id="285" r:id="rId11"/>
    <p:sldId id="266" r:id="rId12"/>
    <p:sldId id="257" r:id="rId13"/>
    <p:sldId id="261" r:id="rId14"/>
    <p:sldId id="262" r:id="rId15"/>
    <p:sldId id="263" r:id="rId16"/>
    <p:sldId id="264" r:id="rId17"/>
    <p:sldId id="265" r:id="rId18"/>
    <p:sldId id="259" r:id="rId19"/>
    <p:sldId id="274" r:id="rId20"/>
    <p:sldId id="282" r:id="rId21"/>
    <p:sldId id="279" r:id="rId22"/>
    <p:sldId id="286" r:id="rId23"/>
    <p:sldId id="287" r:id="rId24"/>
    <p:sldId id="288" r:id="rId25"/>
    <p:sldId id="289" r:id="rId26"/>
    <p:sldId id="306" r:id="rId27"/>
    <p:sldId id="307" r:id="rId28"/>
    <p:sldId id="30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9" r:id="rId45"/>
    <p:sldId id="30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39886-70B7-4DFD-922E-E3B8AEB26EE0}" type="datetimeFigureOut">
              <a:rPr lang="id-ID" smtClean="0"/>
              <a:t>14/07/2018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9DF7-6A6E-4F03-92BA-FC30A60ECE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9DF7-6A6E-4F03-92BA-FC30A60ECEFD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920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5641F-7105-414D-AE35-CA5303ADF6D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72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DBB21-5C58-4B39-9A57-6EB20960B482}" type="slidenum">
              <a:rPr lang="en-US"/>
              <a:pPr/>
              <a:t>45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1230-AE22-40AB-B3B4-38FB069BD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770021"/>
            <a:ext cx="8791575" cy="273994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DIAGNOSIS </a:t>
            </a:r>
            <a:r>
              <a:rPr lang="en-US" dirty="0"/>
              <a:t>DAN TATALAKSANA AWAL PADA TRAUMA </a:t>
            </a:r>
            <a:r>
              <a:rPr lang="en-US" dirty="0" err="1" smtClean="0"/>
              <a:t>ThORAX</a:t>
            </a:r>
            <a:r>
              <a:rPr lang="en-US" dirty="0" smtClean="0"/>
              <a:t> </a:t>
            </a:r>
            <a:r>
              <a:rPr lang="en-US" dirty="0"/>
              <a:t>DAN ABDOMEN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Tri Wahyu </a:t>
            </a:r>
            <a:r>
              <a:rPr lang="en-US" sz="2400" b="1" dirty="0" err="1" smtClean="0">
                <a:solidFill>
                  <a:srgbClr val="002060"/>
                </a:solidFill>
              </a:rPr>
              <a:t>murni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7720"/>
          </a:xfrm>
          <a:solidFill>
            <a:srgbClr val="C00000"/>
          </a:solidFill>
        </p:spPr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trauma thorax </a:t>
            </a:r>
            <a:r>
              <a:rPr lang="en-US" dirty="0" err="1" smtClean="0"/>
              <a:t>terbanyak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41413" y="1494887"/>
            <a:ext cx="3196899" cy="6858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b="1" dirty="0" err="1" smtClean="0"/>
              <a:t>Fraktur</a:t>
            </a:r>
            <a:r>
              <a:rPr lang="en-US" b="1" dirty="0" smtClean="0"/>
              <a:t> </a:t>
            </a:r>
            <a:r>
              <a:rPr lang="en-US" b="1" dirty="0" err="1" smtClean="0"/>
              <a:t>kosta</a:t>
            </a:r>
            <a:endParaRPr lang="id-ID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1129577" y="2180687"/>
            <a:ext cx="3208735" cy="2430936"/>
          </a:xfrm>
          <a:solidFill>
            <a:schemeClr val="bg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2000" dirty="0" err="1" smtClean="0"/>
              <a:t>Klinis</a:t>
            </a:r>
            <a:r>
              <a:rPr lang="en-US" sz="2000" dirty="0" smtClean="0"/>
              <a:t> </a:t>
            </a:r>
            <a:r>
              <a:rPr lang="en-US" sz="2000" dirty="0" err="1" smtClean="0"/>
              <a:t>tergantung</a:t>
            </a:r>
            <a:r>
              <a:rPr lang="en-US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fraktur</a:t>
            </a:r>
            <a:r>
              <a:rPr lang="en-US" sz="2000" dirty="0" smtClean="0"/>
              <a:t> (&gt;3 unilateral, &gt; 3 bilateral, </a:t>
            </a:r>
            <a:r>
              <a:rPr lang="en-US" sz="2000" dirty="0" err="1" smtClean="0"/>
              <a:t>Gawat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r>
              <a:rPr lang="en-US" sz="2000" dirty="0" smtClean="0"/>
              <a:t> flail chest)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fraktur</a:t>
            </a:r>
            <a:r>
              <a:rPr lang="en-US" sz="2000" dirty="0" smtClean="0"/>
              <a:t> (anterior, lateral, posterior</a:t>
            </a:r>
            <a:r>
              <a:rPr lang="en-US" sz="18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r>
              <a:rPr lang="en-US" sz="1800" dirty="0" err="1" smtClean="0"/>
              <a:t>Keluhan</a:t>
            </a:r>
            <a:r>
              <a:rPr lang="en-US" sz="1800" dirty="0" smtClean="0"/>
              <a:t> : </a:t>
            </a:r>
            <a:r>
              <a:rPr lang="en-US" sz="1800" dirty="0" err="1" smtClean="0"/>
              <a:t>Nyeri</a:t>
            </a:r>
            <a:r>
              <a:rPr lang="en-US" sz="1800" dirty="0" smtClean="0"/>
              <a:t>, </a:t>
            </a:r>
            <a:r>
              <a:rPr lang="en-US" sz="1800" dirty="0" err="1" smtClean="0"/>
              <a:t>Sesak</a:t>
            </a:r>
            <a:endParaRPr lang="id-ID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02219" y="1494887"/>
            <a:ext cx="3184385" cy="6858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 smtClean="0"/>
              <a:t>pneumothorax</a:t>
            </a:r>
            <a:endParaRPr lang="id-ID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4508906" y="2203390"/>
            <a:ext cx="3184385" cy="3429314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 </a:t>
            </a:r>
            <a:r>
              <a:rPr lang="en-US" dirty="0" err="1" smtClean="0"/>
              <a:t>berdasrkan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pneumothorax</a:t>
            </a:r>
            <a:r>
              <a:rPr lang="en-US" dirty="0"/>
              <a:t> </a:t>
            </a:r>
            <a:r>
              <a:rPr lang="en-US" dirty="0" smtClean="0"/>
              <a:t>( &lt; 15%, </a:t>
            </a:r>
            <a:r>
              <a:rPr lang="en-US" dirty="0" err="1" smtClean="0"/>
              <a:t>terbanyak</a:t>
            </a:r>
            <a:r>
              <a:rPr lang="en-US" dirty="0" smtClean="0"/>
              <a:t> 30-50%, </a:t>
            </a:r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: Tension pneumothorax)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Terbuka (open pneumothorax </a:t>
            </a:r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Keluhan</a:t>
            </a:r>
            <a:r>
              <a:rPr lang="en-US" dirty="0" smtClean="0"/>
              <a:t>  </a:t>
            </a:r>
            <a:r>
              <a:rPr lang="en-US" dirty="0" err="1" smtClean="0"/>
              <a:t>bervariasi</a:t>
            </a:r>
            <a:r>
              <a:rPr lang="en-US" dirty="0" smtClean="0"/>
              <a:t>, discomfort (</a:t>
            </a:r>
            <a:r>
              <a:rPr lang="en-US" dirty="0" err="1" smtClean="0"/>
              <a:t>luas</a:t>
            </a:r>
            <a:r>
              <a:rPr lang="en-US" dirty="0" smtClean="0"/>
              <a:t> &lt; 15%) , </a:t>
            </a:r>
            <a:r>
              <a:rPr lang="en-US" dirty="0" err="1" smtClean="0"/>
              <a:t>asimetris</a:t>
            </a:r>
            <a:r>
              <a:rPr lang="en-US" dirty="0" smtClean="0"/>
              <a:t> </a:t>
            </a:r>
            <a:r>
              <a:rPr lang="en-US" dirty="0" err="1" smtClean="0"/>
              <a:t>bentu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, </a:t>
            </a:r>
            <a:r>
              <a:rPr lang="en-US" dirty="0" err="1" smtClean="0"/>
              <a:t>sesak</a:t>
            </a:r>
            <a:r>
              <a:rPr lang="en-US" dirty="0" smtClean="0"/>
              <a:t> ( </a:t>
            </a:r>
            <a:r>
              <a:rPr lang="en-US" dirty="0" err="1" smtClean="0"/>
              <a:t>pd</a:t>
            </a:r>
            <a:r>
              <a:rPr lang="en-US" dirty="0" smtClean="0"/>
              <a:t> Tension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hemodinamik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7199" y="1517590"/>
            <a:ext cx="3194968" cy="685800"/>
          </a:xfrm>
          <a:solidFill>
            <a:srgbClr val="FF0000"/>
          </a:solidFill>
        </p:spPr>
        <p:txBody>
          <a:bodyPr/>
          <a:lstStyle/>
          <a:p>
            <a:r>
              <a:rPr lang="en-US" b="1" dirty="0" err="1" smtClean="0"/>
              <a:t>hematothorax</a:t>
            </a:r>
            <a:endParaRPr lang="id-ID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50511" y="2180687"/>
            <a:ext cx="3194968" cy="243093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1600" dirty="0" err="1" smtClean="0"/>
              <a:t>Klinis</a:t>
            </a:r>
            <a:r>
              <a:rPr lang="en-US" sz="1600" dirty="0" smtClean="0"/>
              <a:t> </a:t>
            </a:r>
            <a:r>
              <a:rPr lang="en-US" sz="1600" dirty="0" err="1" smtClean="0"/>
              <a:t>tergantung</a:t>
            </a:r>
            <a:r>
              <a:rPr lang="en-US" sz="1600" dirty="0" smtClean="0"/>
              <a:t> </a:t>
            </a:r>
            <a:r>
              <a:rPr lang="en-US" sz="1600" dirty="0" err="1" smtClean="0"/>
              <a:t>jumalh</a:t>
            </a:r>
            <a:r>
              <a:rPr lang="en-US" sz="1600" dirty="0" smtClean="0"/>
              <a:t> </a:t>
            </a:r>
            <a:r>
              <a:rPr lang="en-US" sz="1600" dirty="0" err="1" smtClean="0"/>
              <a:t>perdarahan</a:t>
            </a:r>
            <a:endParaRPr lang="en-US" sz="1600" dirty="0" smtClean="0"/>
          </a:p>
          <a:p>
            <a:r>
              <a:rPr lang="en-US" sz="1600" dirty="0" err="1" smtClean="0"/>
              <a:t>Keluhan</a:t>
            </a:r>
            <a:r>
              <a:rPr lang="en-US" sz="1600" dirty="0" smtClean="0"/>
              <a:t> </a:t>
            </a:r>
            <a:r>
              <a:rPr lang="en-US" sz="1600" dirty="0" err="1" smtClean="0"/>
              <a:t>bervariasi</a:t>
            </a:r>
            <a:r>
              <a:rPr lang="en-US" sz="1600" dirty="0" smtClean="0"/>
              <a:t> :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keluhan</a:t>
            </a:r>
            <a:r>
              <a:rPr lang="en-US" sz="1600" dirty="0" smtClean="0"/>
              <a:t>, </a:t>
            </a:r>
            <a:r>
              <a:rPr lang="en-US" sz="1600" dirty="0" err="1" smtClean="0"/>
              <a:t>keluhan</a:t>
            </a:r>
            <a:r>
              <a:rPr lang="en-US" sz="1600" dirty="0" smtClean="0"/>
              <a:t> </a:t>
            </a:r>
            <a:r>
              <a:rPr lang="en-US" sz="1600" dirty="0" err="1" smtClean="0"/>
              <a:t>sesah</a:t>
            </a:r>
            <a:r>
              <a:rPr lang="en-US" sz="1600" dirty="0" smtClean="0"/>
              <a:t> </a:t>
            </a:r>
            <a:r>
              <a:rPr lang="en-US" sz="1600" dirty="0" err="1" smtClean="0"/>
              <a:t>ditambah</a:t>
            </a:r>
            <a:r>
              <a:rPr lang="en-US" sz="1600" dirty="0" smtClean="0"/>
              <a:t> </a:t>
            </a:r>
            <a:r>
              <a:rPr lang="en-US" sz="1600" dirty="0" err="1" smtClean="0"/>
              <a:t>keluhas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</a:t>
            </a:r>
            <a:r>
              <a:rPr lang="en-US" sz="1600" dirty="0" err="1" smtClean="0"/>
              <a:t>kehilangan</a:t>
            </a:r>
            <a:r>
              <a:rPr lang="en-US" sz="1600" dirty="0" smtClean="0"/>
              <a:t> </a:t>
            </a:r>
            <a:r>
              <a:rPr lang="en-US" sz="1600" dirty="0" err="1" smtClean="0"/>
              <a:t>darah</a:t>
            </a:r>
            <a:r>
              <a:rPr lang="en-US" sz="1600" dirty="0" smtClean="0"/>
              <a:t> (</a:t>
            </a:r>
            <a:r>
              <a:rPr lang="en-US" sz="1600" dirty="0" err="1" smtClean="0"/>
              <a:t>gawat</a:t>
            </a:r>
            <a:r>
              <a:rPr lang="en-US" sz="1600" dirty="0" smtClean="0"/>
              <a:t> </a:t>
            </a:r>
            <a:r>
              <a:rPr lang="en-US" sz="1600" dirty="0" err="1" smtClean="0"/>
              <a:t>darurat</a:t>
            </a:r>
            <a:r>
              <a:rPr lang="en-US" sz="1600" dirty="0" smtClean="0"/>
              <a:t> : </a:t>
            </a:r>
            <a:r>
              <a:rPr lang="en-US" sz="1600" dirty="0" err="1" smtClean="0"/>
              <a:t>Hematothorax</a:t>
            </a:r>
            <a:r>
              <a:rPr lang="en-US" sz="1600" dirty="0" smtClean="0"/>
              <a:t> massif) </a:t>
            </a:r>
            <a:endParaRPr lang="id-ID" sz="1600" dirty="0"/>
          </a:p>
        </p:txBody>
      </p:sp>
      <p:pic>
        <p:nvPicPr>
          <p:cNvPr id="9" name="Picture 4" descr="E119F221"/>
          <p:cNvPicPr>
            <a:picLocks noChangeAspect="1" noChangeArrowheads="1"/>
          </p:cNvPicPr>
          <p:nvPr/>
        </p:nvPicPr>
        <p:blipFill>
          <a:blip r:embed="rId2"/>
          <a:srcRect l="35672" t="13069" r="232" b="43301"/>
          <a:stretch>
            <a:fillRect/>
          </a:stretch>
        </p:blipFill>
        <p:spPr bwMode="auto">
          <a:xfrm>
            <a:off x="1626045" y="4611623"/>
            <a:ext cx="2027999" cy="181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em-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9952" y="4646517"/>
            <a:ext cx="1517904" cy="1517904"/>
          </a:xfrm>
          <a:prstGeom prst="rect">
            <a:avLst/>
          </a:prstGeom>
          <a:noFill/>
        </p:spPr>
      </p:pic>
      <p:pic>
        <p:nvPicPr>
          <p:cNvPr id="11" name="Picture 9" descr="chest0020"/>
          <p:cNvPicPr>
            <a:picLocks noChangeAspect="1" noChangeArrowheads="1"/>
          </p:cNvPicPr>
          <p:nvPr/>
        </p:nvPicPr>
        <p:blipFill>
          <a:blip r:embed="rId4" cstate="print"/>
          <a:srcRect l="6819" r="6819"/>
          <a:stretch>
            <a:fillRect/>
          </a:stretch>
        </p:blipFill>
        <p:spPr bwMode="auto">
          <a:xfrm>
            <a:off x="5781256" y="5312459"/>
            <a:ext cx="851483" cy="1203277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/>
              <a:t>KASUS TERBANYAK PENYEBAB KEMATIAN</a:t>
            </a:r>
            <a:br>
              <a:rPr lang="en-US" dirty="0" smtClean="0"/>
            </a:br>
            <a:r>
              <a:rPr lang="en-US" sz="2400" i="1" dirty="0"/>
              <a:t>(</a:t>
            </a:r>
            <a:r>
              <a:rPr lang="en-US" sz="2400" i="1" dirty="0" smtClean="0"/>
              <a:t>Major thoracic trauma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09" y="2249486"/>
            <a:ext cx="4878393" cy="823912"/>
          </a:xfrm>
          <a:solidFill>
            <a:srgbClr val="C00000"/>
          </a:solidFill>
        </p:spPr>
        <p:txBody>
          <a:bodyPr>
            <a:normAutofit fontScale="47500" lnSpcReduction="20000"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sz="3800" b="1" dirty="0" smtClean="0"/>
              <a:t>Lethal </a:t>
            </a:r>
            <a:r>
              <a:rPr lang="en-US" sz="3800" b="1" dirty="0"/>
              <a:t>six”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Airway </a:t>
            </a:r>
            <a:r>
              <a:rPr lang="en-US" sz="2200" dirty="0"/>
              <a:t>obstruction</a:t>
            </a:r>
          </a:p>
          <a:p>
            <a:r>
              <a:rPr lang="en-US" sz="2200" dirty="0"/>
              <a:t>Tension pneumothorax</a:t>
            </a:r>
          </a:p>
          <a:p>
            <a:r>
              <a:rPr lang="en-US" sz="2200" dirty="0"/>
              <a:t>Cardiac tamponade</a:t>
            </a:r>
          </a:p>
          <a:p>
            <a:r>
              <a:rPr lang="en-US" sz="2200" dirty="0"/>
              <a:t>Open pneumothorax</a:t>
            </a:r>
          </a:p>
          <a:p>
            <a:r>
              <a:rPr lang="en-US" sz="2200" dirty="0"/>
              <a:t>Massive </a:t>
            </a:r>
            <a:r>
              <a:rPr lang="en-US" sz="2200" dirty="0" err="1"/>
              <a:t>hemothorax</a:t>
            </a:r>
            <a:endParaRPr lang="en-US" sz="2200" dirty="0"/>
          </a:p>
          <a:p>
            <a:r>
              <a:rPr lang="en-US" sz="2200" dirty="0"/>
              <a:t>Flail chest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2249485"/>
            <a:ext cx="4875211" cy="823912"/>
          </a:xfrm>
          <a:solidFill>
            <a:srgbClr val="C00000"/>
          </a:solidFill>
        </p:spPr>
        <p:txBody>
          <a:bodyPr>
            <a:normAutofit fontScale="40000" lnSpcReduction="20000"/>
          </a:bodyPr>
          <a:lstStyle/>
          <a:p>
            <a:pPr algn="ctr"/>
            <a:r>
              <a:rPr lang="en-US" b="1" dirty="0" smtClean="0"/>
              <a:t>“</a:t>
            </a:r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sz="5100" b="1" dirty="0" smtClean="0"/>
              <a:t>Hidden </a:t>
            </a:r>
            <a:r>
              <a:rPr lang="en-US" sz="5100" b="1" dirty="0"/>
              <a:t>six”</a:t>
            </a:r>
          </a:p>
          <a:p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Aortic </a:t>
            </a:r>
            <a:r>
              <a:rPr lang="en-US" dirty="0"/>
              <a:t>rupture</a:t>
            </a:r>
          </a:p>
          <a:p>
            <a:r>
              <a:rPr lang="en-US" dirty="0"/>
              <a:t>Tracheobronchial rupture</a:t>
            </a:r>
          </a:p>
          <a:p>
            <a:r>
              <a:rPr lang="en-US" dirty="0"/>
              <a:t>Blunt cardiac injury</a:t>
            </a:r>
          </a:p>
          <a:p>
            <a:r>
              <a:rPr lang="en-US" dirty="0"/>
              <a:t>Diaphragmatic tear</a:t>
            </a:r>
          </a:p>
          <a:p>
            <a:r>
              <a:rPr lang="en-US" dirty="0"/>
              <a:t>Esophageal perforation</a:t>
            </a:r>
          </a:p>
          <a:p>
            <a:r>
              <a:rPr lang="en-US" dirty="0"/>
              <a:t>Pulmonary contusion</a:t>
            </a:r>
          </a:p>
        </p:txBody>
      </p:sp>
      <p:sp>
        <p:nvSpPr>
          <p:cNvPr id="8" name="Oval 7"/>
          <p:cNvSpPr/>
          <p:nvPr/>
        </p:nvSpPr>
        <p:spPr>
          <a:xfrm>
            <a:off x="519763" y="2249484"/>
            <a:ext cx="5500037" cy="3891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883534" cy="1316227"/>
          </a:xfr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id-ID" dirty="0" smtClean="0"/>
              <a:t> PENYEBAB KEMATIAN</a:t>
            </a:r>
            <a:r>
              <a:rPr lang="en-US" dirty="0" smtClean="0"/>
              <a:t> PADA TRAUMA SAATPENILAIAN AWAL </a:t>
            </a:r>
            <a:r>
              <a:rPr lang="en-US" sz="2400" i="1" dirty="0" smtClean="0"/>
              <a:t>(Primary survey</a:t>
            </a:r>
            <a:r>
              <a:rPr lang="en-US" sz="2400" i="1" dirty="0"/>
              <a:t>)</a:t>
            </a:r>
            <a:endParaRPr lang="id-ID" sz="2400" i="1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half" idx="2"/>
          </p:nvPr>
        </p:nvSpPr>
        <p:spPr>
          <a:xfrm>
            <a:off x="1580604" y="1936282"/>
            <a:ext cx="5800117" cy="3865373"/>
          </a:xfrm>
          <a:solidFill>
            <a:schemeClr val="accent6">
              <a:lumMod val="50000"/>
            </a:schemeClr>
          </a:solidFill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100" b="1" dirty="0"/>
              <a:t>Lethal six”</a:t>
            </a:r>
          </a:p>
          <a:p>
            <a:endParaRPr lang="en-US" sz="3800" b="1" dirty="0"/>
          </a:p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Airway obstruction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Tension pneumothorax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Cardiac tamponade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Open pneumothorax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Massive </a:t>
            </a:r>
            <a:r>
              <a:rPr lang="en-US" sz="3800" b="1" dirty="0" err="1"/>
              <a:t>hemothorax</a:t>
            </a:r>
            <a:endParaRPr lang="en-US" sz="3800" b="1" dirty="0"/>
          </a:p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Flail chest</a:t>
            </a:r>
          </a:p>
          <a:p>
            <a:pPr marL="1428750" lvl="2" indent="-514350">
              <a:buFont typeface="+mj-lt"/>
              <a:buAutoNum type="arabicPeriod"/>
            </a:pP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9" descr="chest002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19" r="6819"/>
          <a:stretch>
            <a:fillRect/>
          </a:stretch>
        </p:blipFill>
        <p:spPr bwMode="auto">
          <a:xfrm>
            <a:off x="7597573" y="856101"/>
            <a:ext cx="1523436" cy="2152850"/>
          </a:xfrm>
          <a:prstGeom prst="rect">
            <a:avLst/>
          </a:prstGeom>
          <a:noFill/>
        </p:spPr>
      </p:pic>
      <p:pic>
        <p:nvPicPr>
          <p:cNvPr id="25" name="Picture 6" descr="tampon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27604" y="1521974"/>
            <a:ext cx="1654114" cy="152005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4" descr="pnethx"/>
          <p:cNvPicPr>
            <a:picLocks noChangeAspect="1" noChangeArrowheads="1"/>
          </p:cNvPicPr>
          <p:nvPr/>
        </p:nvPicPr>
        <p:blipFill>
          <a:blip r:embed="rId4" cstate="print">
            <a:lum bright="-18000" contrast="6000"/>
          </a:blip>
          <a:srcRect/>
          <a:stretch>
            <a:fillRect/>
          </a:stretch>
        </p:blipFill>
        <p:spPr bwMode="auto">
          <a:xfrm>
            <a:off x="6385684" y="3467225"/>
            <a:ext cx="1715717" cy="2334430"/>
          </a:xfrm>
          <a:prstGeom prst="rect">
            <a:avLst/>
          </a:prstGeom>
          <a:noFill/>
        </p:spPr>
      </p:pic>
      <p:pic>
        <p:nvPicPr>
          <p:cNvPr id="27" name="Picture 4" descr="hem-to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315" y="3562896"/>
            <a:ext cx="1527005" cy="1527005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8663920" y="798564"/>
            <a:ext cx="457089" cy="432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597573" y="3323094"/>
            <a:ext cx="567890" cy="479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4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394928" y="3276516"/>
            <a:ext cx="567890" cy="479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5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32" name="Picture 4" descr="flailchst"/>
          <p:cNvPicPr>
            <a:picLocks noChangeAspect="1" noChangeArrowheads="1"/>
          </p:cNvPicPr>
          <p:nvPr/>
        </p:nvPicPr>
        <p:blipFill>
          <a:blip r:embed="rId6" cstate="print">
            <a:lum bright="-24000" contrast="6000"/>
          </a:blip>
          <a:srcRect/>
          <a:stretch>
            <a:fillRect/>
          </a:stretch>
        </p:blipFill>
        <p:spPr bwMode="auto">
          <a:xfrm>
            <a:off x="10222737" y="3472147"/>
            <a:ext cx="1327579" cy="2182925"/>
          </a:xfrm>
          <a:prstGeom prst="rect">
            <a:avLst/>
          </a:prstGeom>
          <a:noFill/>
        </p:spPr>
      </p:pic>
      <p:sp>
        <p:nvSpPr>
          <p:cNvPr id="38" name="Oval 37"/>
          <p:cNvSpPr/>
          <p:nvPr/>
        </p:nvSpPr>
        <p:spPr>
          <a:xfrm>
            <a:off x="10600002" y="1308414"/>
            <a:ext cx="567890" cy="469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242345" y="3259668"/>
            <a:ext cx="567890" cy="469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6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714356"/>
            <a:ext cx="8229600" cy="10668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/>
              <a:t>Tension </a:t>
            </a:r>
            <a:r>
              <a:rPr lang="en-US" b="1" dirty="0" err="1" smtClean="0"/>
              <a:t>Pneumotoraks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24034" y="2000240"/>
            <a:ext cx="7302846" cy="4325112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dirty="0" err="1"/>
              <a:t>Akibat</a:t>
            </a:r>
            <a:r>
              <a:rPr lang="en-US" dirty="0"/>
              <a:t> trauma,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bocor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rg</a:t>
            </a:r>
            <a:r>
              <a:rPr lang="en-US" dirty="0"/>
              <a:t> pleura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inspirasi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intra pleura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Paru2 </a:t>
            </a:r>
            <a:r>
              <a:rPr lang="en-US" dirty="0" err="1"/>
              <a:t>kolaps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asimetris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dada (</a:t>
            </a:r>
            <a:r>
              <a:rPr lang="en-US" b="1" dirty="0" err="1" smtClean="0">
                <a:solidFill>
                  <a:srgbClr val="FFC000"/>
                </a:solidFill>
              </a:rPr>
              <a:t>klinis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sesak</a:t>
            </a:r>
            <a:r>
              <a:rPr lang="en-US" dirty="0" smtClean="0"/>
              <a:t>)</a:t>
            </a:r>
          </a:p>
          <a:p>
            <a:pPr lvl="1" algn="just">
              <a:lnSpc>
                <a:spcPct val="90000"/>
              </a:lnSpc>
            </a:pP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/>
              <a:t>drh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(VCS,VCI) </a:t>
            </a:r>
            <a:r>
              <a:rPr lang="en-US" dirty="0" err="1"/>
              <a:t>kolaps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terhambat</a:t>
            </a:r>
            <a:r>
              <a:rPr lang="en-US" dirty="0" smtClean="0"/>
              <a:t>, (</a:t>
            </a:r>
            <a:r>
              <a:rPr lang="en-US" b="1" dirty="0" err="1" smtClean="0">
                <a:solidFill>
                  <a:srgbClr val="FFC000"/>
                </a:solidFill>
              </a:rPr>
              <a:t>klinis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tekanan</a:t>
            </a:r>
            <a:r>
              <a:rPr lang="en-US" b="1" dirty="0" smtClean="0">
                <a:solidFill>
                  <a:srgbClr val="FFC000"/>
                </a:solidFill>
              </a:rPr>
              <a:t> jugular </a:t>
            </a:r>
            <a:r>
              <a:rPr lang="en-US" b="1" dirty="0" err="1" smtClean="0">
                <a:solidFill>
                  <a:srgbClr val="FFC000"/>
                </a:solidFill>
              </a:rPr>
              <a:t>meningkat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C000"/>
                </a:solidFill>
              </a:rPr>
              <a:t>klinis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tekanan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darah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menurun</a:t>
            </a:r>
            <a:r>
              <a:rPr lang="en-US" dirty="0" smtClean="0"/>
              <a:t>). 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Mediastinum </a:t>
            </a:r>
            <a:r>
              <a:rPr lang="en-US" dirty="0" err="1"/>
              <a:t>terdorong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trakhea</a:t>
            </a:r>
            <a:r>
              <a:rPr lang="en-US" dirty="0"/>
              <a:t> </a:t>
            </a:r>
            <a:r>
              <a:rPr lang="en-US" dirty="0" err="1"/>
              <a:t>kearah</a:t>
            </a:r>
            <a:r>
              <a:rPr lang="en-US" dirty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FFC000"/>
                </a:solidFill>
              </a:rPr>
              <a:t>klinis</a:t>
            </a:r>
            <a:r>
              <a:rPr lang="en-US" b="1" dirty="0" smtClean="0">
                <a:solidFill>
                  <a:srgbClr val="FFC000"/>
                </a:solidFill>
              </a:rPr>
              <a:t> trachea </a:t>
            </a:r>
            <a:r>
              <a:rPr lang="en-US" b="1" dirty="0" err="1" smtClean="0">
                <a:solidFill>
                  <a:srgbClr val="FFC000"/>
                </a:solidFill>
              </a:rPr>
              <a:t>tidak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digaris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tengah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</a:pPr>
            <a:r>
              <a:rPr lang="en-US" dirty="0" err="1" smtClean="0"/>
              <a:t>Dagnosis</a:t>
            </a:r>
            <a:r>
              <a:rPr lang="en-US" dirty="0" smtClean="0"/>
              <a:t> ; </a:t>
            </a:r>
            <a:r>
              <a:rPr lang="en-US" dirty="0" err="1" smtClean="0"/>
              <a:t>berdasakan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radiologis</a:t>
            </a: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;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 smtClean="0"/>
              <a:t>dekompresi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needle </a:t>
            </a:r>
            <a:r>
              <a:rPr lang="en-US" i="1" dirty="0" err="1"/>
              <a:t>thoracostomy</a:t>
            </a:r>
            <a:r>
              <a:rPr lang="en-US" i="1" dirty="0"/>
              <a:t>),</a:t>
            </a:r>
            <a:r>
              <a:rPr lang="en-US" dirty="0"/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9" descr="chest0020"/>
          <p:cNvPicPr>
            <a:picLocks noChangeAspect="1" noChangeArrowheads="1"/>
          </p:cNvPicPr>
          <p:nvPr/>
        </p:nvPicPr>
        <p:blipFill>
          <a:blip r:embed="rId2" cstate="print"/>
          <a:srcRect l="6819" r="6819"/>
          <a:stretch>
            <a:fillRect/>
          </a:stretch>
        </p:blipFill>
        <p:spPr bwMode="auto">
          <a:xfrm>
            <a:off x="9494520" y="2031949"/>
            <a:ext cx="1523436" cy="2152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16" descr="A02786-26-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94520" y="4435592"/>
            <a:ext cx="1869656" cy="188976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72" y="428604"/>
            <a:ext cx="8229600" cy="10668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err="1" smtClean="0"/>
              <a:t>Tamponade</a:t>
            </a:r>
            <a:r>
              <a:rPr lang="en-US" b="1" dirty="0" smtClean="0"/>
              <a:t> </a:t>
            </a:r>
            <a:r>
              <a:rPr lang="en-US" b="1" dirty="0" err="1" smtClean="0"/>
              <a:t>Jantung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28803"/>
            <a:ext cx="6858000" cy="4197361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Hemopericardium</a:t>
            </a:r>
            <a:r>
              <a:rPr lang="en-US" dirty="0"/>
              <a:t>,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perikard</a:t>
            </a:r>
            <a:r>
              <a:rPr lang="en-US" dirty="0"/>
              <a:t> </a:t>
            </a:r>
            <a:r>
              <a:rPr lang="en-US" dirty="0" err="1"/>
              <a:t>kaku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/>
              <a:t>G</a:t>
            </a:r>
            <a:r>
              <a:rPr lang="en-US" dirty="0" err="1" smtClean="0"/>
              <a:t>angguan</a:t>
            </a:r>
            <a:r>
              <a:rPr lang="en-US" dirty="0" smtClean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 smtClean="0"/>
              <a:t>. (</a:t>
            </a:r>
            <a:r>
              <a:rPr lang="en-US" b="1" dirty="0" err="1" smtClean="0">
                <a:solidFill>
                  <a:srgbClr val="FFC000"/>
                </a:solidFill>
              </a:rPr>
              <a:t>klinis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bunyi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jantung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menjauh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FFC000"/>
                </a:solidFill>
              </a:rPr>
              <a:t>klinis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t)</a:t>
            </a:r>
            <a:r>
              <a:rPr lang="en-US" b="1" dirty="0" err="1" smtClean="0">
                <a:solidFill>
                  <a:srgbClr val="FFC000"/>
                </a:solidFill>
              </a:rPr>
              <a:t>erjadi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bendungan</a:t>
            </a:r>
            <a:r>
              <a:rPr lang="en-US" b="1" dirty="0" smtClean="0">
                <a:solidFill>
                  <a:srgbClr val="FFC000"/>
                </a:solidFill>
              </a:rPr>
              <a:t> vena </a:t>
            </a:r>
            <a:r>
              <a:rPr lang="en-US" b="1" dirty="0" err="1" smtClean="0">
                <a:solidFill>
                  <a:srgbClr val="FFC000"/>
                </a:solidFill>
              </a:rPr>
              <a:t>jugularis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 err="1" smtClean="0">
                <a:solidFill>
                  <a:srgbClr val="FFC000"/>
                </a:solidFill>
              </a:rPr>
              <a:t>tekanan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darah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turun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endParaRPr lang="en-US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Diagnosis :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ketiganya</a:t>
            </a:r>
            <a:r>
              <a:rPr lang="en-US" dirty="0" smtClean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i="1" dirty="0">
                <a:solidFill>
                  <a:srgbClr val="FFC000"/>
                </a:solidFill>
              </a:rPr>
              <a:t>TRIAS BECK.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Tindakan</a:t>
            </a:r>
            <a:r>
              <a:rPr lang="en-US" dirty="0" smtClean="0"/>
              <a:t> : </a:t>
            </a:r>
            <a:r>
              <a:rPr lang="en-US" dirty="0" err="1" smtClean="0"/>
              <a:t>perikardiostomi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tusuk</a:t>
            </a:r>
            <a:r>
              <a:rPr lang="en-US" dirty="0"/>
              <a:t> dg  </a:t>
            </a:r>
            <a:r>
              <a:rPr lang="en-US" dirty="0" err="1"/>
              <a:t>jarum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/</a:t>
            </a:r>
            <a:r>
              <a:rPr lang="en-US" dirty="0" err="1"/>
              <a:t>abocath</a:t>
            </a:r>
            <a:r>
              <a:rPr lang="en-US" dirty="0"/>
              <a:t> 14-16F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spuit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proc. </a:t>
            </a:r>
            <a:r>
              <a:rPr lang="en-US" dirty="0" err="1"/>
              <a:t>Xiphoideus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skapula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45</a:t>
            </a:r>
            <a:r>
              <a:rPr lang="en-US" dirty="0">
                <a:sym typeface="Symbol" pitchFamily="18" charset="2"/>
              </a:rPr>
              <a:t>, hati2 </a:t>
            </a:r>
            <a:r>
              <a:rPr lang="en-US" dirty="0" err="1">
                <a:sym typeface="Symbol" pitchFamily="18" charset="2"/>
              </a:rPr>
              <a:t>bedakan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darah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intraperikard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atau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dari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dalam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jantung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pasang</a:t>
            </a:r>
            <a:r>
              <a:rPr lang="en-US" dirty="0">
                <a:sym typeface="Symbol" pitchFamily="18" charset="2"/>
              </a:rPr>
              <a:t> EKG monitor)</a:t>
            </a:r>
          </a:p>
        </p:txBody>
      </p:sp>
      <p:pic>
        <p:nvPicPr>
          <p:cNvPr id="4" name="Picture 6" descr="tampon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32964" y="1928803"/>
            <a:ext cx="1654114" cy="152005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1" descr="punksic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1109" y="3598545"/>
            <a:ext cx="164994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ungsi-p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2204" y="4815840"/>
            <a:ext cx="12297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752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500042"/>
            <a:ext cx="8229600" cy="10668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err="1" smtClean="0"/>
              <a:t>Hematotoraks</a:t>
            </a:r>
            <a:r>
              <a:rPr lang="en-US" b="1" dirty="0" smtClean="0"/>
              <a:t> </a:t>
            </a:r>
            <a:r>
              <a:rPr lang="en-US" b="1" dirty="0" err="1" smtClean="0"/>
              <a:t>Masif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095473" y="1928802"/>
            <a:ext cx="4478047" cy="4419600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Hematotoraks</a:t>
            </a:r>
            <a:r>
              <a:rPr lang="en-US" sz="2200" dirty="0" smtClean="0"/>
              <a:t> : </a:t>
            </a:r>
            <a:r>
              <a:rPr lang="en-US" sz="2200" dirty="0" err="1" smtClean="0"/>
              <a:t>Perdarahan</a:t>
            </a:r>
            <a:r>
              <a:rPr lang="en-US" sz="2200" dirty="0" smtClean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rg</a:t>
            </a:r>
            <a:r>
              <a:rPr lang="en-US" sz="2200" dirty="0"/>
              <a:t> </a:t>
            </a:r>
            <a:r>
              <a:rPr lang="en-US" sz="2200" dirty="0" smtClean="0"/>
              <a:t>pleura.</a:t>
            </a:r>
          </a:p>
          <a:p>
            <a:pPr lvl="1">
              <a:lnSpc>
                <a:spcPct val="80000"/>
              </a:lnSpc>
            </a:pPr>
            <a:r>
              <a:rPr lang="en-US" sz="1700" dirty="0" err="1" smtClean="0"/>
              <a:t>Paru</a:t>
            </a:r>
            <a:r>
              <a:rPr lang="en-US" sz="1700" dirty="0" smtClean="0"/>
              <a:t> </a:t>
            </a:r>
            <a:r>
              <a:rPr lang="en-US" sz="1700" dirty="0" err="1"/>
              <a:t>kolaps</a:t>
            </a:r>
            <a:r>
              <a:rPr lang="en-US" sz="1700" dirty="0"/>
              <a:t> , </a:t>
            </a:r>
            <a:r>
              <a:rPr lang="en-US" sz="1700" dirty="0" err="1" smtClean="0"/>
              <a:t>hipoksia</a:t>
            </a:r>
            <a:r>
              <a:rPr lang="en-US" sz="1700" dirty="0" smtClean="0"/>
              <a:t>,</a:t>
            </a:r>
          </a:p>
          <a:p>
            <a:pPr lvl="1">
              <a:lnSpc>
                <a:spcPct val="80000"/>
              </a:lnSpc>
            </a:pPr>
            <a:r>
              <a:rPr lang="en-US" sz="1700" dirty="0" err="1" smtClean="0"/>
              <a:t>Kehilangan</a:t>
            </a:r>
            <a:r>
              <a:rPr lang="en-US" sz="1700" dirty="0" smtClean="0"/>
              <a:t> </a:t>
            </a:r>
            <a:r>
              <a:rPr lang="en-US" sz="1700" dirty="0" err="1" smtClean="0"/>
              <a:t>darah</a:t>
            </a:r>
            <a:r>
              <a:rPr lang="en-US" sz="1700" dirty="0" smtClean="0"/>
              <a:t> , </a:t>
            </a:r>
            <a:r>
              <a:rPr lang="en-US" sz="1700" dirty="0" err="1"/>
              <a:t>tanda</a:t>
            </a:r>
            <a:r>
              <a:rPr lang="en-US" sz="1700" dirty="0"/>
              <a:t> </a:t>
            </a:r>
            <a:r>
              <a:rPr lang="en-US" sz="1700" dirty="0" err="1"/>
              <a:t>syok</a:t>
            </a:r>
            <a:r>
              <a:rPr lang="en-US" sz="1700" dirty="0"/>
              <a:t> </a:t>
            </a:r>
            <a:r>
              <a:rPr lang="en-US" sz="1700" dirty="0" err="1"/>
              <a:t>hipovolemik</a:t>
            </a:r>
            <a:r>
              <a:rPr lang="en-US" sz="1700" dirty="0"/>
              <a:t>, </a:t>
            </a:r>
            <a:r>
              <a:rPr lang="en-US" sz="1700" dirty="0" err="1"/>
              <a:t>anemis</a:t>
            </a:r>
            <a:r>
              <a:rPr lang="en-US" sz="1700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Hematothorax</a:t>
            </a:r>
            <a:r>
              <a:rPr lang="en-US" dirty="0" smtClean="0"/>
              <a:t> massif</a:t>
            </a:r>
          </a:p>
          <a:p>
            <a:pPr lvl="1"/>
            <a:r>
              <a:rPr lang="en-US" dirty="0"/>
              <a:t>initial </a:t>
            </a:r>
            <a:r>
              <a:rPr lang="en-US" dirty="0" smtClean="0"/>
              <a:t>drain &gt;  </a:t>
            </a:r>
            <a:r>
              <a:rPr lang="en-US" dirty="0"/>
              <a:t>1,000 </a:t>
            </a:r>
            <a:r>
              <a:rPr lang="en-US" dirty="0" smtClean="0"/>
              <a:t>cc</a:t>
            </a:r>
          </a:p>
          <a:p>
            <a:pPr lvl="1"/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kontinyu</a:t>
            </a:r>
            <a:r>
              <a:rPr lang="en-US" dirty="0" smtClean="0"/>
              <a:t>  </a:t>
            </a:r>
            <a:r>
              <a:rPr lang="en-US" dirty="0"/>
              <a:t>200 </a:t>
            </a:r>
            <a:r>
              <a:rPr lang="en-US" dirty="0" smtClean="0"/>
              <a:t>cc/jam </a:t>
            </a:r>
            <a:r>
              <a:rPr lang="en-US" dirty="0" err="1" smtClean="0"/>
              <a:t>dalam</a:t>
            </a:r>
            <a:r>
              <a:rPr lang="en-US" dirty="0" smtClean="0"/>
              <a:t> 2 jam </a:t>
            </a:r>
            <a:r>
              <a:rPr lang="en-US" dirty="0" err="1" smtClean="0"/>
              <a:t>berturut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Tindakan</a:t>
            </a:r>
            <a:r>
              <a:rPr lang="en-US" sz="2000" dirty="0" smtClean="0"/>
              <a:t> :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600" dirty="0" err="1" smtClean="0"/>
              <a:t>Pasang</a:t>
            </a:r>
            <a:r>
              <a:rPr lang="en-US" sz="1600" dirty="0" smtClean="0"/>
              <a:t> chest tube (WSD), </a:t>
            </a:r>
            <a:r>
              <a:rPr lang="en-US" sz="1600" dirty="0" err="1" smtClean="0"/>
              <a:t>bila</a:t>
            </a:r>
            <a:r>
              <a:rPr lang="en-US" sz="1600" dirty="0" smtClean="0"/>
              <a:t> </a:t>
            </a:r>
            <a:r>
              <a:rPr lang="en-US" sz="1600" dirty="0" err="1" smtClean="0"/>
              <a:t>perdarahan</a:t>
            </a:r>
            <a:r>
              <a:rPr lang="en-US" sz="1600" dirty="0" smtClean="0"/>
              <a:t> </a:t>
            </a:r>
            <a:r>
              <a:rPr lang="en-US" sz="1600" u="sng" dirty="0" smtClean="0"/>
              <a:t>&gt;</a:t>
            </a:r>
            <a:r>
              <a:rPr lang="en-US" sz="1600" dirty="0" smtClean="0"/>
              <a:t> 200 cc/ jam (</a:t>
            </a:r>
            <a:r>
              <a:rPr lang="en-US" sz="1600" dirty="0" err="1" smtClean="0"/>
              <a:t>dalam</a:t>
            </a:r>
            <a:r>
              <a:rPr lang="en-US" sz="1600" dirty="0" smtClean="0"/>
              <a:t> 2-4 jam </a:t>
            </a:r>
            <a:r>
              <a:rPr lang="en-US" sz="1600" dirty="0" err="1" smtClean="0"/>
              <a:t>pertama</a:t>
            </a:r>
            <a:r>
              <a:rPr lang="en-US" sz="1600" dirty="0" smtClean="0"/>
              <a:t>) </a:t>
            </a:r>
            <a:r>
              <a:rPr lang="en-US" sz="1600" dirty="0" err="1" smtClean="0"/>
              <a:t>indikasi</a:t>
            </a:r>
            <a:r>
              <a:rPr lang="en-US" sz="1600" dirty="0" smtClean="0"/>
              <a:t> </a:t>
            </a:r>
            <a:r>
              <a:rPr lang="en-US" sz="1600" dirty="0" err="1" smtClean="0"/>
              <a:t>torakotomi</a:t>
            </a:r>
            <a:r>
              <a:rPr lang="en-US" sz="1600" dirty="0" smtClean="0"/>
              <a:t> </a:t>
            </a:r>
            <a:r>
              <a:rPr lang="en-US" sz="1600" dirty="0" err="1" smtClean="0"/>
              <a:t>penghentian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perdarahan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997701" y="2437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6" name="Picture 4" descr="hem-t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040" y="1928802"/>
            <a:ext cx="3600450" cy="360045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10" y="428604"/>
            <a:ext cx="8229600" cy="10668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/>
              <a:t>Open </a:t>
            </a:r>
            <a:r>
              <a:rPr lang="en-US" b="1" dirty="0" err="1" smtClean="0"/>
              <a:t>Pneumotoraks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95473" y="1849121"/>
            <a:ext cx="4752367" cy="43294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Defek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dinding</a:t>
            </a:r>
            <a:r>
              <a:rPr lang="en-US" sz="2800" dirty="0"/>
              <a:t> dada </a:t>
            </a:r>
            <a:r>
              <a:rPr lang="en-US" sz="2800" dirty="0" err="1"/>
              <a:t>dgn</a:t>
            </a:r>
            <a:r>
              <a:rPr lang="en-US" sz="2800" dirty="0"/>
              <a:t> diameter &gt; 2/3 </a:t>
            </a:r>
            <a:r>
              <a:rPr lang="en-US" sz="2800" dirty="0" err="1"/>
              <a:t>trakhea</a:t>
            </a:r>
            <a:r>
              <a:rPr lang="en-US" sz="2800" dirty="0"/>
              <a:t> </a:t>
            </a:r>
            <a:r>
              <a:rPr lang="en-US" sz="2800" dirty="0" err="1"/>
              <a:t>shg</a:t>
            </a:r>
            <a:r>
              <a:rPr lang="en-US" sz="2800" dirty="0"/>
              <a:t>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dinding</a:t>
            </a:r>
            <a:r>
              <a:rPr lang="en-US" sz="2800" dirty="0"/>
              <a:t> dada </a:t>
            </a:r>
            <a:r>
              <a:rPr lang="en-US" sz="2800" dirty="0" err="1"/>
              <a:t>lbh</a:t>
            </a:r>
            <a:r>
              <a:rPr lang="en-US" sz="2800" dirty="0"/>
              <a:t> </a:t>
            </a:r>
            <a:r>
              <a:rPr lang="en-US" sz="2800" dirty="0" err="1"/>
              <a:t>bsr</a:t>
            </a:r>
            <a:r>
              <a:rPr lang="en-US" sz="2800" dirty="0"/>
              <a:t> </a:t>
            </a:r>
            <a:r>
              <a:rPr lang="en-US" sz="2800" dirty="0" err="1"/>
              <a:t>d.p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smtClean="0"/>
              <a:t>trachea , </a:t>
            </a:r>
            <a:r>
              <a:rPr lang="en-US" sz="2800" dirty="0" err="1" smtClean="0"/>
              <a:t>paru</a:t>
            </a:r>
            <a:r>
              <a:rPr lang="en-US" sz="2800" dirty="0" smtClean="0"/>
              <a:t> </a:t>
            </a:r>
            <a:r>
              <a:rPr lang="en-US" sz="2800" dirty="0" err="1" smtClean="0"/>
              <a:t>kolaps</a:t>
            </a:r>
            <a:r>
              <a:rPr lang="en-US" sz="2800" dirty="0" smtClean="0"/>
              <a:t> (</a:t>
            </a:r>
            <a:r>
              <a:rPr lang="en-US" sz="2800" dirty="0" err="1" smtClean="0"/>
              <a:t>klinis</a:t>
            </a:r>
            <a:r>
              <a:rPr lang="en-US" sz="2800" dirty="0" smtClean="0"/>
              <a:t> ; </a:t>
            </a:r>
            <a:r>
              <a:rPr lang="en-US" sz="2800" dirty="0" err="1" smtClean="0"/>
              <a:t>sesak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Tindakan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  </a:t>
            </a:r>
            <a:r>
              <a:rPr lang="en-US" sz="2800" dirty="0" err="1" smtClean="0"/>
              <a:t>Tutup</a:t>
            </a:r>
            <a:r>
              <a:rPr lang="en-US" sz="2800" dirty="0" smtClean="0"/>
              <a:t> </a:t>
            </a:r>
            <a:r>
              <a:rPr lang="en-US" sz="2800" dirty="0" err="1"/>
              <a:t>dgn</a:t>
            </a:r>
            <a:r>
              <a:rPr lang="en-US" sz="2800" dirty="0"/>
              <a:t> </a:t>
            </a:r>
            <a:r>
              <a:rPr lang="en-US" sz="2800" dirty="0" err="1"/>
              <a:t>kasa</a:t>
            </a:r>
            <a:r>
              <a:rPr lang="en-US" sz="2800" dirty="0"/>
              <a:t> </a:t>
            </a:r>
            <a:r>
              <a:rPr lang="en-US" sz="2800" dirty="0" err="1"/>
              <a:t>steril</a:t>
            </a:r>
            <a:r>
              <a:rPr lang="en-US" sz="2800" dirty="0"/>
              <a:t> 3 </a:t>
            </a:r>
            <a:r>
              <a:rPr lang="en-US" sz="2800" dirty="0" err="1"/>
              <a:t>sisi</a:t>
            </a:r>
            <a:endParaRPr lang="en-US" sz="28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86239" y="3876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2" name="Picture 4" descr="pnethx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 bwMode="auto">
          <a:xfrm>
            <a:off x="7196110" y="1698903"/>
            <a:ext cx="3200400" cy="4354512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Flail chest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2249486"/>
            <a:ext cx="7068936" cy="3647547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/>
              <a:t># </a:t>
            </a:r>
            <a:r>
              <a:rPr lang="en-US" sz="2800" dirty="0" err="1"/>
              <a:t>kosta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2 </a:t>
            </a:r>
            <a:r>
              <a:rPr lang="en-US" sz="2800" dirty="0" err="1"/>
              <a:t>pada</a:t>
            </a:r>
            <a:r>
              <a:rPr lang="en-US" sz="2800" dirty="0"/>
              <a:t> 1 level (segmental)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 </a:t>
            </a:r>
            <a:r>
              <a:rPr lang="en-US" sz="2800" dirty="0" err="1" smtClean="0"/>
              <a:t>Klinis</a:t>
            </a:r>
            <a:r>
              <a:rPr lang="en-US" sz="2800" dirty="0" smtClean="0"/>
              <a:t> : </a:t>
            </a:r>
            <a:r>
              <a:rPr lang="en-US" sz="2800" dirty="0" err="1" smtClean="0"/>
              <a:t>pernafasan</a:t>
            </a:r>
            <a:r>
              <a:rPr lang="en-US" sz="2800" dirty="0" smtClean="0"/>
              <a:t> </a:t>
            </a:r>
            <a:r>
              <a:rPr lang="en-US" sz="2800" dirty="0" err="1"/>
              <a:t>paradoksal</a:t>
            </a:r>
            <a:r>
              <a:rPr lang="en-US" sz="2800" dirty="0"/>
              <a:t>, </a:t>
            </a:r>
            <a:r>
              <a:rPr lang="en-US" sz="2800" dirty="0" err="1"/>
              <a:t>nafas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, </a:t>
            </a:r>
            <a:r>
              <a:rPr lang="en-US" sz="2800" dirty="0" err="1"/>
              <a:t>nyeri</a:t>
            </a:r>
            <a:r>
              <a:rPr lang="en-US" sz="2800" dirty="0"/>
              <a:t>, </a:t>
            </a:r>
            <a:r>
              <a:rPr lang="en-US" sz="2800" dirty="0" err="1"/>
              <a:t>disertai</a:t>
            </a:r>
            <a:r>
              <a:rPr lang="en-US" sz="2800" dirty="0"/>
              <a:t> </a:t>
            </a:r>
            <a:r>
              <a:rPr lang="en-US" sz="2800" dirty="0" err="1"/>
              <a:t>pneumotoraks</a:t>
            </a:r>
            <a:r>
              <a:rPr lang="en-US" sz="2800" dirty="0"/>
              <a:t>, </a:t>
            </a:r>
            <a:r>
              <a:rPr lang="en-US" sz="2800" dirty="0" err="1"/>
              <a:t>hematotoraks</a:t>
            </a:r>
            <a:r>
              <a:rPr lang="en-US" sz="2800" dirty="0"/>
              <a:t>, </a:t>
            </a:r>
            <a:r>
              <a:rPr lang="en-US" sz="2800" dirty="0" err="1"/>
              <a:t>kontusio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r>
              <a:rPr lang="en-US" sz="2800" dirty="0"/>
              <a:t>.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dgn</a:t>
            </a:r>
            <a:r>
              <a:rPr lang="en-US" sz="2800" dirty="0"/>
              <a:t> distress </a:t>
            </a:r>
            <a:r>
              <a:rPr lang="en-US" sz="2800" dirty="0" err="1"/>
              <a:t>pernafasan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r>
              <a:rPr lang="en-US" sz="2800" dirty="0" err="1" smtClean="0"/>
              <a:t>Tindakan</a:t>
            </a:r>
            <a:r>
              <a:rPr lang="en-US" sz="2800" dirty="0" smtClean="0"/>
              <a:t> : </a:t>
            </a:r>
            <a:r>
              <a:rPr lang="en-US" sz="2800" dirty="0" err="1"/>
              <a:t>pemasangan</a:t>
            </a:r>
            <a:r>
              <a:rPr lang="en-US" sz="2800" dirty="0"/>
              <a:t> chest tube, </a:t>
            </a:r>
            <a:r>
              <a:rPr lang="en-US" sz="2800" dirty="0" err="1" smtClean="0"/>
              <a:t>analgetika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intubasi</a:t>
            </a:r>
            <a:r>
              <a:rPr lang="en-US" sz="2800" dirty="0"/>
              <a:t>  </a:t>
            </a:r>
            <a:r>
              <a:rPr lang="en-US" sz="2800" dirty="0" err="1"/>
              <a:t>dgn</a:t>
            </a:r>
            <a:r>
              <a:rPr lang="en-US" sz="2800" dirty="0"/>
              <a:t> </a:t>
            </a:r>
            <a:r>
              <a:rPr lang="en-US" sz="2800" dirty="0" err="1" smtClean="0"/>
              <a:t>ventilasi</a:t>
            </a:r>
            <a:r>
              <a:rPr lang="en-US" sz="2800" dirty="0" smtClean="0"/>
              <a:t> </a:t>
            </a:r>
            <a:r>
              <a:rPr lang="en-US" sz="2800" dirty="0" err="1" smtClean="0"/>
              <a:t>mekanik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4" descr="flailchst"/>
          <p:cNvPicPr>
            <a:picLocks noChangeAspect="1" noChangeArrowheads="1"/>
          </p:cNvPicPr>
          <p:nvPr/>
        </p:nvPicPr>
        <p:blipFill>
          <a:blip r:embed="rId2">
            <a:lum bright="-24000" contrast="6000"/>
          </a:blip>
          <a:srcRect/>
          <a:stretch>
            <a:fillRect/>
          </a:stretch>
        </p:blipFill>
        <p:spPr bwMode="auto">
          <a:xfrm>
            <a:off x="8715825" y="2249487"/>
            <a:ext cx="2331586" cy="364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/>
              <a:t>Major thoracic trauma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09" y="2249486"/>
            <a:ext cx="4878393" cy="823912"/>
          </a:xfrm>
          <a:solidFill>
            <a:srgbClr val="C00000"/>
          </a:solidFill>
        </p:spPr>
        <p:txBody>
          <a:bodyPr>
            <a:normAutofit fontScale="47500" lnSpcReduction="20000"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sz="3800" b="1" dirty="0" smtClean="0"/>
              <a:t>Lethal </a:t>
            </a:r>
            <a:r>
              <a:rPr lang="en-US" sz="3800" b="1" dirty="0"/>
              <a:t>six”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Airway </a:t>
            </a:r>
            <a:r>
              <a:rPr lang="en-US" sz="2200" dirty="0"/>
              <a:t>obstruction</a:t>
            </a:r>
          </a:p>
          <a:p>
            <a:r>
              <a:rPr lang="en-US" sz="2200" dirty="0"/>
              <a:t>Tension pneumothorax</a:t>
            </a:r>
          </a:p>
          <a:p>
            <a:r>
              <a:rPr lang="en-US" sz="2200" dirty="0"/>
              <a:t>Cardiac tamponade</a:t>
            </a:r>
          </a:p>
          <a:p>
            <a:r>
              <a:rPr lang="en-US" sz="2200" dirty="0"/>
              <a:t>Open pneumothorax</a:t>
            </a:r>
          </a:p>
          <a:p>
            <a:r>
              <a:rPr lang="en-US" sz="2200" dirty="0"/>
              <a:t>Massive </a:t>
            </a:r>
            <a:r>
              <a:rPr lang="en-US" sz="2200" dirty="0" err="1"/>
              <a:t>hemothorax</a:t>
            </a:r>
            <a:endParaRPr lang="en-US" sz="2200" dirty="0"/>
          </a:p>
          <a:p>
            <a:r>
              <a:rPr lang="en-US" sz="2200" dirty="0"/>
              <a:t>Flail chest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2249485"/>
            <a:ext cx="4875211" cy="823912"/>
          </a:xfrm>
          <a:solidFill>
            <a:srgbClr val="C00000"/>
          </a:solidFill>
        </p:spPr>
        <p:txBody>
          <a:bodyPr>
            <a:normAutofit fontScale="40000" lnSpcReduction="20000"/>
          </a:bodyPr>
          <a:lstStyle/>
          <a:p>
            <a:pPr algn="ctr"/>
            <a:r>
              <a:rPr lang="en-US" b="1" dirty="0" smtClean="0"/>
              <a:t>“</a:t>
            </a:r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sz="5100" b="1" dirty="0" smtClean="0"/>
              <a:t>Hidden </a:t>
            </a:r>
            <a:r>
              <a:rPr lang="en-US" sz="5100" b="1" dirty="0"/>
              <a:t>six”</a:t>
            </a:r>
          </a:p>
          <a:p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Pulmonary contusion</a:t>
            </a:r>
          </a:p>
          <a:p>
            <a:r>
              <a:rPr lang="en-US" dirty="0" smtClean="0"/>
              <a:t>Tracheobronchial </a:t>
            </a:r>
            <a:r>
              <a:rPr lang="en-US" dirty="0"/>
              <a:t>rupture</a:t>
            </a:r>
          </a:p>
          <a:p>
            <a:r>
              <a:rPr lang="en-US" dirty="0"/>
              <a:t>Blunt cardiac injury</a:t>
            </a:r>
          </a:p>
          <a:p>
            <a:r>
              <a:rPr lang="en-US" dirty="0"/>
              <a:t>Diaphragmatic tear</a:t>
            </a:r>
          </a:p>
          <a:p>
            <a:r>
              <a:rPr lang="en-US" dirty="0"/>
              <a:t>Aortic rupture</a:t>
            </a:r>
          </a:p>
          <a:p>
            <a:r>
              <a:rPr lang="en-US" dirty="0" smtClean="0"/>
              <a:t>Esophageal perforation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65531" y="2355362"/>
            <a:ext cx="5500037" cy="3891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999362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err="1" smtClean="0"/>
              <a:t>Kontusio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41409" y="1786190"/>
            <a:ext cx="4878392" cy="447994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kontusio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1410" y="2249485"/>
            <a:ext cx="4878391" cy="3633789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Kontusio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berisiko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terhadap</a:t>
            </a:r>
            <a:r>
              <a:rPr lang="en-US" dirty="0" smtClean="0">
                <a:solidFill>
                  <a:srgbClr val="FFFF00"/>
                </a:solidFill>
              </a:rPr>
              <a:t> factor  </a:t>
            </a:r>
            <a:r>
              <a:rPr lang="en-US" dirty="0" err="1" smtClean="0">
                <a:solidFill>
                  <a:srgbClr val="FFFF00"/>
                </a:solidFill>
              </a:rPr>
              <a:t>terjadinya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id-ID" b="1" i="1" dirty="0" smtClean="0">
                <a:solidFill>
                  <a:srgbClr val="FFFF00"/>
                </a:solidFill>
              </a:rPr>
              <a:t>cute lung injury (ALI), </a:t>
            </a:r>
            <a:r>
              <a:rPr lang="id-ID" dirty="0">
                <a:solidFill>
                  <a:srgbClr val="FFFF00"/>
                </a:solidFill>
              </a:rPr>
              <a:t>Pa O2/FiO2 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id-ID" dirty="0">
                <a:solidFill>
                  <a:srgbClr val="FFFF00"/>
                </a:solidFill>
              </a:rPr>
              <a:t>201-300 mmHg</a:t>
            </a:r>
          </a:p>
          <a:p>
            <a:pPr lvl="1"/>
            <a:r>
              <a:rPr lang="id-ID" b="1" i="1" dirty="0" smtClean="0">
                <a:solidFill>
                  <a:srgbClr val="FFFF00"/>
                </a:solidFill>
              </a:rPr>
              <a:t>ARDS  </a:t>
            </a:r>
            <a:r>
              <a:rPr lang="en-US" b="1" i="1" dirty="0" smtClean="0">
                <a:solidFill>
                  <a:srgbClr val="FFFF00"/>
                </a:solidFill>
              </a:rPr>
              <a:t>(</a:t>
            </a:r>
            <a:r>
              <a:rPr lang="id-ID" b="1" dirty="0" smtClean="0">
                <a:solidFill>
                  <a:srgbClr val="FFFF00"/>
                </a:solidFill>
              </a:rPr>
              <a:t>Pa </a:t>
            </a:r>
            <a:r>
              <a:rPr lang="id-ID" b="1" dirty="0">
                <a:solidFill>
                  <a:srgbClr val="FFFF00"/>
                </a:solidFill>
              </a:rPr>
              <a:t>O2/ FiO2 </a:t>
            </a:r>
            <a:r>
              <a:rPr lang="id-ID" b="1" u="sng" dirty="0">
                <a:solidFill>
                  <a:srgbClr val="FFFF00"/>
                </a:solidFill>
              </a:rPr>
              <a:t>&lt;</a:t>
            </a:r>
            <a:r>
              <a:rPr lang="id-ID" b="1" dirty="0">
                <a:solidFill>
                  <a:srgbClr val="FFFF00"/>
                </a:solidFill>
              </a:rPr>
              <a:t> 200 </a:t>
            </a:r>
            <a:r>
              <a:rPr lang="id-ID" b="1" dirty="0" smtClean="0">
                <a:solidFill>
                  <a:srgbClr val="FFFF00"/>
                </a:solidFill>
              </a:rPr>
              <a:t>mmHg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P</a:t>
            </a:r>
            <a:r>
              <a:rPr lang="id-ID" b="1" i="1" dirty="0" smtClean="0">
                <a:solidFill>
                  <a:srgbClr val="FFFF00"/>
                </a:solidFill>
              </a:rPr>
              <a:t>ulmonary </a:t>
            </a:r>
            <a:r>
              <a:rPr lang="id-ID" b="1" i="1" dirty="0">
                <a:solidFill>
                  <a:srgbClr val="FFFF00"/>
                </a:solidFill>
              </a:rPr>
              <a:t>failure.</a:t>
            </a:r>
            <a:r>
              <a:rPr lang="id-ID" b="1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kontusio</a:t>
            </a:r>
            <a:r>
              <a:rPr lang="en-US" dirty="0" smtClean="0">
                <a:solidFill>
                  <a:srgbClr val="FFFF00"/>
                </a:solidFill>
              </a:rPr>
              <a:t> yang </a:t>
            </a:r>
            <a:r>
              <a:rPr lang="en-US" dirty="0" err="1" smtClean="0">
                <a:solidFill>
                  <a:srgbClr val="FFFF00"/>
                </a:solidFill>
              </a:rPr>
              <a:t>berat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dapat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memburuk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beberapa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mungkin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menyebabkan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kematian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tidak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dilakukan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penanganan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</a:t>
            </a:r>
            <a:r>
              <a:rPr lang="en-US" b="1" dirty="0" err="1">
                <a:solidFill>
                  <a:srgbClr val="FFFF00"/>
                </a:solidFill>
              </a:rPr>
              <a:t>ypoventilasi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krn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</a:t>
            </a:r>
            <a:r>
              <a:rPr lang="en-US" b="1" dirty="0" err="1">
                <a:solidFill>
                  <a:srgbClr val="FFFF00"/>
                </a:solidFill>
              </a:rPr>
              <a:t>ontusi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memerlukan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manajemen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cairan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ventilatory</a:t>
            </a:r>
            <a:r>
              <a:rPr lang="en-US" i="1" dirty="0">
                <a:solidFill>
                  <a:srgbClr val="FFFF00"/>
                </a:solidFill>
              </a:rPr>
              <a:t> support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bila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diperlukan</a:t>
            </a:r>
            <a:endParaRPr lang="en-US" dirty="0">
              <a:solidFill>
                <a:srgbClr val="FFFF00"/>
              </a:solidFill>
            </a:endParaRPr>
          </a:p>
          <a:p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801490"/>
            <a:ext cx="4875210" cy="44799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err="1" smtClean="0"/>
              <a:t>Diagnostik</a:t>
            </a:r>
            <a:r>
              <a:rPr lang="en-US" dirty="0" smtClean="0"/>
              <a:t> &amp; </a:t>
            </a:r>
            <a:r>
              <a:rPr lang="en-US" dirty="0" err="1" smtClean="0"/>
              <a:t>manajemen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249485"/>
            <a:ext cx="4875210" cy="3633789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r>
              <a:rPr lang="id-ID" dirty="0" smtClean="0">
                <a:solidFill>
                  <a:srgbClr val="FFFF00"/>
                </a:solidFill>
              </a:rPr>
              <a:t>Diagnosis</a:t>
            </a:r>
            <a:r>
              <a:rPr lang="en-US" dirty="0" smtClean="0">
                <a:solidFill>
                  <a:srgbClr val="FFFF00"/>
                </a:solidFill>
              </a:rPr>
              <a:t> : </a:t>
            </a:r>
            <a:r>
              <a:rPr lang="en-US" dirty="0" err="1" smtClean="0">
                <a:solidFill>
                  <a:srgbClr val="FFFF00"/>
                </a:solidFill>
              </a:rPr>
              <a:t>pemeriksaan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fisik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foto</a:t>
            </a:r>
            <a:r>
              <a:rPr lang="en-US" dirty="0" smtClean="0">
                <a:solidFill>
                  <a:srgbClr val="FFFF00"/>
                </a:solidFill>
              </a:rPr>
              <a:t> thorax ( 6 jam </a:t>
            </a:r>
            <a:r>
              <a:rPr lang="en-US" dirty="0" err="1" smtClean="0">
                <a:solidFill>
                  <a:srgbClr val="FFFF00"/>
                </a:solidFill>
              </a:rPr>
              <a:t>pasca</a:t>
            </a:r>
            <a:r>
              <a:rPr lang="en-US" dirty="0" smtClean="0">
                <a:solidFill>
                  <a:srgbClr val="FFFF00"/>
                </a:solidFill>
              </a:rPr>
              <a:t> trauma </a:t>
            </a:r>
            <a:r>
              <a:rPr lang="en-US" dirty="0" err="1" smtClean="0">
                <a:solidFill>
                  <a:srgbClr val="FFFF00"/>
                </a:solidFill>
              </a:rPr>
              <a:t>penting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id-ID" b="1" dirty="0" smtClean="0">
                <a:solidFill>
                  <a:srgbClr val="FFFF00"/>
                </a:solidFill>
              </a:rPr>
              <a:t>.</a:t>
            </a:r>
            <a:endParaRPr lang="id-ID" b="1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Separuh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kasus</a:t>
            </a:r>
            <a:r>
              <a:rPr lang="en-US" dirty="0" smtClean="0">
                <a:solidFill>
                  <a:srgbClr val="FFFF00"/>
                </a:solidFill>
              </a:rPr>
              <a:t> :</a:t>
            </a:r>
            <a:r>
              <a:rPr lang="id-ID" dirty="0" smtClean="0">
                <a:solidFill>
                  <a:srgbClr val="FFFF00"/>
                </a:solidFill>
              </a:rPr>
              <a:t> asymptomati</a:t>
            </a:r>
            <a:r>
              <a:rPr lang="en-US" dirty="0" smtClean="0">
                <a:solidFill>
                  <a:srgbClr val="FFFF00"/>
                </a:solidFill>
              </a:rPr>
              <a:t>c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awalnya</a:t>
            </a:r>
            <a:r>
              <a:rPr lang="en-US" dirty="0" smtClean="0">
                <a:solidFill>
                  <a:srgbClr val="FFFF00"/>
                </a:solidFill>
              </a:rPr>
              <a:t> , </a:t>
            </a:r>
            <a:r>
              <a:rPr lang="en-US" dirty="0" err="1" smtClean="0">
                <a:solidFill>
                  <a:srgbClr val="FFFF00"/>
                </a:solidFill>
              </a:rPr>
              <a:t>keluhan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bertambah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memburuk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3-4 jam </a:t>
            </a:r>
            <a:r>
              <a:rPr lang="en-US" dirty="0" err="1" smtClean="0">
                <a:solidFill>
                  <a:srgbClr val="FFFF00"/>
                </a:solidFill>
              </a:rPr>
              <a:t>pasca</a:t>
            </a:r>
            <a:r>
              <a:rPr lang="en-US" dirty="0" smtClean="0">
                <a:solidFill>
                  <a:srgbClr val="FFFF00"/>
                </a:solidFill>
              </a:rPr>
              <a:t> trauma</a:t>
            </a:r>
            <a:r>
              <a:rPr lang="id-ID" dirty="0" smtClean="0">
                <a:solidFill>
                  <a:srgbClr val="FFFF00"/>
                </a:solidFill>
              </a:rPr>
              <a:t>. </a:t>
            </a:r>
            <a:endParaRPr lang="id-ID" dirty="0">
              <a:solidFill>
                <a:srgbClr val="FFFF00"/>
              </a:solidFill>
            </a:endParaRPr>
          </a:p>
          <a:p>
            <a:endParaRPr lang="id-ID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Keluhan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respirasi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oksigenasi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yg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tidak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adekuat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perlu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intubasi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penggunaan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ventilasi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mekanik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52404" y="352626"/>
            <a:ext cx="8037094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Arial Unicode MS" pitchFamily="34" charset="-128"/>
              </a:rPr>
              <a:t>KONSEP PENANGANAN TRAUMA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63739" y="1139826"/>
            <a:ext cx="8614425" cy="563231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3300"/>
              </a:buClr>
              <a:buFontTx/>
              <a:buChar char="•"/>
            </a:pPr>
            <a:r>
              <a:rPr lang="en-US" sz="2400" dirty="0">
                <a:solidFill>
                  <a:srgbClr val="FFCC00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 Unicode MS" pitchFamily="34" charset="-128"/>
              </a:rPr>
              <a:t>Primary Survey</a:t>
            </a:r>
          </a:p>
          <a:p>
            <a:pPr lvl="1" eaLnBrk="0" hangingPunct="0">
              <a:buClr>
                <a:srgbClr val="FF3300"/>
              </a:buClr>
            </a:pPr>
            <a:r>
              <a:rPr lang="en-US" sz="2400" dirty="0">
                <a:latin typeface="Arial Unicode MS" pitchFamily="34" charset="-128"/>
              </a:rPr>
              <a:t>A	: Airway with C-spine control</a:t>
            </a:r>
          </a:p>
          <a:p>
            <a:pPr lvl="1" eaLnBrk="0" hangingPunct="0">
              <a:buClr>
                <a:srgbClr val="FF3300"/>
              </a:buClr>
            </a:pPr>
            <a:r>
              <a:rPr lang="en-US" sz="2400" dirty="0">
                <a:latin typeface="Arial Unicode MS" pitchFamily="34" charset="-128"/>
              </a:rPr>
              <a:t>B	: Breathing with ventilation</a:t>
            </a:r>
          </a:p>
          <a:p>
            <a:pPr lvl="1" eaLnBrk="0" hangingPunct="0">
              <a:buClr>
                <a:srgbClr val="FF3300"/>
              </a:buClr>
            </a:pPr>
            <a:r>
              <a:rPr lang="en-US" sz="2400" dirty="0">
                <a:latin typeface="Arial Unicode MS" pitchFamily="34" charset="-128"/>
              </a:rPr>
              <a:t>C	: Circulation with hemorrhage control</a:t>
            </a:r>
          </a:p>
          <a:p>
            <a:pPr lvl="1" eaLnBrk="0" hangingPunct="0">
              <a:buClr>
                <a:srgbClr val="FF3300"/>
              </a:buClr>
            </a:pPr>
            <a:r>
              <a:rPr lang="en-US" sz="2400" dirty="0">
                <a:latin typeface="Arial Unicode MS" pitchFamily="34" charset="-128"/>
              </a:rPr>
              <a:t>D	: Disability : neurologic status</a:t>
            </a:r>
          </a:p>
          <a:p>
            <a:pPr lvl="1" eaLnBrk="0" hangingPunct="0">
              <a:buClr>
                <a:srgbClr val="FF3300"/>
              </a:buClr>
            </a:pPr>
            <a:r>
              <a:rPr lang="en-US" sz="2400" dirty="0">
                <a:latin typeface="Arial Unicode MS" pitchFamily="34" charset="-128"/>
              </a:rPr>
              <a:t>E	: Exposure/environment with temperature control</a:t>
            </a:r>
          </a:p>
          <a:p>
            <a:pPr lvl="1" eaLnBrk="0" hangingPunct="0">
              <a:buClr>
                <a:srgbClr val="FF3300"/>
              </a:buClr>
            </a:pPr>
            <a:endParaRPr lang="en-US" sz="2400" dirty="0">
              <a:latin typeface="Arial Unicode MS" pitchFamily="34" charset="-128"/>
            </a:endParaRPr>
          </a:p>
          <a:p>
            <a:pPr eaLnBrk="0" hangingPunct="0">
              <a:buClr>
                <a:srgbClr val="FF3300"/>
              </a:buClr>
            </a:pP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 Unicode MS" pitchFamily="34" charset="-128"/>
              </a:rPr>
              <a:t>Resuscitation</a:t>
            </a:r>
          </a:p>
          <a:p>
            <a:pPr eaLnBrk="0" hangingPunct="0">
              <a:buClr>
                <a:srgbClr val="FF3300"/>
              </a:buClr>
            </a:pPr>
            <a:endParaRPr lang="en-US" sz="2400" b="1" dirty="0">
              <a:solidFill>
                <a:srgbClr val="FFFF00"/>
              </a:solidFill>
              <a:latin typeface="Arial Unicode MS" pitchFamily="34" charset="-128"/>
            </a:endParaRPr>
          </a:p>
          <a:p>
            <a:pPr eaLnBrk="0" hangingPunct="0">
              <a:buClr>
                <a:srgbClr val="FF3300"/>
              </a:buClr>
            </a:pPr>
            <a:r>
              <a:rPr lang="en-US" sz="2400" dirty="0">
                <a:solidFill>
                  <a:srgbClr val="FFFF00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 Unicode MS" pitchFamily="34" charset="-128"/>
              </a:rPr>
              <a:t>Secondary Survey</a:t>
            </a:r>
          </a:p>
          <a:p>
            <a:pPr lvl="1" eaLnBrk="0" hangingPunct="0">
              <a:buClr>
                <a:srgbClr val="FF3300"/>
              </a:buClr>
            </a:pPr>
            <a:r>
              <a:rPr lang="en-US" sz="2400" dirty="0">
                <a:latin typeface="Arial Unicode MS" pitchFamily="34" charset="-128"/>
              </a:rPr>
              <a:t>Head – to – toe evaluation and history</a:t>
            </a:r>
          </a:p>
          <a:p>
            <a:pPr lvl="1" eaLnBrk="0" hangingPunct="0">
              <a:buClr>
                <a:srgbClr val="FF3300"/>
              </a:buClr>
            </a:pPr>
            <a:endParaRPr lang="en-US" sz="2400" dirty="0">
              <a:latin typeface="Arial Unicode MS" pitchFamily="34" charset="-128"/>
            </a:endParaRPr>
          </a:p>
          <a:p>
            <a:pPr eaLnBrk="0" hangingPunct="0">
              <a:buClr>
                <a:srgbClr val="FF3300"/>
              </a:buClr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 Unicode MS" pitchFamily="34" charset="-128"/>
              </a:rPr>
              <a:t>Reevaluation</a:t>
            </a:r>
          </a:p>
          <a:p>
            <a:pPr eaLnBrk="0" hangingPunct="0">
              <a:buClr>
                <a:srgbClr val="FF3300"/>
              </a:buClr>
            </a:pPr>
            <a:endParaRPr lang="en-US" sz="2400" b="1" dirty="0">
              <a:solidFill>
                <a:srgbClr val="FFFF00"/>
              </a:solidFill>
              <a:latin typeface="Arial Unicode MS" pitchFamily="34" charset="-128"/>
            </a:endParaRPr>
          </a:p>
          <a:p>
            <a:pPr eaLnBrk="0" hangingPunct="0">
              <a:buClr>
                <a:srgbClr val="FF3300"/>
              </a:buClr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 Unicode MS" pitchFamily="34" charset="-128"/>
              </a:rPr>
              <a:t>Definitive care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7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00400" y="1905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243" y="1338444"/>
            <a:ext cx="4918064" cy="46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51243" y="357166"/>
            <a:ext cx="10260469" cy="646331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Flail</a:t>
            </a: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chest – </a:t>
            </a:r>
            <a:r>
              <a:rPr lang="en-GB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kontusio</a:t>
            </a: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GB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paru</a:t>
            </a:r>
            <a:endParaRPr lang="en-GB" sz="3600" b="1" dirty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656" y="1338444"/>
            <a:ext cx="5020056" cy="452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933156">
            <a:off x="412284" y="2401959"/>
            <a:ext cx="979524" cy="6789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 rot="1933156">
            <a:off x="500306" y="1017198"/>
            <a:ext cx="979524" cy="6789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id-ID" dirty="0" smtClean="0"/>
              <a:t>FLUID THERAPY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endParaRPr lang="id-ID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Pemberian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terapi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cairan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kontusio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 – </a:t>
            </a:r>
            <a:r>
              <a:rPr lang="en-US" dirty="0" err="1" smtClean="0">
                <a:solidFill>
                  <a:srgbClr val="FFFF00"/>
                </a:solidFill>
              </a:rPr>
              <a:t>kontroversi</a:t>
            </a:r>
            <a:r>
              <a:rPr lang="en-US" dirty="0" smtClean="0">
                <a:solidFill>
                  <a:srgbClr val="FFFF00"/>
                </a:solidFill>
              </a:rPr>
              <a:t> , </a:t>
            </a:r>
            <a:r>
              <a:rPr lang="en-US" dirty="0" err="1" smtClean="0">
                <a:solidFill>
                  <a:srgbClr val="FFFF00"/>
                </a:solidFill>
              </a:rPr>
              <a:t>karena</a:t>
            </a:r>
            <a:r>
              <a:rPr lang="en-US" dirty="0" smtClean="0">
                <a:solidFill>
                  <a:srgbClr val="FFFF00"/>
                </a:solidFill>
              </a:rPr>
              <a:t> :</a:t>
            </a:r>
            <a:endParaRPr lang="id-ID" dirty="0" smtClean="0">
              <a:solidFill>
                <a:srgbClr val="FFFF00"/>
              </a:solidFill>
            </a:endParaRPr>
          </a:p>
          <a:p>
            <a:pPr lvl="1"/>
            <a:r>
              <a:rPr lang="id-ID" dirty="0" smtClean="0">
                <a:solidFill>
                  <a:srgbClr val="FFFF00"/>
                </a:solidFill>
              </a:rPr>
              <a:t>hypervolemia </a:t>
            </a:r>
            <a:r>
              <a:rPr lang="id-ID" dirty="0">
                <a:solidFill>
                  <a:srgbClr val="FFFF00"/>
                </a:solidFill>
              </a:rPr>
              <a:t>(excessive fluid)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memperburuk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hipoksia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edema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, </a:t>
            </a:r>
          </a:p>
          <a:p>
            <a:pPr lvl="1"/>
            <a:r>
              <a:rPr lang="id-ID" dirty="0" smtClean="0">
                <a:solidFill>
                  <a:srgbClr val="FFFF00"/>
                </a:solidFill>
              </a:rPr>
              <a:t>hypovolemia </a:t>
            </a:r>
            <a:r>
              <a:rPr lang="id-ID" dirty="0">
                <a:solidFill>
                  <a:srgbClr val="FFFF00"/>
                </a:solidFill>
              </a:rPr>
              <a:t>(low blood volume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memperburuk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keadaan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pasien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dgn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syok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hipovolemik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</a:p>
          <a:p>
            <a:pPr lvl="1"/>
            <a:endParaRPr lang="id-ID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Edema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terjadi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karena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peningkatan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cairan</a:t>
            </a:r>
            <a:r>
              <a:rPr lang="en-US" dirty="0" smtClean="0">
                <a:solidFill>
                  <a:srgbClr val="FFFF00"/>
                </a:solidFill>
              </a:rPr>
              <a:t> di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setelah</a:t>
            </a:r>
            <a:r>
              <a:rPr lang="en-US" dirty="0" smtClean="0">
                <a:solidFill>
                  <a:srgbClr val="FFFF00"/>
                </a:solidFill>
              </a:rPr>
              <a:t> 72 jam </a:t>
            </a:r>
            <a:r>
              <a:rPr lang="en-US" dirty="0" err="1" smtClean="0">
                <a:solidFill>
                  <a:srgbClr val="FFFF00"/>
                </a:solidFill>
              </a:rPr>
              <a:t>akan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memperburuk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oksigenasi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menyebabkan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hipoksia</a:t>
            </a:r>
            <a:r>
              <a:rPr lang="id-ID" b="1" dirty="0" smtClean="0">
                <a:solidFill>
                  <a:srgbClr val="FFFF00"/>
                </a:solidFill>
              </a:rPr>
              <a:t> </a:t>
            </a:r>
          </a:p>
          <a:p>
            <a:endParaRPr lang="id-ID" dirty="0">
              <a:solidFill>
                <a:schemeClr val="bg1"/>
              </a:solidFill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0512" y="500042"/>
            <a:ext cx="7754112" cy="10668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6"/>
                </a:solidFill>
              </a:rPr>
              <a:t>Ruptur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Diafragma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10513" y="1920240"/>
            <a:ext cx="4031462" cy="3794776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/>
              <a:t>Akibat</a:t>
            </a:r>
            <a:r>
              <a:rPr lang="en-US" sz="2000" dirty="0"/>
              <a:t> trauma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en-US" sz="2000" i="1" dirty="0"/>
              <a:t>Paper bag effect (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kantung</a:t>
            </a:r>
            <a:r>
              <a:rPr lang="en-US" sz="2000" dirty="0"/>
              <a:t> </a:t>
            </a:r>
            <a:r>
              <a:rPr lang="en-US" sz="2000" dirty="0" err="1"/>
              <a:t>kertas</a:t>
            </a:r>
            <a:r>
              <a:rPr lang="en-US" sz="2000" i="1" dirty="0"/>
              <a:t>), </a:t>
            </a:r>
            <a:r>
              <a:rPr lang="en-US" sz="2000" dirty="0" err="1"/>
              <a:t>kiri</a:t>
            </a:r>
            <a:r>
              <a:rPr lang="en-US" sz="2000" dirty="0"/>
              <a:t> </a:t>
            </a:r>
            <a:r>
              <a:rPr lang="en-US" sz="2000" dirty="0" err="1"/>
              <a:t>lbh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Organ </a:t>
            </a:r>
            <a:r>
              <a:rPr lang="en-US" sz="2000" dirty="0" err="1"/>
              <a:t>dalam</a:t>
            </a:r>
            <a:r>
              <a:rPr lang="en-US" sz="2000" dirty="0"/>
              <a:t> abdomen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(</a:t>
            </a:r>
            <a:r>
              <a:rPr lang="en-US" sz="2000" dirty="0" err="1"/>
              <a:t>gaster</a:t>
            </a:r>
            <a:r>
              <a:rPr lang="en-US" sz="2000" dirty="0"/>
              <a:t>, </a:t>
            </a:r>
            <a:r>
              <a:rPr lang="en-US" sz="2000" dirty="0" err="1"/>
              <a:t>kolon</a:t>
            </a:r>
            <a:r>
              <a:rPr lang="en-US" sz="2000" dirty="0"/>
              <a:t>, ileum</a:t>
            </a:r>
            <a:r>
              <a:rPr lang="en-US" sz="2000" dirty="0" smtClean="0"/>
              <a:t>)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rongga</a:t>
            </a:r>
            <a:r>
              <a:rPr lang="en-US" sz="2000" dirty="0" smtClean="0"/>
              <a:t> thorax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Klinis</a:t>
            </a:r>
            <a:r>
              <a:rPr lang="en-US" sz="2000" dirty="0" smtClean="0"/>
              <a:t> </a:t>
            </a:r>
            <a:r>
              <a:rPr lang="en-US" sz="2000" dirty="0" err="1"/>
              <a:t>sesak</a:t>
            </a:r>
            <a:r>
              <a:rPr lang="en-US" sz="2000" dirty="0"/>
              <a:t>. </a:t>
            </a:r>
            <a:r>
              <a:rPr lang="en-US" sz="2000" dirty="0" err="1"/>
              <a:t>Bising</a:t>
            </a:r>
            <a:r>
              <a:rPr lang="en-US" sz="2000" dirty="0"/>
              <a:t> </a:t>
            </a:r>
            <a:r>
              <a:rPr lang="en-US" sz="2000" dirty="0" err="1"/>
              <a:t>usus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rongga</a:t>
            </a:r>
            <a:r>
              <a:rPr lang="en-US" sz="2000" dirty="0"/>
              <a:t> </a:t>
            </a:r>
            <a:r>
              <a:rPr lang="en-US" sz="2000" dirty="0" err="1"/>
              <a:t>toraks</a:t>
            </a:r>
            <a:r>
              <a:rPr lang="en-US" sz="2000" dirty="0"/>
              <a:t>, </a:t>
            </a:r>
            <a:r>
              <a:rPr lang="en-US" sz="2000" dirty="0" err="1"/>
              <a:t>pasang</a:t>
            </a:r>
            <a:r>
              <a:rPr lang="en-US" sz="2000" dirty="0"/>
              <a:t> NGT </a:t>
            </a:r>
            <a:r>
              <a:rPr lang="en-US" sz="2000" dirty="0" err="1"/>
              <a:t>buat</a:t>
            </a:r>
            <a:r>
              <a:rPr lang="en-US" sz="2000" dirty="0"/>
              <a:t> X ray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Koreksi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pembedahan</a:t>
            </a:r>
            <a:endParaRPr lang="en-US" sz="2000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688139" y="1806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32" name="Picture 4" descr="hernia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338" y="1909453"/>
            <a:ext cx="3097212" cy="381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335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642918"/>
            <a:ext cx="8229600" cy="8018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6"/>
                </a:solidFill>
              </a:rPr>
              <a:t>Ruptura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Trakhea</a:t>
            </a:r>
            <a:r>
              <a:rPr lang="en-US" b="1" dirty="0" smtClean="0">
                <a:solidFill>
                  <a:schemeClr val="accent6"/>
                </a:solidFill>
              </a:rPr>
              <a:t> - </a:t>
            </a:r>
            <a:r>
              <a:rPr lang="en-US" b="1" dirty="0" err="1" smtClean="0">
                <a:solidFill>
                  <a:schemeClr val="accent6"/>
                </a:solidFill>
              </a:rPr>
              <a:t>Bronkhus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52596" y="1628776"/>
            <a:ext cx="3960814" cy="450531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Ruptur</a:t>
            </a:r>
            <a:r>
              <a:rPr lang="en-US" sz="2800" dirty="0"/>
              <a:t> </a:t>
            </a:r>
            <a:r>
              <a:rPr lang="en-US" sz="2800" dirty="0" err="1"/>
              <a:t>trakhea</a:t>
            </a:r>
            <a:r>
              <a:rPr lang="en-US" sz="2800" dirty="0"/>
              <a:t>, </a:t>
            </a:r>
            <a:r>
              <a:rPr lang="en-US" sz="2800" dirty="0" err="1"/>
              <a:t>bronkhus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didaerah</a:t>
            </a:r>
            <a:r>
              <a:rPr lang="en-US" sz="2800" dirty="0"/>
              <a:t> </a:t>
            </a:r>
            <a:r>
              <a:rPr lang="en-US" dirty="0" err="1"/>
              <a:t>k</a:t>
            </a:r>
            <a:r>
              <a:rPr lang="en-US" sz="2800" dirty="0" err="1"/>
              <a:t>arina</a:t>
            </a:r>
            <a:r>
              <a:rPr lang="en-US" sz="2800" dirty="0"/>
              <a:t>       </a:t>
            </a:r>
            <a:r>
              <a:rPr lang="en-US" sz="2800" dirty="0" smtClean="0"/>
              <a:t>(</a:t>
            </a:r>
            <a:r>
              <a:rPr lang="en-US" sz="2800" dirty="0" err="1" smtClean="0"/>
              <a:t>percabangan</a:t>
            </a:r>
            <a:r>
              <a:rPr lang="en-US" sz="2800" dirty="0"/>
              <a:t>),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ruptur</a:t>
            </a:r>
            <a:r>
              <a:rPr lang="en-US" sz="2800" dirty="0"/>
              <a:t> total </a:t>
            </a:r>
            <a:r>
              <a:rPr lang="en-US" sz="2800" dirty="0" err="1"/>
              <a:t>bisa</a:t>
            </a:r>
            <a:r>
              <a:rPr lang="en-US" sz="2800" dirty="0"/>
              <a:t> fatal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Klinis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 err="1"/>
              <a:t>hemoptisis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sianosis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empisema</a:t>
            </a:r>
            <a:r>
              <a:rPr lang="en-US" dirty="0" smtClean="0"/>
              <a:t> </a:t>
            </a:r>
            <a:r>
              <a:rPr lang="en-US" dirty="0" err="1"/>
              <a:t>subkutis</a:t>
            </a:r>
            <a:r>
              <a:rPr lang="en-US" dirty="0" smtClean="0"/>
              <a:t>,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intubasi</a:t>
            </a:r>
            <a:r>
              <a:rPr lang="en-US" dirty="0" smtClean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trakhea</a:t>
            </a:r>
            <a:r>
              <a:rPr lang="en-US" dirty="0"/>
              <a:t>.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104064" y="17917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56" name="Picture 4" descr="04-3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781" y="1628776"/>
            <a:ext cx="3399027" cy="4446962"/>
          </a:xfrm>
          <a:prstGeom prst="rect">
            <a:avLst/>
          </a:prstGeom>
          <a:noFill/>
        </p:spPr>
      </p:pic>
      <p:sp>
        <p:nvSpPr>
          <p:cNvPr id="2" name="Down Arrow 1"/>
          <p:cNvSpPr/>
          <p:nvPr/>
        </p:nvSpPr>
        <p:spPr>
          <a:xfrm flipH="1">
            <a:off x="8194294" y="2734056"/>
            <a:ext cx="329185" cy="493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 flipH="1">
            <a:off x="7663940" y="3535680"/>
            <a:ext cx="329185" cy="493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own Arrow 7"/>
          <p:cNvSpPr/>
          <p:nvPr/>
        </p:nvSpPr>
        <p:spPr>
          <a:xfrm flipH="1">
            <a:off x="8625837" y="4416552"/>
            <a:ext cx="307850" cy="743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5103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500042"/>
            <a:ext cx="8744874" cy="10668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6"/>
                </a:solidFill>
              </a:rPr>
              <a:t>Ruptur</a:t>
            </a:r>
            <a:r>
              <a:rPr lang="en-US" b="1" dirty="0" smtClean="0">
                <a:solidFill>
                  <a:schemeClr val="accent6"/>
                </a:solidFill>
              </a:rPr>
              <a:t> Aorta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08760" y="1965960"/>
            <a:ext cx="8744874" cy="3739895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fatal, </a:t>
            </a:r>
            <a:r>
              <a:rPr lang="en-US" sz="2800" dirty="0" err="1"/>
              <a:t>bila</a:t>
            </a:r>
            <a:r>
              <a:rPr lang="en-US" sz="2800" dirty="0"/>
              <a:t> partial/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hematom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mediastinum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sumbat</a:t>
            </a:r>
            <a:r>
              <a:rPr lang="en-US" sz="2800" dirty="0"/>
              <a:t> </a:t>
            </a:r>
            <a:r>
              <a:rPr lang="en-US" sz="2800" dirty="0" err="1"/>
              <a:t>sementara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Klinis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/>
              <a:t>jejas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dada,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membaik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X ray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pelebaran</a:t>
            </a:r>
            <a:r>
              <a:rPr lang="en-US" dirty="0"/>
              <a:t> </a:t>
            </a:r>
            <a:r>
              <a:rPr lang="en-US" dirty="0" smtClean="0"/>
              <a:t>mediastinum (</a:t>
            </a:r>
            <a:r>
              <a:rPr lang="en-US" dirty="0" err="1" smtClean="0"/>
              <a:t>curigai</a:t>
            </a:r>
            <a:r>
              <a:rPr lang="en-US" dirty="0" smtClean="0"/>
              <a:t> </a:t>
            </a:r>
            <a:r>
              <a:rPr lang="en-US" dirty="0" err="1"/>
              <a:t>ruptur</a:t>
            </a:r>
            <a:r>
              <a:rPr lang="en-US" dirty="0"/>
              <a:t> </a:t>
            </a:r>
            <a:r>
              <a:rPr lang="en-US" dirty="0" smtClean="0"/>
              <a:t>aorta)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Diagnostik</a:t>
            </a:r>
            <a:r>
              <a:rPr lang="en-US" sz="2800" dirty="0"/>
              <a:t> </a:t>
            </a:r>
            <a:r>
              <a:rPr lang="en-US" sz="2800" dirty="0" err="1"/>
              <a:t>aortografi</a:t>
            </a:r>
            <a:r>
              <a:rPr lang="en-US" sz="2800" dirty="0"/>
              <a:t>, </a:t>
            </a:r>
            <a:r>
              <a:rPr lang="en-US" sz="2800" dirty="0" err="1"/>
              <a:t>tindak</a:t>
            </a:r>
            <a:r>
              <a:rPr lang="en-US" sz="2800" dirty="0"/>
              <a:t> </a:t>
            </a:r>
            <a:r>
              <a:rPr lang="en-US" sz="2800" dirty="0" err="1"/>
              <a:t>pembedahan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smtClean="0"/>
              <a:t>di RS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fasilitas</a:t>
            </a:r>
            <a:r>
              <a:rPr lang="en-US" sz="2800" dirty="0"/>
              <a:t> </a:t>
            </a:r>
            <a:r>
              <a:rPr lang="en-US" sz="2800" dirty="0" err="1"/>
              <a:t>lengkap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72565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Indications for Angiography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9316" y="1830120"/>
            <a:ext cx="3630168" cy="1508100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800" dirty="0" smtClean="0"/>
              <a:t>X ray thorax:</a:t>
            </a:r>
          </a:p>
          <a:p>
            <a:pPr marL="457200" lvl="1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pelebaran</a:t>
            </a:r>
            <a:r>
              <a:rPr lang="en-US" dirty="0" smtClean="0"/>
              <a:t> mediastinum </a:t>
            </a:r>
            <a:r>
              <a:rPr lang="en-US" dirty="0"/>
              <a:t>(&gt;8cm)</a:t>
            </a:r>
          </a:p>
          <a:p>
            <a:endParaRPr lang="en-US" sz="2800" dirty="0"/>
          </a:p>
        </p:txBody>
      </p:sp>
      <p:pic>
        <p:nvPicPr>
          <p:cNvPr id="47108" name="Picture 4" descr="chest002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2264" y="3414420"/>
            <a:ext cx="3557220" cy="3073043"/>
          </a:xfrm>
        </p:spPr>
      </p:pic>
      <p:pic>
        <p:nvPicPr>
          <p:cNvPr id="6" name="Picture 5" descr="Ang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25312" y="1830120"/>
            <a:ext cx="4462272" cy="45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584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618518"/>
            <a:ext cx="7648605" cy="880082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dirty="0" smtClean="0"/>
              <a:t>CHEST TRAUMA SCORE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708451"/>
              </p:ext>
            </p:extLst>
          </p:nvPr>
        </p:nvGraphicFramePr>
        <p:xfrm>
          <a:off x="1952597" y="1571612"/>
          <a:ext cx="7648605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535"/>
                <a:gridCol w="2549535"/>
                <a:gridCol w="2549535"/>
              </a:tblGrid>
              <a:tr h="762625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AGE SCORE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&lt;45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45-65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&gt;65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8988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Pulmonary contusion score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Unilateral minor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Bilateral minor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Unilateral major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Bilateral major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77775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Rib score</a:t>
                      </a:r>
                    </a:p>
                    <a:p>
                      <a:endParaRPr lang="id-ID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d-ID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Bilateral rib fractures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&lt;3 rib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3-5 rib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&gt;5 rib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3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9349"/>
          </a:xfrm>
          <a:solidFill>
            <a:srgbClr val="FF0000"/>
          </a:solidFill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skoring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1800"/>
            <a:ext cx="9905999" cy="408940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skoring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trauma yang </a:t>
            </a:r>
            <a:r>
              <a:rPr lang="en-US" dirty="0" err="1" smtClean="0"/>
              <a:t>digunakan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skoring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r>
              <a:rPr lang="en-US" dirty="0" smtClean="0"/>
              <a:t> mortality </a:t>
            </a:r>
            <a:r>
              <a:rPr lang="en-US" dirty="0" err="1" smtClean="0"/>
              <a:t>dn</a:t>
            </a:r>
            <a:r>
              <a:rPr lang="en-US" dirty="0" smtClean="0"/>
              <a:t> morbidity</a:t>
            </a:r>
          </a:p>
          <a:p>
            <a:endParaRPr lang="en-US" dirty="0"/>
          </a:p>
          <a:p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buruknya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system </a:t>
            </a:r>
            <a:r>
              <a:rPr lang="en-US" dirty="0" err="1" smtClean="0"/>
              <a:t>pelayanan</a:t>
            </a:r>
            <a:r>
              <a:rPr lang="en-US" dirty="0" smtClean="0"/>
              <a:t> di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92200"/>
            <a:ext cx="9905998" cy="1004888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TRAUMA PENETRANS THORAX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Tergantung</a:t>
            </a:r>
            <a:r>
              <a:rPr lang="en-US" dirty="0" smtClean="0"/>
              <a:t> organ yang </a:t>
            </a:r>
            <a:r>
              <a:rPr lang="en-US" dirty="0" err="1" smtClean="0"/>
              <a:t>terkena</a:t>
            </a:r>
            <a:endParaRPr lang="en-US" dirty="0" smtClean="0"/>
          </a:p>
          <a:p>
            <a:r>
              <a:rPr lang="en-US" dirty="0" err="1" smtClean="0"/>
              <a:t>Pertolongan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chest tube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resusitasi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thorax 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eksplorasi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pembedahan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76424" y="2331719"/>
            <a:ext cx="8791575" cy="1178243"/>
          </a:xfrm>
          <a:solidFill>
            <a:srgbClr val="C00000"/>
          </a:solidFill>
        </p:spPr>
        <p:txBody>
          <a:bodyPr/>
          <a:lstStyle/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ABDOMEN</a:t>
            </a:r>
          </a:p>
        </p:txBody>
      </p:sp>
    </p:spTree>
    <p:extLst>
      <p:ext uri="{BB962C8B-B14F-4D97-AF65-F5344CB8AC3E}">
        <p14:creationId xmlns:p14="http://schemas.microsoft.com/office/powerpoint/2010/main" val="256340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428868"/>
            <a:ext cx="8229600" cy="1143000"/>
          </a:xfr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Trauma thorax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37554"/>
            <a:ext cx="8278368" cy="1258887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altLang="id-ID" dirty="0" smtClean="0"/>
              <a:t>Trauma abdomen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40864"/>
            <a:ext cx="8382000" cy="3986784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id-ID" dirty="0" err="1" smtClean="0"/>
              <a:t>Evaluasi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daerah</a:t>
            </a:r>
            <a:r>
              <a:rPr lang="en-US" altLang="id-ID" dirty="0" smtClean="0"/>
              <a:t> abdomen </a:t>
            </a:r>
            <a:r>
              <a:rPr lang="en-US" altLang="id-ID" dirty="0" err="1" smtClean="0"/>
              <a:t>merupakan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satu</a:t>
            </a:r>
            <a:r>
              <a:rPr lang="en-US" altLang="id-ID" dirty="0" smtClean="0"/>
              <a:t>  </a:t>
            </a:r>
            <a:r>
              <a:rPr lang="en-US" altLang="id-ID" dirty="0" err="1" smtClean="0"/>
              <a:t>hal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penting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 </a:t>
            </a:r>
            <a:r>
              <a:rPr lang="en-US" altLang="id-ID" i="1" dirty="0" smtClean="0"/>
              <a:t>Initial Assessment (</a:t>
            </a:r>
            <a:r>
              <a:rPr lang="en-US" altLang="id-ID" i="1" dirty="0" err="1" smtClean="0"/>
              <a:t>survai</a:t>
            </a:r>
            <a:r>
              <a:rPr lang="en-US" altLang="id-ID" i="1" dirty="0" smtClean="0"/>
              <a:t> primer) </a:t>
            </a:r>
            <a:r>
              <a:rPr lang="en-US" altLang="id-ID" dirty="0" err="1" smtClean="0"/>
              <a:t>penderita</a:t>
            </a:r>
            <a:r>
              <a:rPr lang="en-US" altLang="id-ID" dirty="0" smtClean="0"/>
              <a:t> trauma</a:t>
            </a:r>
            <a:r>
              <a:rPr lang="en-US" altLang="id-ID" i="1" dirty="0" smtClean="0"/>
              <a:t>.</a:t>
            </a:r>
          </a:p>
          <a:p>
            <a:pPr algn="just" eaLnBrk="1" hangingPunct="1"/>
            <a:endParaRPr lang="en-US" altLang="id-ID" dirty="0" smtClean="0"/>
          </a:p>
          <a:p>
            <a:pPr algn="just" eaLnBrk="1" hangingPunct="1"/>
            <a:r>
              <a:rPr lang="en-US" altLang="id-ID" dirty="0" err="1" smtClean="0"/>
              <a:t>Cedera</a:t>
            </a:r>
            <a:r>
              <a:rPr lang="en-US" altLang="id-ID" dirty="0" smtClean="0"/>
              <a:t> abdomen yang </a:t>
            </a:r>
            <a:r>
              <a:rPr lang="en-US" altLang="id-ID" dirty="0" err="1" smtClean="0"/>
              <a:t>tidak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terdiagnosis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masih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merupakan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penyebab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kematian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dapat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dicegah</a:t>
            </a:r>
            <a:r>
              <a:rPr lang="en-US" altLang="id-ID" dirty="0" smtClean="0"/>
              <a:t>.</a:t>
            </a:r>
          </a:p>
          <a:p>
            <a:pPr algn="just" eaLnBrk="1" hangingPunct="1"/>
            <a:endParaRPr lang="en-US" altLang="id-ID" dirty="0" smtClean="0"/>
          </a:p>
          <a:p>
            <a:pPr algn="just" eaLnBrk="1" hangingPunct="1"/>
            <a:r>
              <a:rPr lang="en-US" altLang="id-ID" dirty="0" err="1" smtClean="0"/>
              <a:t>Penilaian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penderita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sering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terganggu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karena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intoksikasi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alkohol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obat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terlarang</a:t>
            </a:r>
            <a:r>
              <a:rPr lang="en-US" altLang="id-ID" dirty="0" smtClean="0"/>
              <a:t>, trauma </a:t>
            </a:r>
            <a:r>
              <a:rPr lang="en-US" altLang="id-ID" dirty="0" err="1" smtClean="0"/>
              <a:t>kapitis</a:t>
            </a:r>
            <a:r>
              <a:rPr lang="en-US" altLang="id-ID" dirty="0" smtClean="0"/>
              <a:t>/spinal.</a:t>
            </a:r>
          </a:p>
        </p:txBody>
      </p:sp>
    </p:spTree>
    <p:extLst>
      <p:ext uri="{BB962C8B-B14F-4D97-AF65-F5344CB8AC3E}">
        <p14:creationId xmlns:p14="http://schemas.microsoft.com/office/powerpoint/2010/main" val="96770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altLang="id-ID" dirty="0" smtClean="0"/>
              <a:t>MEKANISME TRAUMA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712258"/>
            <a:ext cx="8077200" cy="476474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id-ID" dirty="0" smtClean="0"/>
              <a:t>Trauma </a:t>
            </a:r>
            <a:r>
              <a:rPr lang="en-US" altLang="id-ID" dirty="0" err="1" smtClean="0"/>
              <a:t>Tumpul</a:t>
            </a:r>
            <a:endParaRPr lang="en-US" altLang="id-ID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id-ID" dirty="0" smtClean="0"/>
              <a:t>   1. </a:t>
            </a:r>
            <a:r>
              <a:rPr lang="en-US" altLang="id-ID" dirty="0" err="1" smtClean="0"/>
              <a:t>Kompresi</a:t>
            </a:r>
            <a:endParaRPr lang="en-US" altLang="id-ID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id-ID" dirty="0" smtClean="0"/>
              <a:t>   2. </a:t>
            </a:r>
            <a:r>
              <a:rPr lang="en-US" altLang="id-ID" i="1" dirty="0" smtClean="0"/>
              <a:t>Shearing</a:t>
            </a:r>
            <a:endParaRPr lang="en-US" altLang="id-ID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id-ID" dirty="0" smtClean="0"/>
              <a:t>   3. </a:t>
            </a:r>
            <a:r>
              <a:rPr lang="en-US" altLang="id-ID" dirty="0" err="1" smtClean="0"/>
              <a:t>Deselerasi</a:t>
            </a:r>
            <a:endParaRPr lang="en-US" altLang="id-ID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dirty="0" smtClean="0"/>
              <a:t>  </a:t>
            </a:r>
          </a:p>
          <a:p>
            <a:r>
              <a:rPr lang="en-US" altLang="id-ID" dirty="0" smtClean="0"/>
              <a:t> Organ yang </a:t>
            </a:r>
            <a:r>
              <a:rPr lang="en-US" altLang="id-ID" dirty="0" err="1" smtClean="0"/>
              <a:t>sering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cedera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:</a:t>
            </a:r>
          </a:p>
          <a:p>
            <a:pPr lvl="1"/>
            <a:r>
              <a:rPr lang="en-US" altLang="id-ID" dirty="0" smtClean="0"/>
              <a:t>Limpa:40-55%  </a:t>
            </a:r>
          </a:p>
          <a:p>
            <a:pPr lvl="1"/>
            <a:r>
              <a:rPr lang="en-US" altLang="id-ID" dirty="0" err="1" smtClean="0"/>
              <a:t>Hati</a:t>
            </a:r>
            <a:r>
              <a:rPr lang="en-US" altLang="id-ID" dirty="0" smtClean="0"/>
              <a:t>   :35-45%  </a:t>
            </a:r>
          </a:p>
          <a:p>
            <a:pPr lvl="1"/>
            <a:r>
              <a:rPr lang="en-US" altLang="id-ID" dirty="0" smtClean="0"/>
              <a:t>Retroperitoneal: 15%</a:t>
            </a:r>
          </a:p>
          <a:p>
            <a:pPr lvl="1"/>
            <a:r>
              <a:rPr lang="en-US" altLang="id-ID" dirty="0" smtClean="0"/>
              <a:t>Organ </a:t>
            </a:r>
            <a:r>
              <a:rPr lang="en-US" altLang="id-ID" dirty="0" err="1" smtClean="0"/>
              <a:t>berongga</a:t>
            </a:r>
            <a:endParaRPr lang="en-US" altLang="id-ID" i="1" dirty="0" smtClean="0"/>
          </a:p>
        </p:txBody>
      </p:sp>
    </p:spTree>
    <p:extLst>
      <p:ext uri="{BB962C8B-B14F-4D97-AF65-F5344CB8AC3E}">
        <p14:creationId xmlns:p14="http://schemas.microsoft.com/office/powerpoint/2010/main" val="238781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altLang="id-ID" dirty="0" smtClean="0"/>
              <a:t>Trauma </a:t>
            </a:r>
            <a:r>
              <a:rPr lang="en-US" altLang="id-ID" dirty="0" err="1" smtClean="0"/>
              <a:t>Penetrans</a:t>
            </a:r>
            <a:r>
              <a:rPr lang="en-US" altLang="id-ID" dirty="0" smtClean="0"/>
              <a:t> abdomen</a:t>
            </a:r>
            <a:br>
              <a:rPr lang="en-US" altLang="id-ID" dirty="0" smtClean="0"/>
            </a:br>
            <a:r>
              <a:rPr lang="en-US" altLang="id-ID" sz="2200" dirty="0" smtClean="0"/>
              <a:t>(Luka </a:t>
            </a:r>
            <a:r>
              <a:rPr lang="en-US" altLang="id-ID" sz="2200" dirty="0" err="1"/>
              <a:t>tusuk</a:t>
            </a:r>
            <a:r>
              <a:rPr lang="en-US" altLang="id-ID" sz="2200" dirty="0"/>
              <a:t> </a:t>
            </a:r>
            <a:r>
              <a:rPr lang="en-US" altLang="id-ID" sz="2200" dirty="0" err="1"/>
              <a:t>dan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luka</a:t>
            </a:r>
            <a:r>
              <a:rPr lang="en-US" altLang="id-ID" sz="2200" dirty="0"/>
              <a:t> </a:t>
            </a:r>
            <a:r>
              <a:rPr lang="en-US" altLang="id-ID" sz="2200" dirty="0" err="1"/>
              <a:t>tembak</a:t>
            </a:r>
            <a:r>
              <a:rPr lang="en-US" altLang="id-ID" sz="2200" dirty="0"/>
              <a:t> </a:t>
            </a:r>
            <a:r>
              <a:rPr lang="en-US" altLang="id-ID" sz="2200" dirty="0" err="1"/>
              <a:t>kecepatan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rendah</a:t>
            </a:r>
            <a:r>
              <a:rPr lang="en-US" altLang="id-ID" sz="2200" dirty="0"/>
              <a:t>/</a:t>
            </a:r>
            <a:r>
              <a:rPr lang="en-US" altLang="id-ID" sz="2200" dirty="0" err="1"/>
              <a:t>kecepatan</a:t>
            </a:r>
            <a:r>
              <a:rPr lang="en-US" altLang="id-ID" sz="2200" dirty="0"/>
              <a:t> </a:t>
            </a:r>
            <a:r>
              <a:rPr lang="en-US" altLang="id-ID" sz="2200" dirty="0" err="1" smtClean="0"/>
              <a:t>tinggi</a:t>
            </a:r>
            <a:r>
              <a:rPr lang="en-US" altLang="id-ID" sz="2200" dirty="0" smtClean="0"/>
              <a:t>)</a:t>
            </a:r>
            <a:r>
              <a:rPr lang="en-US" altLang="id-ID" sz="2200" dirty="0"/>
              <a:t/>
            </a:r>
            <a:br>
              <a:rPr lang="en-US" altLang="id-ID" sz="2200" dirty="0"/>
            </a:br>
            <a:endParaRPr lang="id-ID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/>
              <a:t>Luka </a:t>
            </a:r>
            <a:r>
              <a:rPr lang="en-US" dirty="0" err="1" smtClean="0"/>
              <a:t>tusuk</a:t>
            </a:r>
            <a:endParaRPr lang="id-ID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370019" y="3073397"/>
            <a:ext cx="4649782" cy="2717801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514350" lvl="1" indent="0" algn="just">
              <a:buNone/>
            </a:pPr>
            <a:r>
              <a:rPr lang="en-US" alt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 yang </a:t>
            </a:r>
            <a:r>
              <a:rPr lang="en-US" altLang="id-ID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alt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terkena</a:t>
            </a:r>
            <a:endParaRPr lang="en-US" alt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3275" lvl="1" indent="-288925" algn="just"/>
            <a:r>
              <a:rPr lang="en-US" alt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dirty="0" err="1" smtClean="0"/>
              <a:t>hati</a:t>
            </a:r>
            <a:r>
              <a:rPr lang="en-US" altLang="id-ID" dirty="0" smtClean="0"/>
              <a:t> (40%), </a:t>
            </a:r>
          </a:p>
          <a:p>
            <a:pPr marL="857250" lvl="1" indent="-342900" algn="just"/>
            <a:r>
              <a:rPr lang="en-US" altLang="id-ID" dirty="0" err="1" smtClean="0"/>
              <a:t>usus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halus</a:t>
            </a:r>
            <a:r>
              <a:rPr lang="en-US" altLang="id-ID" dirty="0" smtClean="0"/>
              <a:t> (30%), </a:t>
            </a:r>
          </a:p>
          <a:p>
            <a:pPr marL="857250" lvl="1" indent="-342900" algn="just"/>
            <a:r>
              <a:rPr lang="en-US" altLang="id-ID" dirty="0" err="1" smtClean="0"/>
              <a:t>diafragma</a:t>
            </a:r>
            <a:r>
              <a:rPr lang="en-US" altLang="id-ID" dirty="0" smtClean="0"/>
              <a:t> (20%), </a:t>
            </a:r>
          </a:p>
          <a:p>
            <a:pPr marL="857250" lvl="1" indent="-342900" algn="just"/>
            <a:r>
              <a:rPr lang="en-US" altLang="id-ID" dirty="0" err="1" smtClean="0"/>
              <a:t>usus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besar</a:t>
            </a:r>
            <a:r>
              <a:rPr lang="en-US" altLang="id-ID" dirty="0" smtClean="0"/>
              <a:t> (15%).</a:t>
            </a:r>
          </a:p>
          <a:p>
            <a:pPr marL="346075" indent="-288925" algn="just">
              <a:buNone/>
            </a:pPr>
            <a:r>
              <a:rPr lang="en-US" altLang="id-ID" dirty="0" smtClean="0"/>
              <a:t>   </a:t>
            </a:r>
            <a:endParaRPr lang="en-US" altLang="id-ID" dirty="0" smtClean="0"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Luka </a:t>
            </a:r>
            <a:r>
              <a:rPr lang="en-US" dirty="0" err="1" smtClean="0"/>
              <a:t>tembak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400808" y="3073397"/>
            <a:ext cx="4646602" cy="2717801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id-ID" dirty="0" smtClean="0"/>
              <a:t>Organ yang </a:t>
            </a:r>
            <a:r>
              <a:rPr lang="en-US" altLang="id-ID" dirty="0" err="1" smtClean="0"/>
              <a:t>sering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terkena</a:t>
            </a:r>
            <a:endParaRPr lang="en-US" altLang="id-ID" dirty="0" smtClean="0"/>
          </a:p>
          <a:p>
            <a:pPr lvl="1"/>
            <a:r>
              <a:rPr lang="en-US" altLang="id-ID" dirty="0" err="1" smtClean="0">
                <a:cs typeface="Times New Roman" panose="02020603050405020304" pitchFamily="18" charset="0"/>
              </a:rPr>
              <a:t>usus</a:t>
            </a:r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halus</a:t>
            </a:r>
            <a:r>
              <a:rPr lang="en-US" altLang="id-ID" dirty="0">
                <a:cs typeface="Times New Roman" panose="02020603050405020304" pitchFamily="18" charset="0"/>
              </a:rPr>
              <a:t> (50</a:t>
            </a:r>
            <a:r>
              <a:rPr lang="en-US" altLang="id-ID" dirty="0" smtClean="0">
                <a:cs typeface="Times New Roman" panose="02020603050405020304" pitchFamily="18" charset="0"/>
              </a:rPr>
              <a:t>%),</a:t>
            </a:r>
          </a:p>
          <a:p>
            <a:pPr lvl="1"/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usus</a:t>
            </a:r>
            <a:r>
              <a:rPr lang="en-US" altLang="id-ID" dirty="0"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besar</a:t>
            </a:r>
            <a:r>
              <a:rPr lang="en-US" alt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(40%), </a:t>
            </a:r>
            <a:endParaRPr lang="en-US" alt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id-ID" dirty="0" err="1" smtClean="0">
                <a:cs typeface="Times New Roman" panose="02020603050405020304" pitchFamily="18" charset="0"/>
              </a:rPr>
              <a:t>hati</a:t>
            </a:r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>
                <a:cs typeface="Times New Roman" panose="02020603050405020304" pitchFamily="18" charset="0"/>
              </a:rPr>
              <a:t>(30%), </a:t>
            </a:r>
            <a:endParaRPr lang="en-US" altLang="id-ID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id-ID" dirty="0" err="1" smtClean="0">
                <a:cs typeface="Times New Roman" panose="02020603050405020304" pitchFamily="18" charset="0"/>
              </a:rPr>
              <a:t>vaskuler</a:t>
            </a:r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>
                <a:cs typeface="Times New Roman" panose="02020603050405020304" pitchFamily="18" charset="0"/>
              </a:rPr>
              <a:t>(35%)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134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8915400" cy="784412"/>
          </a:xfrm>
          <a:solidFill>
            <a:srgbClr val="C00000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PENILAIAN</a:t>
            </a:r>
            <a:r>
              <a:rPr lang="en-US" sz="4000" dirty="0" smtClean="0"/>
              <a:t> / assessment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763000" cy="3962400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d-ID" b="1" dirty="0" err="1" smtClean="0"/>
              <a:t>Riwayat</a:t>
            </a:r>
            <a:r>
              <a:rPr lang="en-US" altLang="id-ID" b="1" dirty="0" smtClean="0"/>
              <a:t> trauma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id-ID" dirty="0" smtClean="0"/>
              <a:t>Trauma </a:t>
            </a:r>
            <a:r>
              <a:rPr lang="en-US" altLang="id-ID" dirty="0" err="1" smtClean="0"/>
              <a:t>tumpul</a:t>
            </a:r>
            <a:r>
              <a:rPr lang="en-US" altLang="id-ID" dirty="0" smtClean="0"/>
              <a:t> (</a:t>
            </a:r>
            <a:r>
              <a:rPr lang="en-US" altLang="id-ID" dirty="0" err="1" smtClean="0"/>
              <a:t>kecepatan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jenis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benda</a:t>
            </a:r>
            <a:r>
              <a:rPr lang="en-US" altLang="id-ID" dirty="0" smtClean="0"/>
              <a:t>), </a:t>
            </a:r>
            <a:r>
              <a:rPr lang="en-US" altLang="id-ID" dirty="0" err="1" smtClean="0"/>
              <a:t>posisi</a:t>
            </a:r>
            <a:r>
              <a:rPr lang="en-US" altLang="id-ID" dirty="0" smtClean="0"/>
              <a:t> korban </a:t>
            </a:r>
            <a:r>
              <a:rPr lang="en-US" altLang="id-ID" dirty="0" err="1" smtClean="0"/>
              <a:t>pasca</a:t>
            </a:r>
            <a:r>
              <a:rPr lang="en-US" altLang="id-ID" dirty="0" smtClean="0"/>
              <a:t> trauma,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KLL </a:t>
            </a:r>
            <a:r>
              <a:rPr lang="en-US" altLang="id-ID" dirty="0" err="1" smtClean="0"/>
              <a:t>kerusakan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kendaraan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terjadi</a:t>
            </a:r>
            <a:r>
              <a:rPr lang="en-US" altLang="id-ID" dirty="0" smtClean="0"/>
              <a:t> .</a:t>
            </a:r>
            <a:endParaRPr lang="en-US" altLang="id-ID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id-ID" dirty="0" smtClean="0"/>
              <a:t>Trauma  </a:t>
            </a:r>
            <a:r>
              <a:rPr lang="en-US" altLang="id-ID" dirty="0" err="1" smtClean="0"/>
              <a:t>Penetrans</a:t>
            </a:r>
            <a:r>
              <a:rPr lang="en-US" altLang="id-ID" dirty="0" smtClean="0"/>
              <a:t>: </a:t>
            </a:r>
            <a:r>
              <a:rPr lang="en-US" altLang="id-ID" dirty="0" err="1" smtClean="0"/>
              <a:t>dipengaruni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jenis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senjata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jarak</a:t>
            </a:r>
            <a:r>
              <a:rPr lang="en-US" altLang="id-ID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id-ID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id-ID" dirty="0" err="1" smtClean="0"/>
              <a:t>Pemeriksaan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fisik</a:t>
            </a:r>
            <a:endParaRPr lang="en-US" altLang="id-ID" dirty="0" smtClean="0"/>
          </a:p>
          <a:p>
            <a:pPr lvl="1"/>
            <a:r>
              <a:rPr lang="en-US" altLang="id-ID" dirty="0" err="1" smtClean="0"/>
              <a:t>Inspeksi</a:t>
            </a:r>
            <a:r>
              <a:rPr lang="en-US" altLang="id-ID" dirty="0" smtClean="0"/>
              <a:t>,  </a:t>
            </a:r>
            <a:r>
              <a:rPr lang="en-US" altLang="id-ID" dirty="0" err="1" smtClean="0"/>
              <a:t>Auskultasi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Perkusi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Palpasi</a:t>
            </a:r>
            <a:r>
              <a:rPr lang="en-US" altLang="id-ID" dirty="0" smtClean="0"/>
              <a:t> </a:t>
            </a:r>
          </a:p>
          <a:p>
            <a:pPr lvl="1"/>
            <a:r>
              <a:rPr lang="en-US" altLang="id-ID" dirty="0" err="1" smtClean="0"/>
              <a:t>Pemeriksaan</a:t>
            </a:r>
            <a:r>
              <a:rPr lang="en-US" altLang="id-ID" dirty="0" smtClean="0"/>
              <a:t> </a:t>
            </a:r>
            <a:r>
              <a:rPr lang="en-US" altLang="id-ID" dirty="0" err="1"/>
              <a:t>luka</a:t>
            </a:r>
            <a:r>
              <a:rPr lang="en-US" altLang="id-ID" dirty="0"/>
              <a:t> </a:t>
            </a:r>
            <a:r>
              <a:rPr lang="en-US" altLang="id-ID" dirty="0" smtClean="0"/>
              <a:t>(</a:t>
            </a:r>
            <a:r>
              <a:rPr lang="en-US" altLang="id-ID" dirty="0" err="1" smtClean="0">
                <a:cs typeface="Times New Roman" panose="02020603050405020304" pitchFamily="18" charset="0"/>
              </a:rPr>
              <a:t>eksplorasi</a:t>
            </a:r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oleh</a:t>
            </a:r>
            <a:r>
              <a:rPr lang="en-US" alt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dokter</a:t>
            </a:r>
            <a:r>
              <a:rPr lang="en-US" altLang="id-ID" dirty="0">
                <a:cs typeface="Times New Roman" panose="02020603050405020304" pitchFamily="18" charset="0"/>
              </a:rPr>
              <a:t> </a:t>
            </a:r>
            <a:r>
              <a:rPr lang="en-US" altLang="id-ID" dirty="0" err="1" smtClean="0">
                <a:cs typeface="Times New Roman" panose="02020603050405020304" pitchFamily="18" charset="0"/>
              </a:rPr>
              <a:t>bedah</a:t>
            </a:r>
            <a:r>
              <a:rPr lang="en-US" altLang="id-ID" dirty="0" smtClean="0">
                <a:cs typeface="Times New Roman" panose="02020603050405020304" pitchFamily="18" charset="0"/>
              </a:rPr>
              <a:t>).</a:t>
            </a:r>
            <a:endParaRPr lang="en-US" altLang="id-ID" dirty="0">
              <a:cs typeface="Times New Roman" panose="02020603050405020304" pitchFamily="18" charset="0"/>
            </a:endParaRPr>
          </a:p>
          <a:p>
            <a:pPr lvl="1"/>
            <a:r>
              <a:rPr lang="en-US" altLang="id-ID" dirty="0" err="1" smtClean="0">
                <a:cs typeface="Times New Roman" panose="02020603050405020304" pitchFamily="18" charset="0"/>
              </a:rPr>
              <a:t>Menilai</a:t>
            </a:r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stabilitas</a:t>
            </a:r>
            <a:r>
              <a:rPr lang="en-US" altLang="id-ID" dirty="0"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tulang</a:t>
            </a:r>
            <a:r>
              <a:rPr lang="en-US" altLang="id-ID" dirty="0">
                <a:cs typeface="Times New Roman" panose="02020603050405020304" pitchFamily="18" charset="0"/>
              </a:rPr>
              <a:t> pelvis.</a:t>
            </a:r>
          </a:p>
          <a:p>
            <a:pPr lvl="1"/>
            <a:r>
              <a:rPr lang="en-US" altLang="id-ID" dirty="0" err="1" smtClean="0">
                <a:cs typeface="Times New Roman" panose="02020603050405020304" pitchFamily="18" charset="0"/>
              </a:rPr>
              <a:t>Pemeriksaan</a:t>
            </a:r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>
                <a:cs typeface="Times New Roman" panose="02020603050405020304" pitchFamily="18" charset="0"/>
              </a:rPr>
              <a:t>perineal, </a:t>
            </a:r>
            <a:r>
              <a:rPr lang="en-US" altLang="id-ID" dirty="0" err="1">
                <a:cs typeface="Times New Roman" panose="02020603050405020304" pitchFamily="18" charset="0"/>
              </a:rPr>
              <a:t>rektal</a:t>
            </a:r>
            <a:r>
              <a:rPr lang="en-US" altLang="id-ID" dirty="0">
                <a:cs typeface="Times New Roman" panose="02020603050405020304" pitchFamily="18" charset="0"/>
              </a:rPr>
              <a:t> </a:t>
            </a:r>
            <a:r>
              <a:rPr lang="en-US" altLang="id-ID" dirty="0" err="1">
                <a:cs typeface="Times New Roman" panose="02020603050405020304" pitchFamily="18" charset="0"/>
              </a:rPr>
              <a:t>dan</a:t>
            </a:r>
            <a:r>
              <a:rPr lang="en-US" altLang="id-ID" dirty="0">
                <a:cs typeface="Times New Roman" panose="02020603050405020304" pitchFamily="18" charset="0"/>
              </a:rPr>
              <a:t> penis.</a:t>
            </a:r>
          </a:p>
          <a:p>
            <a:pPr lvl="1"/>
            <a:r>
              <a:rPr lang="en-US" altLang="id-ID" dirty="0" err="1" smtClean="0">
                <a:cs typeface="Times New Roman" panose="02020603050405020304" pitchFamily="18" charset="0"/>
              </a:rPr>
              <a:t>Pemeriksaan</a:t>
            </a:r>
            <a:r>
              <a:rPr lang="en-US" altLang="id-ID" dirty="0" smtClean="0">
                <a:cs typeface="Times New Roman" panose="02020603050405020304" pitchFamily="18" charset="0"/>
              </a:rPr>
              <a:t> </a:t>
            </a:r>
            <a:r>
              <a:rPr lang="en-US" altLang="id-ID" dirty="0">
                <a:cs typeface="Times New Roman" panose="02020603050405020304" pitchFamily="18" charset="0"/>
              </a:rPr>
              <a:t>vaginal </a:t>
            </a:r>
            <a:r>
              <a:rPr lang="en-US" altLang="id-ID" dirty="0" err="1">
                <a:cs typeface="Times New Roman" panose="02020603050405020304" pitchFamily="18" charset="0"/>
              </a:rPr>
              <a:t>dan</a:t>
            </a:r>
            <a:r>
              <a:rPr lang="en-US" altLang="id-ID" dirty="0">
                <a:cs typeface="Times New Roman" panose="02020603050405020304" pitchFamily="18" charset="0"/>
              </a:rPr>
              <a:t> luteal.</a:t>
            </a:r>
            <a:r>
              <a:rPr lang="en-US" altLang="id-ID" dirty="0"/>
              <a:t> </a:t>
            </a:r>
          </a:p>
          <a:p>
            <a:pPr marL="0" indent="0">
              <a:buNone/>
            </a:pPr>
            <a:endParaRPr lang="en-US" altLang="id-ID" dirty="0"/>
          </a:p>
          <a:p>
            <a:pPr marL="0" indent="0">
              <a:lnSpc>
                <a:spcPct val="90000"/>
              </a:lnSpc>
              <a:buNone/>
            </a:pP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770844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599" cy="703729"/>
          </a:xfrm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PEMASANGAN TUBE/ KATETER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1"/>
            <a:ext cx="8229600" cy="4530725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altLang="id-ID" sz="2800" dirty="0" err="1"/>
              <a:t>Pemasangan</a:t>
            </a:r>
            <a:r>
              <a:rPr lang="en-US" altLang="id-ID" sz="2800" dirty="0"/>
              <a:t> NGT </a:t>
            </a:r>
            <a:r>
              <a:rPr lang="en-US" altLang="id-ID" sz="2800" dirty="0" smtClean="0"/>
              <a:t> (</a:t>
            </a:r>
            <a:r>
              <a:rPr lang="en-US" altLang="id-ID" sz="2800" dirty="0" err="1"/>
              <a:t>Kontra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indikasi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pemasangan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NGT</a:t>
            </a:r>
            <a:r>
              <a:rPr lang="en-US" altLang="id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id-ID" sz="2800" dirty="0" err="1">
                <a:cs typeface="Times New Roman" panose="02020603050405020304" pitchFamily="18" charset="0"/>
              </a:rPr>
              <a:t>fraktur</a:t>
            </a:r>
            <a:endParaRPr lang="en-US" altLang="id-ID" sz="28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id-ID" sz="2800" dirty="0"/>
              <a:t>   basis </a:t>
            </a:r>
            <a:r>
              <a:rPr lang="en-US" altLang="id-ID" sz="2800" dirty="0" err="1" smtClean="0"/>
              <a:t>kranii</a:t>
            </a:r>
            <a:r>
              <a:rPr lang="en-US" altLang="id-ID" sz="2800" dirty="0" smtClean="0"/>
              <a:t>)</a:t>
            </a:r>
          </a:p>
          <a:p>
            <a:endParaRPr lang="en-US" altLang="id-ID" sz="2800" dirty="0" smtClean="0"/>
          </a:p>
          <a:p>
            <a:r>
              <a:rPr lang="en-US" altLang="id-ID" sz="2800" dirty="0" err="1" smtClean="0"/>
              <a:t>Pemasangan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kateter</a:t>
            </a:r>
            <a:r>
              <a:rPr lang="en-US" altLang="id-ID" sz="2800" dirty="0" smtClean="0"/>
              <a:t> urine ( </a:t>
            </a:r>
            <a:r>
              <a:rPr lang="en-US" altLang="id-ID" sz="2800" dirty="0" err="1"/>
              <a:t>sering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dilakukan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sebagai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bagian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dari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tahapan</a:t>
            </a:r>
            <a:r>
              <a:rPr lang="en-US" altLang="id-ID" sz="2800" dirty="0"/>
              <a:t> </a:t>
            </a:r>
            <a:r>
              <a:rPr lang="en-US" altLang="id-ID" sz="2800" dirty="0" err="1" smtClean="0"/>
              <a:t>resusitasi</a:t>
            </a:r>
            <a:r>
              <a:rPr lang="en-US" altLang="id-ID" sz="2800" dirty="0" smtClean="0"/>
              <a:t>. </a:t>
            </a:r>
            <a:r>
              <a:rPr lang="en-US" altLang="id-ID" sz="2800" dirty="0" err="1" smtClean="0"/>
              <a:t>Kontraindikasi</a:t>
            </a:r>
            <a:r>
              <a:rPr lang="en-US" altLang="id-ID" sz="2800" dirty="0" smtClean="0"/>
              <a:t> : </a:t>
            </a:r>
            <a:r>
              <a:rPr lang="en-US" altLang="id-ID" sz="2800" dirty="0" err="1" smtClean="0"/>
              <a:t>bila</a:t>
            </a:r>
            <a:r>
              <a:rPr lang="en-US" altLang="id-ID" sz="2800" dirty="0" smtClean="0"/>
              <a:t> </a:t>
            </a:r>
            <a:r>
              <a:rPr lang="en-US" altLang="id-ID" sz="2800" dirty="0" err="1"/>
              <a:t>ruptur</a:t>
            </a:r>
            <a:r>
              <a:rPr lang="en-US" altLang="id-ID" sz="2800" dirty="0"/>
              <a:t> </a:t>
            </a:r>
            <a:r>
              <a:rPr lang="en-US" altLang="id-ID" sz="2800" dirty="0" err="1" smtClean="0"/>
              <a:t>uretra</a:t>
            </a:r>
            <a:r>
              <a:rPr lang="en-US" altLang="id-ID" sz="2800" dirty="0" smtClean="0"/>
              <a:t>). </a:t>
            </a:r>
            <a:r>
              <a:rPr lang="en-US" altLang="id-ID" sz="2800" dirty="0" err="1" smtClean="0"/>
              <a:t>Kegunaan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untuk</a:t>
            </a:r>
            <a:endParaRPr lang="en-US" altLang="id-ID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 dirty="0" smtClean="0"/>
              <a:t>   </a:t>
            </a:r>
            <a:r>
              <a:rPr lang="en-US" altLang="id-ID" sz="2800" dirty="0"/>
              <a:t>- monitor diuresis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 dirty="0"/>
              <a:t>   - </a:t>
            </a:r>
            <a:r>
              <a:rPr lang="en-US" altLang="id-ID" sz="2800" dirty="0" err="1"/>
              <a:t>dekompresi</a:t>
            </a:r>
            <a:r>
              <a:rPr lang="en-US" altLang="id-ID" sz="2800" dirty="0"/>
              <a:t> v. </a:t>
            </a:r>
            <a:r>
              <a:rPr lang="en-US" altLang="id-ID" sz="2800" dirty="0" err="1"/>
              <a:t>urinaria</a:t>
            </a:r>
            <a:r>
              <a:rPr lang="en-US" altLang="id-ID" sz="2800" dirty="0"/>
              <a:t> </a:t>
            </a:r>
            <a:r>
              <a:rPr lang="en-US" altLang="id-ID" sz="2800" dirty="0" smtClean="0"/>
              <a:t> ( </a:t>
            </a:r>
            <a:r>
              <a:rPr lang="en-US" altLang="id-ID" sz="2800" dirty="0" err="1" smtClean="0"/>
              <a:t>bila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dilkukan</a:t>
            </a:r>
            <a:r>
              <a:rPr lang="en-US" altLang="id-ID" sz="2800" dirty="0" smtClean="0"/>
              <a:t> DPL)</a:t>
            </a:r>
            <a:endParaRPr lang="en-US" altLang="id-ID" sz="2800" dirty="0"/>
          </a:p>
        </p:txBody>
      </p:sp>
    </p:spTree>
    <p:extLst>
      <p:ext uri="{BB962C8B-B14F-4D97-AF65-F5344CB8AC3E}">
        <p14:creationId xmlns:p14="http://schemas.microsoft.com/office/powerpoint/2010/main" val="250771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altLang="id-ID" dirty="0" smtClean="0"/>
              <a:t>PEMERIKSAAN RADIOLOGIS trauma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52919" y="2249487"/>
            <a:ext cx="8157882" cy="354171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Pemeriksaan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Rutin</a:t>
            </a:r>
            <a:r>
              <a:rPr lang="en-US" altLang="id-ID" dirty="0" smtClean="0"/>
              <a:t> (</a:t>
            </a:r>
            <a:r>
              <a:rPr lang="en-US" altLang="id-ID" dirty="0" err="1" smtClean="0"/>
              <a:t>Pemeriksaan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rontgen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standar</a:t>
            </a:r>
            <a:r>
              <a:rPr lang="en-US" altLang="id-ID" dirty="0" smtClean="0"/>
              <a:t> ATLS) 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   - </a:t>
            </a:r>
            <a:r>
              <a:rPr lang="en-US" altLang="id-ID" dirty="0" err="1" smtClean="0"/>
              <a:t>Foto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servikal</a:t>
            </a:r>
            <a:r>
              <a:rPr lang="en-US" altLang="id-ID" dirty="0" smtClean="0"/>
              <a:t> lateral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   - </a:t>
            </a:r>
            <a:r>
              <a:rPr lang="en-US" altLang="id-ID" dirty="0" err="1" smtClean="0"/>
              <a:t>Toraks</a:t>
            </a:r>
            <a:r>
              <a:rPr lang="en-US" altLang="id-ID" dirty="0" smtClean="0"/>
              <a:t> AP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   - Pelvis 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Pemeriksaan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Tambahan</a:t>
            </a:r>
            <a:endParaRPr lang="en-US" altLang="id-ID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    - </a:t>
            </a:r>
            <a:r>
              <a:rPr lang="en-US" altLang="id-ID" dirty="0" err="1" smtClean="0"/>
              <a:t>Foto</a:t>
            </a:r>
            <a:r>
              <a:rPr lang="en-US" altLang="id-ID" dirty="0" smtClean="0"/>
              <a:t> abdomen AP + </a:t>
            </a:r>
            <a:r>
              <a:rPr lang="en-US" altLang="id-ID" dirty="0" err="1" smtClean="0"/>
              <a:t>kontras</a:t>
            </a:r>
            <a:endParaRPr lang="en-US" altLang="id-ID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    - CT Scan abdomen</a:t>
            </a:r>
          </a:p>
        </p:txBody>
      </p:sp>
    </p:spTree>
    <p:extLst>
      <p:ext uri="{BB962C8B-B14F-4D97-AF65-F5344CB8AC3E}">
        <p14:creationId xmlns:p14="http://schemas.microsoft.com/office/powerpoint/2010/main" val="3114295517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1" y="833717"/>
            <a:ext cx="9517623" cy="878541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altLang="id-ID" dirty="0" smtClean="0"/>
              <a:t>DIAGNOSTIK KHUSUS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41411" y="1881934"/>
            <a:ext cx="9517623" cy="354171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id-ID" dirty="0" smtClean="0"/>
              <a:t>Trauma </a:t>
            </a:r>
            <a:r>
              <a:rPr lang="en-US" altLang="id-ID" dirty="0" err="1" smtClean="0"/>
              <a:t>tumpul</a:t>
            </a:r>
            <a:endParaRPr lang="en-US" altLang="id-ID" dirty="0" smtClean="0"/>
          </a:p>
          <a:p>
            <a:pPr lvl="1"/>
            <a:r>
              <a:rPr lang="en-US" altLang="id-ID" dirty="0" smtClean="0"/>
              <a:t>    DPL (</a:t>
            </a:r>
            <a:r>
              <a:rPr lang="en-US" altLang="id-ID" i="1" dirty="0" smtClean="0"/>
              <a:t>Diagnostic Peritoneal Lavage</a:t>
            </a:r>
            <a:r>
              <a:rPr lang="en-US" altLang="id-ID" dirty="0" smtClean="0"/>
              <a:t>)</a:t>
            </a:r>
          </a:p>
          <a:p>
            <a:pPr lvl="1"/>
            <a:r>
              <a:rPr lang="en-US" altLang="id-ID" dirty="0" smtClean="0"/>
              <a:t>    USG</a:t>
            </a:r>
          </a:p>
          <a:p>
            <a:pPr lvl="1"/>
            <a:r>
              <a:rPr lang="en-US" altLang="id-ID" dirty="0" smtClean="0"/>
              <a:t>    CT scan</a:t>
            </a:r>
          </a:p>
          <a:p>
            <a:pPr eaLnBrk="1" hangingPunct="1"/>
            <a:r>
              <a:rPr lang="en-US" altLang="id-ID" dirty="0" smtClean="0"/>
              <a:t>Trauma </a:t>
            </a:r>
            <a:r>
              <a:rPr lang="en-US" altLang="id-ID" dirty="0" err="1" smtClean="0"/>
              <a:t>penetrans</a:t>
            </a:r>
            <a:endParaRPr lang="en-US" altLang="id-ID" dirty="0" smtClean="0"/>
          </a:p>
          <a:p>
            <a:pPr lvl="1"/>
            <a:r>
              <a:rPr lang="en-US" altLang="id-ID" dirty="0" smtClean="0"/>
              <a:t>    Anterior  </a:t>
            </a:r>
            <a:r>
              <a:rPr lang="en-US" alt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eksplorasi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luka</a:t>
            </a:r>
            <a:endParaRPr lang="en-US" altLang="id-ID" dirty="0" smtClean="0"/>
          </a:p>
          <a:p>
            <a:pPr lvl="1"/>
            <a:r>
              <a:rPr lang="en-US" altLang="id-ID" dirty="0" smtClean="0"/>
              <a:t>    Posterior </a:t>
            </a:r>
            <a:r>
              <a:rPr lang="en-US" alt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foto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rontgen</a:t>
            </a:r>
            <a:r>
              <a:rPr lang="en-US" altLang="id-ID" dirty="0" smtClean="0"/>
              <a:t> + </a:t>
            </a:r>
            <a:r>
              <a:rPr lang="en-US" altLang="id-ID" dirty="0" err="1" smtClean="0"/>
              <a:t>kontras</a:t>
            </a:r>
            <a:r>
              <a:rPr lang="en-US" altLang="id-ID" dirty="0" smtClean="0"/>
              <a:t>.</a:t>
            </a:r>
          </a:p>
          <a:p>
            <a:pPr eaLnBrk="1" hangingPunct="1"/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350639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6" y="717130"/>
            <a:ext cx="9094694" cy="806870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altLang="id-ID" dirty="0" smtClean="0"/>
              <a:t>INDIKASI OPERASI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344706" y="1627095"/>
            <a:ext cx="9094694" cy="45307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dirty="0" err="1" smtClean="0"/>
              <a:t>Indikasi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berdasarkan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evaluasi</a:t>
            </a:r>
            <a:r>
              <a:rPr lang="en-US" altLang="id-ID" dirty="0" smtClean="0"/>
              <a:t> abdomen</a:t>
            </a:r>
          </a:p>
          <a:p>
            <a:pPr lvl="1" eaLnBrk="1" hangingPunct="1">
              <a:buFontTx/>
              <a:buAutoNum type="arabicPeriod"/>
            </a:pPr>
            <a:r>
              <a:rPr lang="en-US" altLang="id-ID" dirty="0" smtClean="0"/>
              <a:t>Trauma </a:t>
            </a:r>
            <a:r>
              <a:rPr lang="en-US" altLang="id-ID" dirty="0" err="1" smtClean="0"/>
              <a:t>tumpul</a:t>
            </a:r>
            <a:r>
              <a:rPr lang="en-US" altLang="id-ID" dirty="0" smtClean="0"/>
              <a:t> abdomen </a:t>
            </a:r>
            <a:r>
              <a:rPr lang="en-US" altLang="id-ID" dirty="0" err="1" smtClean="0"/>
              <a:t>dengan</a:t>
            </a:r>
            <a:r>
              <a:rPr lang="en-US" altLang="id-ID" dirty="0" smtClean="0"/>
              <a:t> DPL +</a:t>
            </a:r>
          </a:p>
          <a:p>
            <a:pPr lvl="1" eaLnBrk="1" hangingPunct="1">
              <a:buFontTx/>
              <a:buAutoNum type="arabicPeriod"/>
            </a:pPr>
            <a:r>
              <a:rPr lang="en-US" altLang="id-ID" dirty="0" smtClean="0"/>
              <a:t>Trauma </a:t>
            </a:r>
            <a:r>
              <a:rPr lang="en-US" altLang="id-ID" dirty="0" err="1" smtClean="0"/>
              <a:t>tumpul</a:t>
            </a:r>
            <a:r>
              <a:rPr lang="en-US" altLang="id-ID" dirty="0" smtClean="0"/>
              <a:t> abdomen </a:t>
            </a:r>
            <a:r>
              <a:rPr lang="en-US" altLang="id-ID" dirty="0" err="1" smtClean="0"/>
              <a:t>dengan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hipotensi</a:t>
            </a:r>
            <a:r>
              <a:rPr lang="en-US" altLang="id-ID" dirty="0" smtClean="0"/>
              <a:t>  </a:t>
            </a:r>
            <a:r>
              <a:rPr lang="en-US" altLang="id-ID" dirty="0" err="1" smtClean="0"/>
              <a:t>berulang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setelah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resusitasi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cairan</a:t>
            </a:r>
            <a:endParaRPr lang="en-US" altLang="id-ID" dirty="0" smtClean="0"/>
          </a:p>
          <a:p>
            <a:pPr lvl="1" eaLnBrk="1" hangingPunct="1">
              <a:buFontTx/>
              <a:buAutoNum type="arabicPeriod"/>
            </a:pPr>
            <a:r>
              <a:rPr lang="en-US" altLang="id-ID" dirty="0" smtClean="0"/>
              <a:t>Peritonitis </a:t>
            </a:r>
            <a:r>
              <a:rPr lang="en-US" altLang="id-ID" dirty="0" err="1" smtClean="0"/>
              <a:t>difusa</a:t>
            </a:r>
            <a:endParaRPr lang="en-US" altLang="id-ID" dirty="0" smtClean="0"/>
          </a:p>
          <a:p>
            <a:pPr lvl="1" eaLnBrk="1" hangingPunct="1">
              <a:buFontTx/>
              <a:buAutoNum type="arabicPeriod"/>
            </a:pPr>
            <a:r>
              <a:rPr lang="en-US" altLang="id-ID" dirty="0" err="1" smtClean="0"/>
              <a:t>Hipotensi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dengan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luka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tembus</a:t>
            </a:r>
            <a:endParaRPr lang="en-US" altLang="id-ID" dirty="0" smtClean="0"/>
          </a:p>
          <a:p>
            <a:pPr lvl="1">
              <a:buFontTx/>
              <a:buAutoNum type="arabicPeriod"/>
            </a:pPr>
            <a:r>
              <a:rPr lang="en-US" altLang="id-ID" dirty="0" err="1" smtClean="0"/>
              <a:t>Perdarahan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gaster</a:t>
            </a:r>
            <a:r>
              <a:rPr lang="en-US" altLang="id-ID" dirty="0" smtClean="0"/>
              <a:t>, anus, tr. </a:t>
            </a:r>
            <a:r>
              <a:rPr lang="en-US" altLang="id-ID" dirty="0" err="1" smtClean="0"/>
              <a:t>urinarius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akibat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luka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tembus</a:t>
            </a:r>
            <a:endParaRPr lang="en-US" altLang="id-ID" dirty="0" smtClean="0"/>
          </a:p>
          <a:p>
            <a:pPr lvl="1">
              <a:buFontTx/>
              <a:buAutoNum type="arabicPeriod"/>
            </a:pPr>
            <a:r>
              <a:rPr lang="en-US" dirty="0" smtClean="0"/>
              <a:t>Luka </a:t>
            </a:r>
            <a:r>
              <a:rPr lang="en-US" dirty="0" err="1"/>
              <a:t>tembak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peritonium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retroperitoneum </a:t>
            </a:r>
          </a:p>
          <a:p>
            <a:pPr lvl="1">
              <a:buFontTx/>
              <a:buAutoNum type="arabicPeriod"/>
            </a:pPr>
            <a:r>
              <a:rPr lang="en-US" dirty="0" err="1" smtClean="0"/>
              <a:t>Eviscerasi</a:t>
            </a:r>
            <a:endParaRPr lang="id-ID" dirty="0" smtClean="0"/>
          </a:p>
          <a:p>
            <a:pPr lvl="1">
              <a:buFontTx/>
              <a:buAutoNum type="arabicPeriod"/>
            </a:pPr>
            <a:endParaRPr lang="en-US" dirty="0"/>
          </a:p>
          <a:p>
            <a:pPr lvl="1" eaLnBrk="1" hangingPunct="1">
              <a:buFontTx/>
              <a:buAutoNum type="arabicPeriod"/>
            </a:pPr>
            <a:endParaRPr lang="en-US" altLang="id-ID" dirty="0" smtClean="0"/>
          </a:p>
          <a:p>
            <a:pPr lvl="1" eaLnBrk="1" hangingPunct="1">
              <a:buFontTx/>
              <a:buAutoNum type="arabicPeriod"/>
            </a:pPr>
            <a:endParaRPr lang="en-US" altLang="id-ID" dirty="0" smtClean="0"/>
          </a:p>
          <a:p>
            <a:pPr eaLnBrk="1" hangingPunct="1"/>
            <a:endParaRPr lang="en-US" altLang="id-ID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36377" y="48857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9588" indent="-509588" algn="just"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9137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851646"/>
            <a:ext cx="9714847" cy="1137865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. </a:t>
            </a:r>
            <a:r>
              <a:rPr lang="en-US" sz="3200" dirty="0" err="1"/>
              <a:t>Indikasi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pemeriksaan</a:t>
            </a:r>
            <a:r>
              <a:rPr lang="en-US" sz="3200" dirty="0"/>
              <a:t> </a:t>
            </a:r>
            <a:r>
              <a:rPr lang="en-US" sz="3200" dirty="0" err="1"/>
              <a:t>rontgen</a:t>
            </a:r>
            <a:endParaRPr lang="id-ID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41412" y="2393575"/>
            <a:ext cx="9905999" cy="339762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509588" indent="-509588" algn="just">
              <a:buNone/>
              <a:defRPr/>
            </a:pPr>
            <a:r>
              <a:rPr lang="en-US" sz="2800" dirty="0"/>
              <a:t>  </a:t>
            </a:r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, </a:t>
            </a:r>
            <a:r>
              <a:rPr lang="en-US" sz="2800" dirty="0" err="1"/>
              <a:t>udara</a:t>
            </a:r>
            <a:r>
              <a:rPr lang="en-US" sz="2800" dirty="0"/>
              <a:t> retroperitoneal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ruptur</a:t>
            </a:r>
            <a:r>
              <a:rPr lang="en-US" sz="2800" dirty="0"/>
              <a:t> </a:t>
            </a:r>
            <a:r>
              <a:rPr lang="en-US" sz="2800" dirty="0" err="1"/>
              <a:t>diafragma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trauma </a:t>
            </a:r>
            <a:r>
              <a:rPr lang="en-US" sz="2800" dirty="0" err="1"/>
              <a:t>tumpul</a:t>
            </a:r>
            <a:endParaRPr lang="en-US" sz="2800" dirty="0"/>
          </a:p>
          <a:p>
            <a:pPr marL="741363" indent="-395288" algn="just">
              <a:buNone/>
              <a:defRPr/>
            </a:pPr>
            <a:r>
              <a:rPr lang="en-US" sz="2800" dirty="0"/>
              <a:t>2. CT scan + </a:t>
            </a:r>
            <a:r>
              <a:rPr lang="en-US" sz="2800" dirty="0" err="1"/>
              <a:t>kontras</a:t>
            </a:r>
            <a:r>
              <a:rPr lang="en-US" sz="2800" dirty="0"/>
              <a:t> </a:t>
            </a:r>
            <a:r>
              <a:rPr lang="en-US" sz="2800" dirty="0" err="1"/>
              <a:t>memperlihatkan</a:t>
            </a:r>
            <a:r>
              <a:rPr lang="en-US" sz="2800" dirty="0"/>
              <a:t> </a:t>
            </a:r>
            <a:r>
              <a:rPr lang="en-US" sz="2800" dirty="0" err="1"/>
              <a:t>perforasi</a:t>
            </a:r>
            <a:r>
              <a:rPr lang="en-US" sz="2800" dirty="0"/>
              <a:t> organ </a:t>
            </a:r>
            <a:r>
              <a:rPr lang="en-US" sz="2800" dirty="0" err="1"/>
              <a:t>berongga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trauma </a:t>
            </a:r>
            <a:r>
              <a:rPr lang="en-US" sz="2800" dirty="0" err="1"/>
              <a:t>tumpul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penetrans</a:t>
            </a:r>
            <a:endParaRPr lang="en-US" sz="2800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9692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399" y="618518"/>
            <a:ext cx="8892989" cy="797906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altLang="id-ID" dirty="0" smtClean="0"/>
              <a:t>MASALAH KHUSUS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766046" y="1673412"/>
            <a:ext cx="8713693" cy="4503552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Diafragma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   </a:t>
            </a:r>
            <a:r>
              <a:rPr lang="en-US" altLang="id-ID" dirty="0" err="1" smtClean="0"/>
              <a:t>Robekan</a:t>
            </a:r>
            <a:r>
              <a:rPr lang="en-US" altLang="id-ID" dirty="0" smtClean="0"/>
              <a:t> trauma </a:t>
            </a:r>
            <a:r>
              <a:rPr lang="en-US" altLang="id-ID" dirty="0" err="1" smtClean="0"/>
              <a:t>tumpul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lebih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sering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hemidiafragma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kiri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besar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robekan</a:t>
            </a:r>
            <a:r>
              <a:rPr lang="en-US" altLang="id-ID" dirty="0" smtClean="0"/>
              <a:t> 5-10 cm, posterolateral</a:t>
            </a:r>
          </a:p>
          <a:p>
            <a:pPr eaLnBrk="1" hangingPunct="1">
              <a:lnSpc>
                <a:spcPct val="90000"/>
              </a:lnSpc>
            </a:pP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smtClean="0"/>
              <a:t>Duodenum.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   </a:t>
            </a:r>
            <a:r>
              <a:rPr lang="en-US" altLang="id-ID" dirty="0" err="1" smtClean="0"/>
              <a:t>Robekan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duodenum </a:t>
            </a:r>
            <a:r>
              <a:rPr lang="en-US" altLang="id-ID" dirty="0" err="1" smtClean="0"/>
              <a:t>terjadi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pengendara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mobil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tidak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menggunakan</a:t>
            </a:r>
            <a:r>
              <a:rPr lang="en-US" altLang="id-ID" dirty="0" smtClean="0"/>
              <a:t>  </a:t>
            </a:r>
            <a:r>
              <a:rPr lang="en-US" altLang="id-ID" dirty="0" err="1" smtClean="0"/>
              <a:t>sabuk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pengaman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tabrakan</a:t>
            </a:r>
            <a:r>
              <a:rPr lang="en-US" altLang="id-ID" dirty="0" smtClean="0"/>
              <a:t> frontal</a:t>
            </a:r>
          </a:p>
          <a:p>
            <a:pPr>
              <a:lnSpc>
                <a:spcPct val="90000"/>
              </a:lnSpc>
            </a:pPr>
            <a:endParaRPr lang="en-US" altLang="id-ID" dirty="0" smtClean="0"/>
          </a:p>
          <a:p>
            <a:pPr>
              <a:lnSpc>
                <a:spcPct val="90000"/>
              </a:lnSpc>
            </a:pPr>
            <a:r>
              <a:rPr lang="en-US" altLang="id-ID" dirty="0" err="1" smtClean="0"/>
              <a:t>Pankreas</a:t>
            </a:r>
            <a:endParaRPr lang="en-US" altLang="id-ID" dirty="0"/>
          </a:p>
          <a:p>
            <a:pPr>
              <a:lnSpc>
                <a:spcPct val="90000"/>
              </a:lnSpc>
              <a:buNone/>
            </a:pPr>
            <a:r>
              <a:rPr lang="en-US" altLang="id-ID" dirty="0"/>
              <a:t>   </a:t>
            </a:r>
            <a:r>
              <a:rPr lang="en-US" altLang="id-ID" dirty="0" err="1"/>
              <a:t>Cedera</a:t>
            </a:r>
            <a:r>
              <a:rPr lang="en-US" altLang="id-ID" dirty="0"/>
              <a:t> </a:t>
            </a:r>
            <a:r>
              <a:rPr lang="en-US" altLang="id-ID" dirty="0" err="1"/>
              <a:t>pankreas</a:t>
            </a:r>
            <a:r>
              <a:rPr lang="en-US" altLang="id-ID" dirty="0"/>
              <a:t> paling </a:t>
            </a:r>
            <a:r>
              <a:rPr lang="en-US" altLang="id-ID" dirty="0" err="1"/>
              <a:t>sering</a:t>
            </a:r>
            <a:r>
              <a:rPr lang="en-US" altLang="id-ID" dirty="0"/>
              <a:t> </a:t>
            </a:r>
            <a:r>
              <a:rPr lang="en-US" altLang="id-ID" dirty="0" err="1"/>
              <a:t>akibat</a:t>
            </a:r>
            <a:r>
              <a:rPr lang="en-US" altLang="id-ID" dirty="0"/>
              <a:t> trauma </a:t>
            </a:r>
            <a:r>
              <a:rPr lang="en-US" altLang="id-ID" dirty="0" err="1"/>
              <a:t>langsung</a:t>
            </a:r>
            <a:r>
              <a:rPr lang="en-US" altLang="id-ID" dirty="0"/>
              <a:t> di epigastrium yang </a:t>
            </a:r>
            <a:r>
              <a:rPr lang="en-US" altLang="id-ID" dirty="0" err="1"/>
              <a:t>menekan</a:t>
            </a:r>
            <a:r>
              <a:rPr lang="en-US" altLang="id-ID" dirty="0"/>
              <a:t> </a:t>
            </a:r>
            <a:r>
              <a:rPr lang="en-US" altLang="id-ID" dirty="0" err="1"/>
              <a:t>ke</a:t>
            </a:r>
            <a:r>
              <a:rPr lang="en-US" altLang="id-ID" dirty="0"/>
              <a:t> </a:t>
            </a:r>
            <a:r>
              <a:rPr lang="en-US" altLang="id-ID" dirty="0" err="1"/>
              <a:t>tulang</a:t>
            </a:r>
            <a:r>
              <a:rPr lang="en-US" altLang="id-ID" dirty="0"/>
              <a:t> </a:t>
            </a:r>
            <a:r>
              <a:rPr lang="en-US" altLang="id-ID" dirty="0" err="1"/>
              <a:t>belakang</a:t>
            </a:r>
            <a:r>
              <a:rPr lang="en-US" altLang="id-ID" dirty="0" smtClean="0"/>
              <a:t>. ( </a:t>
            </a:r>
            <a:r>
              <a:rPr lang="en-US" altLang="id-ID" dirty="0" err="1" smtClean="0"/>
              <a:t>perlu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pemeriksaan</a:t>
            </a:r>
            <a:r>
              <a:rPr lang="en-US" altLang="id-ID" dirty="0" smtClean="0"/>
              <a:t>    </a:t>
            </a:r>
            <a:r>
              <a:rPr lang="en-US" altLang="id-ID" dirty="0"/>
              <a:t>CT scan </a:t>
            </a:r>
            <a:r>
              <a:rPr lang="en-US" altLang="id-ID" dirty="0" smtClean="0"/>
              <a:t>dg </a:t>
            </a:r>
            <a:r>
              <a:rPr lang="en-US" altLang="id-ID" dirty="0" err="1"/>
              <a:t>kontras</a:t>
            </a:r>
            <a:r>
              <a:rPr lang="en-US" altLang="id-ID" dirty="0"/>
              <a:t> </a:t>
            </a:r>
            <a:r>
              <a:rPr lang="en-US" altLang="id-ID" dirty="0" err="1" smtClean="0"/>
              <a:t>utk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menunjukkan</a:t>
            </a:r>
            <a:r>
              <a:rPr lang="en-US" altLang="id-ID" dirty="0" smtClean="0"/>
              <a:t> </a:t>
            </a:r>
            <a:r>
              <a:rPr lang="en-US" altLang="id-ID" dirty="0" err="1"/>
              <a:t>tanda</a:t>
            </a:r>
            <a:r>
              <a:rPr lang="en-US" altLang="id-ID" dirty="0"/>
              <a:t> trauma </a:t>
            </a:r>
            <a:r>
              <a:rPr lang="en-US" altLang="id-ID" dirty="0" smtClean="0"/>
              <a:t>pancreas)</a:t>
            </a:r>
            <a:endParaRPr lang="en-US" altLang="id-ID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69763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Trauma </a:t>
            </a:r>
            <a:r>
              <a:rPr lang="en-US" dirty="0" err="1" smtClean="0"/>
              <a:t>tumpul</a:t>
            </a:r>
            <a:r>
              <a:rPr lang="en-US" dirty="0" smtClean="0"/>
              <a:t> thorax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  <a:defRPr/>
            </a:pPr>
            <a:r>
              <a:rPr lang="en-GB" dirty="0" err="1" smtClean="0"/>
              <a:t>Mekanisme</a:t>
            </a:r>
            <a:r>
              <a:rPr lang="en-GB" dirty="0" smtClean="0"/>
              <a:t> </a:t>
            </a:r>
            <a:r>
              <a:rPr lang="en-GB" dirty="0" err="1" smtClean="0"/>
              <a:t>nya</a:t>
            </a:r>
            <a:r>
              <a:rPr lang="en-GB" dirty="0" smtClean="0"/>
              <a:t>  </a:t>
            </a:r>
            <a:r>
              <a:rPr lang="en-GB" dirty="0" err="1" smtClean="0"/>
              <a:t>a.l</a:t>
            </a:r>
            <a:endParaRPr lang="en-GB" dirty="0" smtClean="0"/>
          </a:p>
          <a:p>
            <a:pPr lvl="1">
              <a:defRPr/>
            </a:pPr>
            <a:r>
              <a:rPr lang="en-GB" dirty="0" err="1" smtClean="0"/>
              <a:t>Karena</a:t>
            </a:r>
            <a:r>
              <a:rPr lang="en-GB" dirty="0" smtClean="0"/>
              <a:t> trauma </a:t>
            </a:r>
            <a:r>
              <a:rPr lang="en-GB" dirty="0" err="1" smtClean="0"/>
              <a:t>langsung</a:t>
            </a:r>
            <a:r>
              <a:rPr lang="en-GB" dirty="0" smtClean="0"/>
              <a:t> (</a:t>
            </a:r>
            <a:r>
              <a:rPr lang="en-GB" i="1" dirty="0" smtClean="0"/>
              <a:t>direct blow</a:t>
            </a:r>
            <a:r>
              <a:rPr lang="en-GB" dirty="0" smtClean="0"/>
              <a:t>) </a:t>
            </a:r>
            <a:r>
              <a:rPr lang="en-GB" dirty="0" err="1" smtClean="0"/>
              <a:t>misalnya</a:t>
            </a:r>
            <a:r>
              <a:rPr lang="en-GB" dirty="0" smtClean="0"/>
              <a:t> </a:t>
            </a:r>
            <a:r>
              <a:rPr lang="en-GB" dirty="0" err="1" smtClean="0"/>
              <a:t>fraktur</a:t>
            </a:r>
            <a:r>
              <a:rPr lang="en-GB" dirty="0" smtClean="0"/>
              <a:t> </a:t>
            </a:r>
            <a:r>
              <a:rPr lang="en-GB" dirty="0" err="1" smtClean="0"/>
              <a:t>kosta</a:t>
            </a:r>
            <a:r>
              <a:rPr lang="en-GB" dirty="0" smtClean="0"/>
              <a:t>	</a:t>
            </a:r>
            <a:endParaRPr lang="id-ID" dirty="0" smtClean="0"/>
          </a:p>
          <a:p>
            <a:pPr lvl="1">
              <a:defRPr/>
            </a:pPr>
            <a:r>
              <a:rPr lang="en-US" dirty="0" err="1" smtClean="0"/>
              <a:t>karena</a:t>
            </a:r>
            <a:r>
              <a:rPr lang="en-US" dirty="0" smtClean="0"/>
              <a:t>  trauma  </a:t>
            </a:r>
            <a:r>
              <a:rPr lang="en-US" dirty="0" err="1" smtClean="0"/>
              <a:t>deselerasi</a:t>
            </a:r>
            <a:r>
              <a:rPr lang="en-US" dirty="0" smtClean="0"/>
              <a:t> (</a:t>
            </a:r>
            <a:r>
              <a:rPr lang="en-GB" i="1" dirty="0" smtClean="0"/>
              <a:t>deceleration injury</a:t>
            </a:r>
            <a:r>
              <a:rPr lang="en-GB" dirty="0" smtClean="0"/>
              <a:t>)		</a:t>
            </a:r>
            <a:endParaRPr lang="id-ID" dirty="0" smtClean="0"/>
          </a:p>
          <a:p>
            <a:pPr lvl="1">
              <a:defRPr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(</a:t>
            </a:r>
            <a:r>
              <a:rPr lang="en-GB" i="1" dirty="0" smtClean="0"/>
              <a:t>compression</a:t>
            </a:r>
            <a:r>
              <a:rPr lang="en-GB" dirty="0" smtClean="0"/>
              <a:t> </a:t>
            </a:r>
            <a:r>
              <a:rPr lang="en-GB" i="1" dirty="0" smtClean="0"/>
              <a:t>injury)</a:t>
            </a:r>
          </a:p>
          <a:p>
            <a:pPr lvl="1">
              <a:defRPr/>
            </a:pPr>
            <a:endParaRPr lang="en-GB" b="1" dirty="0" smtClean="0">
              <a:solidFill>
                <a:srgbClr val="FFFF00"/>
              </a:solidFill>
            </a:endParaRPr>
          </a:p>
          <a:p>
            <a:pPr marL="457200" lvl="1" indent="0">
              <a:buNone/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Karekteristik</a:t>
            </a:r>
            <a:endParaRPr lang="en-GB" b="1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b="1" dirty="0" smtClean="0">
                <a:solidFill>
                  <a:srgbClr val="FFFF00"/>
                </a:solidFill>
              </a:rPr>
              <a:t>Trauma </a:t>
            </a:r>
            <a:r>
              <a:rPr lang="en-GB" b="1" dirty="0" err="1" smtClean="0">
                <a:solidFill>
                  <a:srgbClr val="FFFF00"/>
                </a:solidFill>
              </a:rPr>
              <a:t>tumpul</a:t>
            </a:r>
            <a:r>
              <a:rPr lang="en-GB" b="1" dirty="0" smtClean="0">
                <a:solidFill>
                  <a:srgbClr val="FFFF00"/>
                </a:solidFill>
              </a:rPr>
              <a:t> thorax </a:t>
            </a:r>
            <a:r>
              <a:rPr lang="en-GB" b="1" dirty="0" err="1" smtClean="0">
                <a:solidFill>
                  <a:srgbClr val="FFFF00"/>
                </a:solidFill>
              </a:rPr>
              <a:t>tersering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menyebabkan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fraktur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kosta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endParaRPr lang="en-GB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Bila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terjadi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fraktur</a:t>
            </a:r>
            <a:r>
              <a:rPr lang="en-GB" dirty="0" smtClean="0">
                <a:solidFill>
                  <a:srgbClr val="FFFF00"/>
                </a:solidFill>
              </a:rPr>
              <a:t>  scapula, </a:t>
            </a:r>
            <a:r>
              <a:rPr lang="en-GB" dirty="0">
                <a:solidFill>
                  <a:srgbClr val="FFFF00"/>
                </a:solidFill>
              </a:rPr>
              <a:t>sternum, </a:t>
            </a:r>
            <a:r>
              <a:rPr lang="en-GB" dirty="0" err="1" smtClean="0">
                <a:solidFill>
                  <a:srgbClr val="FFFF00"/>
                </a:solidFill>
              </a:rPr>
              <a:t>atau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kosta</a:t>
            </a:r>
            <a:r>
              <a:rPr lang="en-GB" dirty="0" smtClean="0">
                <a:solidFill>
                  <a:srgbClr val="FFFF00"/>
                </a:solidFill>
              </a:rPr>
              <a:t> 1 </a:t>
            </a:r>
            <a:r>
              <a:rPr lang="en-GB" dirty="0" err="1" smtClean="0">
                <a:solidFill>
                  <a:srgbClr val="FFFF00"/>
                </a:solidFill>
              </a:rPr>
              <a:t>adalah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akibat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kekuatan</a:t>
            </a:r>
            <a:r>
              <a:rPr lang="en-GB" dirty="0" smtClean="0">
                <a:solidFill>
                  <a:srgbClr val="FFFF00"/>
                </a:solidFill>
              </a:rPr>
              <a:t> yang </a:t>
            </a:r>
            <a:r>
              <a:rPr lang="en-GB" dirty="0" err="1" smtClean="0">
                <a:solidFill>
                  <a:srgbClr val="FFFF00"/>
                </a:solidFill>
              </a:rPr>
              <a:t>besar</a:t>
            </a:r>
            <a:r>
              <a:rPr lang="en-GB" dirty="0" smtClean="0">
                <a:solidFill>
                  <a:srgbClr val="FFFF00"/>
                </a:solidFill>
              </a:rPr>
              <a:t> (</a:t>
            </a:r>
            <a:r>
              <a:rPr lang="en-GB" i="1" dirty="0" smtClean="0">
                <a:solidFill>
                  <a:srgbClr val="FFFF00"/>
                </a:solidFill>
              </a:rPr>
              <a:t>massive </a:t>
            </a:r>
            <a:r>
              <a:rPr lang="en-GB" i="1" dirty="0">
                <a:solidFill>
                  <a:srgbClr val="FFFF00"/>
                </a:solidFill>
              </a:rPr>
              <a:t>force of </a:t>
            </a:r>
            <a:r>
              <a:rPr lang="en-GB" i="1" dirty="0" smtClean="0">
                <a:solidFill>
                  <a:srgbClr val="FFFF00"/>
                </a:solidFill>
              </a:rPr>
              <a:t>injury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r>
              <a:rPr lang="en-GB" dirty="0">
                <a:solidFill>
                  <a:srgbClr val="FFFF00"/>
                </a:solidFill>
              </a:rPr>
              <a:t>			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965651"/>
            <a:ext cx="9905998" cy="990149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en-US" altLang="id-ID" dirty="0" smtClean="0"/>
              <a:t>TRAUMA PELVIS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dirty="0" smtClean="0"/>
              <a:t>Trauma pelvis </a:t>
            </a:r>
            <a:r>
              <a:rPr lang="en-US" altLang="id-ID" dirty="0" err="1" smtClean="0"/>
              <a:t>biasanya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akibat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tabrakan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mobil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pejalan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kaki,sepeda</a:t>
            </a:r>
            <a:r>
              <a:rPr lang="en-US" altLang="id-ID" dirty="0" smtClean="0"/>
              <a:t> motor.</a:t>
            </a:r>
          </a:p>
          <a:p>
            <a:pPr eaLnBrk="1" hangingPunct="1">
              <a:lnSpc>
                <a:spcPct val="90000"/>
              </a:lnSpc>
            </a:pP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Fraktur</a:t>
            </a:r>
            <a:r>
              <a:rPr lang="en-US" altLang="id-ID" dirty="0" smtClean="0"/>
              <a:t> pelvis </a:t>
            </a:r>
            <a:r>
              <a:rPr lang="en-US" altLang="id-ID" dirty="0" err="1" smtClean="0"/>
              <a:t>mempunyai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hubungan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erat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dengan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cedera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struktur</a:t>
            </a:r>
            <a:r>
              <a:rPr lang="en-US" altLang="id-ID" dirty="0" smtClean="0"/>
              <a:t> intraperitoneal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retroperitoneal </a:t>
            </a:r>
            <a:r>
              <a:rPr lang="en-US" altLang="id-ID" dirty="0" err="1" smtClean="0"/>
              <a:t>serta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struktur</a:t>
            </a:r>
            <a:r>
              <a:rPr lang="en-US" altLang="id-ID" dirty="0" smtClean="0"/>
              <a:t> vascular</a:t>
            </a:r>
          </a:p>
          <a:p>
            <a:pPr eaLnBrk="1" hangingPunct="1">
              <a:lnSpc>
                <a:spcPct val="90000"/>
              </a:lnSpc>
            </a:pP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Mekanisme</a:t>
            </a:r>
            <a:r>
              <a:rPr lang="en-US" altLang="id-ID" dirty="0" smtClean="0"/>
              <a:t> trauma </a:t>
            </a:r>
            <a:r>
              <a:rPr lang="en-US" altLang="id-ID" dirty="0" err="1" smtClean="0"/>
              <a:t>kompresi</a:t>
            </a:r>
            <a:r>
              <a:rPr lang="en-US" altLang="id-ID" dirty="0" smtClean="0"/>
              <a:t> AP, </a:t>
            </a:r>
            <a:r>
              <a:rPr lang="en-US" altLang="id-ID" dirty="0" err="1" smtClean="0"/>
              <a:t>kompresi</a:t>
            </a:r>
            <a:r>
              <a:rPr lang="en-US" altLang="id-ID" dirty="0" smtClean="0"/>
              <a:t> lateral </a:t>
            </a:r>
            <a:r>
              <a:rPr lang="en-US" altLang="id-ID" dirty="0" err="1" smtClean="0"/>
              <a:t>atau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vertikal</a:t>
            </a:r>
            <a:r>
              <a:rPr lang="en-US" altLang="id-ID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815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0" y="915460"/>
            <a:ext cx="9906000" cy="74400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/>
              <a:t>PENILAIAN DAN PENANGANAN TRAUMA PELVIS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41411" y="1755776"/>
            <a:ext cx="4878390" cy="61065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/>
              <a:t>PENILAIAN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41410" y="2523067"/>
            <a:ext cx="4878391" cy="3268131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altLang="id-ID" dirty="0" err="1"/>
              <a:t>Inspeksi</a:t>
            </a:r>
            <a:endParaRPr lang="en-US" altLang="id-ID" dirty="0"/>
          </a:p>
          <a:p>
            <a:r>
              <a:rPr lang="en-US" altLang="id-ID" dirty="0" err="1"/>
              <a:t>Palpasi</a:t>
            </a:r>
            <a:r>
              <a:rPr lang="en-US" altLang="id-ID" dirty="0"/>
              <a:t> </a:t>
            </a:r>
            <a:r>
              <a:rPr lang="en-US" altLang="id-ID" dirty="0" err="1"/>
              <a:t>tulang</a:t>
            </a:r>
            <a:r>
              <a:rPr lang="en-US" altLang="id-ID" dirty="0"/>
              <a:t> pelvis</a:t>
            </a:r>
          </a:p>
          <a:p>
            <a:r>
              <a:rPr lang="en-US" altLang="id-ID" dirty="0" err="1"/>
              <a:t>Palpasi</a:t>
            </a:r>
            <a:r>
              <a:rPr lang="en-US" altLang="id-ID" dirty="0"/>
              <a:t> </a:t>
            </a:r>
            <a:r>
              <a:rPr lang="en-US" altLang="id-ID" dirty="0" err="1"/>
              <a:t>prostat</a:t>
            </a:r>
            <a:endParaRPr lang="en-US" altLang="id-ID" dirty="0"/>
          </a:p>
          <a:p>
            <a:r>
              <a:rPr lang="en-US" altLang="id-ID" dirty="0" err="1"/>
              <a:t>Perbedaan</a:t>
            </a:r>
            <a:r>
              <a:rPr lang="en-US" altLang="id-ID" dirty="0"/>
              <a:t> / </a:t>
            </a:r>
            <a:r>
              <a:rPr lang="en-US" altLang="id-ID" dirty="0" err="1"/>
              <a:t>diskripensi</a:t>
            </a:r>
            <a:r>
              <a:rPr lang="en-US" altLang="id-ID" dirty="0"/>
              <a:t> </a:t>
            </a:r>
            <a:r>
              <a:rPr lang="en-US" altLang="id-ID" dirty="0" err="1"/>
              <a:t>tungkai</a:t>
            </a:r>
            <a:r>
              <a:rPr lang="en-US" altLang="id-ID" dirty="0"/>
              <a:t> </a:t>
            </a:r>
            <a:r>
              <a:rPr lang="en-US" altLang="id-ID" dirty="0" err="1"/>
              <a:t>bawah</a:t>
            </a:r>
            <a:r>
              <a:rPr lang="en-US" altLang="id-ID" dirty="0"/>
              <a:t>, </a:t>
            </a:r>
            <a:r>
              <a:rPr lang="en-US" altLang="id-ID" dirty="0" err="1"/>
              <a:t>posisi</a:t>
            </a:r>
            <a:r>
              <a:rPr lang="en-US" altLang="id-ID" dirty="0"/>
              <a:t> </a:t>
            </a:r>
            <a:r>
              <a:rPr lang="en-US" altLang="id-ID" dirty="0" err="1"/>
              <a:t>eksternal</a:t>
            </a:r>
            <a:r>
              <a:rPr lang="en-US" altLang="id-ID" dirty="0"/>
              <a:t> </a:t>
            </a:r>
            <a:r>
              <a:rPr lang="en-US" altLang="id-ID" dirty="0" err="1"/>
              <a:t>rotasi</a:t>
            </a:r>
            <a:endParaRPr lang="en-US" altLang="id-ID" dirty="0"/>
          </a:p>
          <a:p>
            <a:r>
              <a:rPr lang="en-US" altLang="id-ID" dirty="0" err="1"/>
              <a:t>Nyeri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palpasi</a:t>
            </a:r>
            <a:r>
              <a:rPr lang="en-US" altLang="id-ID" dirty="0"/>
              <a:t> </a:t>
            </a:r>
            <a:r>
              <a:rPr lang="en-US" altLang="id-ID" dirty="0" err="1"/>
              <a:t>tulang</a:t>
            </a:r>
            <a:r>
              <a:rPr lang="en-US" altLang="id-ID" dirty="0"/>
              <a:t> pelvis</a:t>
            </a:r>
          </a:p>
          <a:p>
            <a:r>
              <a:rPr lang="en-US" altLang="id-ID" dirty="0" err="1"/>
              <a:t>Pemeriksaan</a:t>
            </a:r>
            <a:r>
              <a:rPr lang="en-US" altLang="id-ID" dirty="0"/>
              <a:t> </a:t>
            </a:r>
            <a:r>
              <a:rPr lang="en-US" altLang="id-ID" dirty="0" err="1"/>
              <a:t>rontgen</a:t>
            </a:r>
            <a:r>
              <a:rPr lang="en-US" altLang="id-ID" dirty="0"/>
              <a:t> pelvis AP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400808" y="1751543"/>
            <a:ext cx="4646602" cy="61488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/>
              <a:t>PENANGANAN</a:t>
            </a:r>
            <a:endParaRPr lang="id-ID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33066" y="2590801"/>
            <a:ext cx="4714343" cy="320039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id-ID" dirty="0" err="1"/>
              <a:t>Resusitasi</a:t>
            </a:r>
            <a:r>
              <a:rPr lang="en-US" altLang="id-ID" dirty="0"/>
              <a:t> </a:t>
            </a:r>
          </a:p>
          <a:p>
            <a:r>
              <a:rPr lang="en-US" altLang="id-ID" dirty="0" err="1"/>
              <a:t>Immobilisasi</a:t>
            </a:r>
            <a:r>
              <a:rPr lang="en-US" altLang="id-ID" dirty="0"/>
              <a:t> </a:t>
            </a:r>
            <a:r>
              <a:rPr lang="en-US" altLang="id-ID" dirty="0" err="1"/>
              <a:t>tulang</a:t>
            </a:r>
            <a:r>
              <a:rPr lang="en-US" altLang="id-ID" dirty="0"/>
              <a:t> pelvis </a:t>
            </a:r>
            <a:r>
              <a:rPr lang="en-US" altLang="id-ID" dirty="0" err="1"/>
              <a:t>dengan</a:t>
            </a:r>
            <a:r>
              <a:rPr lang="en-US" altLang="id-ID" dirty="0"/>
              <a:t> PASG/</a:t>
            </a:r>
            <a:r>
              <a:rPr lang="en-US" altLang="id-ID" i="1" dirty="0"/>
              <a:t>pelvic sling</a:t>
            </a:r>
            <a:r>
              <a:rPr lang="en-US" altLang="id-ID" dirty="0"/>
              <a:t>/</a:t>
            </a:r>
            <a:r>
              <a:rPr lang="en-US" altLang="id-ID" dirty="0" err="1"/>
              <a:t>gurita</a:t>
            </a:r>
            <a:endParaRPr lang="en-US" altLang="id-ID" dirty="0"/>
          </a:p>
          <a:p>
            <a:r>
              <a:rPr lang="en-US" altLang="id-ID" dirty="0" err="1"/>
              <a:t>Kontrol</a:t>
            </a:r>
            <a:r>
              <a:rPr lang="en-US" altLang="id-ID" dirty="0"/>
              <a:t> </a:t>
            </a:r>
            <a:r>
              <a:rPr lang="en-US" altLang="id-ID" dirty="0" err="1"/>
              <a:t>perdarahan</a:t>
            </a:r>
            <a:r>
              <a:rPr lang="en-US" altLang="id-ID" dirty="0"/>
              <a:t> </a:t>
            </a:r>
            <a:r>
              <a:rPr lang="en-US" altLang="id-ID" dirty="0" err="1"/>
              <a:t>interna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operasi</a:t>
            </a:r>
            <a:endParaRPr lang="en-US" altLang="id-ID" dirty="0"/>
          </a:p>
          <a:p>
            <a:r>
              <a:rPr lang="en-US" altLang="id-ID" dirty="0" err="1"/>
              <a:t>Fiksasi</a:t>
            </a:r>
            <a:r>
              <a:rPr lang="en-US" altLang="id-ID" dirty="0"/>
              <a:t> </a:t>
            </a:r>
            <a:r>
              <a:rPr lang="en-US" altLang="id-ID" dirty="0" err="1"/>
              <a:t>eksterna</a:t>
            </a:r>
            <a:endParaRPr lang="en-US" altLang="id-ID" i="1" dirty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8750"/>
            <a:ext cx="8534400" cy="806450"/>
          </a:xfrm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3200" dirty="0" smtClean="0"/>
              <a:t>PENUNJANG DIAGNOSTIK </a:t>
            </a:r>
            <a:br>
              <a:rPr lang="en-US" sz="3200" dirty="0" smtClean="0"/>
            </a:br>
            <a:r>
              <a:rPr lang="en-US" sz="3200" dirty="0" smtClean="0"/>
              <a:t>PADA TRAUMA TUMPUL ABDOMEN</a:t>
            </a:r>
            <a:endParaRPr lang="en-US" sz="3200" dirty="0"/>
          </a:p>
        </p:txBody>
      </p:sp>
      <p:graphicFrame>
        <p:nvGraphicFramePr>
          <p:cNvPr id="60545" name="Group 12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8075054"/>
              </p:ext>
            </p:extLst>
          </p:nvPr>
        </p:nvGraphicFramePr>
        <p:xfrm>
          <a:off x="1676400" y="1676401"/>
          <a:ext cx="8839200" cy="4495799"/>
        </p:xfrm>
        <a:graphic>
          <a:graphicData uri="http://schemas.openxmlformats.org/drawingml/2006/table">
            <a:tbl>
              <a:tblPr/>
              <a:tblGrid>
                <a:gridCol w="1828800"/>
                <a:gridCol w="2590800"/>
                <a:gridCol w="2209800"/>
                <a:gridCol w="2209800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Indikasi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Diagnostik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perdarahan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tekanan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darah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turun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Diagnostik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koleksi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cairan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tekanan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darah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turun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Diagnostik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cedera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organ intra abdomen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tekanan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darh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34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Keuntungan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Diagnosis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cepat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sensitif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akurasi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Diagnosis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cepat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invasif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diulang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akurasi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86%-97%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Sspesifik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untuk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cedera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akurasi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92%-98%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5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Kerugian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Invasif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utk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mengetahui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cedera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diafragma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atau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cedera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retroperitoneum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Tergantung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kemampuan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operator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sulit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terdapat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 gas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usus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udara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dibawah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kulit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Membutuhkan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biaya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&amp;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waktu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lebih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lama,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Pasien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harus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dalam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keadaan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stabil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45" name="Text Box 66"/>
          <p:cNvSpPr txBox="1">
            <a:spLocks noChangeArrowheads="1"/>
          </p:cNvSpPr>
          <p:nvPr/>
        </p:nvSpPr>
        <p:spPr bwMode="auto">
          <a:xfrm>
            <a:off x="4648200" y="1600201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id-ID" altLang="id-ID" sz="1800" dirty="0">
              <a:latin typeface="Verdana" panose="020B0604030504040204" pitchFamily="34" charset="0"/>
            </a:endParaRPr>
          </a:p>
        </p:txBody>
      </p:sp>
      <p:graphicFrame>
        <p:nvGraphicFramePr>
          <p:cNvPr id="60541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38932"/>
              </p:ext>
            </p:extLst>
          </p:nvPr>
        </p:nvGraphicFramePr>
        <p:xfrm>
          <a:off x="3490913" y="1174034"/>
          <a:ext cx="7010400" cy="457282"/>
        </p:xfrm>
        <a:graphic>
          <a:graphicData uri="http://schemas.openxmlformats.org/drawingml/2006/table">
            <a:tbl>
              <a:tblPr/>
              <a:tblGrid>
                <a:gridCol w="2628900"/>
                <a:gridCol w="2190750"/>
                <a:gridCol w="2190750"/>
              </a:tblGrid>
              <a:tr h="346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DPL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USG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CT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98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7" y="999518"/>
            <a:ext cx="9777410" cy="1083282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trauma.</a:t>
            </a:r>
          </a:p>
          <a:p>
            <a:r>
              <a:rPr lang="en-US" dirty="0" smtClean="0"/>
              <a:t>Trauma organ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trauma multiple </a:t>
            </a:r>
          </a:p>
          <a:p>
            <a:r>
              <a:rPr lang="en-US" dirty="0" err="1" smtClean="0"/>
              <a:t>Penanganan</a:t>
            </a:r>
            <a:r>
              <a:rPr lang="en-US" dirty="0" smtClean="0"/>
              <a:t> 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berpedoman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trauma (primary survey, secondary survey, tertiary survey) </a:t>
            </a:r>
          </a:p>
          <a:p>
            <a:r>
              <a:rPr lang="en-US" dirty="0" err="1" smtClean="0"/>
              <a:t>Assesment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ar accident1"/>
          <p:cNvPicPr>
            <a:picLocks noChangeAspect="1" noChangeArrowheads="1"/>
          </p:cNvPicPr>
          <p:nvPr/>
        </p:nvPicPr>
        <p:blipFill>
          <a:blip r:embed="rId2"/>
          <a:srcRect l="5211" t="8203" b="9392"/>
          <a:stretch>
            <a:fillRect/>
          </a:stretch>
        </p:blipFill>
        <p:spPr bwMode="auto">
          <a:xfrm>
            <a:off x="1952597" y="1795173"/>
            <a:ext cx="8247092" cy="45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9191625" y="5143513"/>
            <a:ext cx="649288" cy="642942"/>
          </a:xfrm>
          <a:prstGeom prst="upArrow">
            <a:avLst>
              <a:gd name="adj1" fmla="val 43294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2597" y="618518"/>
            <a:ext cx="8370979" cy="95425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dirty="0" smtClean="0"/>
              <a:t>TRAUMA </a:t>
            </a:r>
            <a:r>
              <a:rPr lang="en-US" dirty="0"/>
              <a:t>MULTIPEL</a:t>
            </a:r>
            <a:r>
              <a:rPr lang="id-ID" dirty="0"/>
              <a:t> 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677281" y="4308361"/>
            <a:ext cx="649288" cy="642942"/>
          </a:xfrm>
          <a:prstGeom prst="upArrow">
            <a:avLst>
              <a:gd name="adj1" fmla="val 43294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6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TWMS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050" y="4724401"/>
            <a:ext cx="5543550" cy="1139825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d-ID" dirty="0" smtClean="0"/>
              <a:t>Thank You</a:t>
            </a:r>
            <a:endParaRPr lang="en-US" dirty="0"/>
          </a:p>
        </p:txBody>
      </p:sp>
      <p:pic>
        <p:nvPicPr>
          <p:cNvPr id="191491" name="Picture 3" descr="g042629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43475" y="1052514"/>
            <a:ext cx="2782888" cy="39893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567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621075" cy="588490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 KASUS trauma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endParaRPr lang="id-ID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73790" y="1746504"/>
            <a:ext cx="5242168" cy="3867912"/>
          </a:xfrm>
        </p:spPr>
      </p:pic>
      <p:sp>
        <p:nvSpPr>
          <p:cNvPr id="4" name="Oval 3"/>
          <p:cNvSpPr/>
          <p:nvPr/>
        </p:nvSpPr>
        <p:spPr>
          <a:xfrm>
            <a:off x="6909225" y="2432304"/>
            <a:ext cx="3529583" cy="142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31472" y="1810512"/>
            <a:ext cx="5359979" cy="38039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1099737" y="2877312"/>
            <a:ext cx="3529583" cy="142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6784848" y="2353056"/>
            <a:ext cx="3491473" cy="1661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58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Trauma thorax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id-ID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Trauma </a:t>
            </a:r>
            <a:r>
              <a:rPr lang="en-US" dirty="0" err="1" smtClean="0">
                <a:solidFill>
                  <a:srgbClr val="FFFF00"/>
                </a:solidFill>
              </a:rPr>
              <a:t>tumpul</a:t>
            </a:r>
            <a:r>
              <a:rPr lang="en-US" dirty="0" smtClean="0">
                <a:solidFill>
                  <a:srgbClr val="FFFF00"/>
                </a:solidFill>
              </a:rPr>
              <a:t> thorax (</a:t>
            </a:r>
            <a:r>
              <a:rPr lang="id-ID" i="1" dirty="0" smtClean="0">
                <a:solidFill>
                  <a:srgbClr val="FFFF00"/>
                </a:solidFill>
              </a:rPr>
              <a:t>Blunt </a:t>
            </a:r>
            <a:r>
              <a:rPr lang="id-ID" i="1" dirty="0">
                <a:solidFill>
                  <a:srgbClr val="FFFF00"/>
                </a:solidFill>
              </a:rPr>
              <a:t>chest </a:t>
            </a:r>
            <a:r>
              <a:rPr lang="id-ID" i="1" dirty="0" smtClean="0">
                <a:solidFill>
                  <a:srgbClr val="FFFF00"/>
                </a:solidFill>
              </a:rPr>
              <a:t>trauma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id-ID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salah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penyebab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morbiditas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mortalitas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kasus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emergensi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. </a:t>
            </a:r>
          </a:p>
          <a:p>
            <a:pPr lvl="1"/>
            <a:endParaRPr lang="id-ID" dirty="0">
              <a:solidFill>
                <a:srgbClr val="FFFF00"/>
              </a:solidFill>
            </a:endParaRP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Kontusio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paru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terjadi</a:t>
            </a:r>
            <a:r>
              <a:rPr lang="en-US" b="1" dirty="0" smtClean="0">
                <a:solidFill>
                  <a:srgbClr val="FFFF00"/>
                </a:solidFill>
              </a:rPr>
              <a:t> trauma </a:t>
            </a:r>
            <a:r>
              <a:rPr lang="en-US" b="1" dirty="0" err="1" smtClean="0">
                <a:solidFill>
                  <a:srgbClr val="FFFF00"/>
                </a:solidFill>
              </a:rPr>
              <a:t>dinding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berat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id-ID" b="1" i="1" dirty="0" smtClean="0">
                <a:solidFill>
                  <a:srgbClr val="FFFF00"/>
                </a:solidFill>
              </a:rPr>
              <a:t>severe </a:t>
            </a:r>
            <a:r>
              <a:rPr lang="id-ID" b="1" i="1" dirty="0">
                <a:solidFill>
                  <a:srgbClr val="FFFF00"/>
                </a:solidFill>
              </a:rPr>
              <a:t>of blunt chest wall </a:t>
            </a:r>
            <a:r>
              <a:rPr lang="id-ID" b="1" i="1" dirty="0" smtClean="0">
                <a:solidFill>
                  <a:srgbClr val="FFFF00"/>
                </a:solidFill>
              </a:rPr>
              <a:t>injury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r>
              <a:rPr lang="id-ID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a.l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kasus</a:t>
            </a:r>
            <a:r>
              <a:rPr lang="en-US" b="1" dirty="0" smtClean="0">
                <a:solidFill>
                  <a:srgbClr val="FFFF00"/>
                </a:solidFill>
              </a:rPr>
              <a:t>  flail chest </a:t>
            </a:r>
            <a:r>
              <a:rPr lang="en-US" b="1" dirty="0" err="1" smtClean="0">
                <a:solidFill>
                  <a:srgbClr val="FFFF00"/>
                </a:solidFill>
              </a:rPr>
              <a:t>atau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akibat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gelombang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ledak</a:t>
            </a:r>
            <a:r>
              <a:rPr lang="en-US" b="1" dirty="0" smtClean="0">
                <a:solidFill>
                  <a:srgbClr val="FFFF00"/>
                </a:solidFill>
              </a:rPr>
              <a:t> (</a:t>
            </a:r>
            <a:r>
              <a:rPr lang="id-ID" b="1" i="1" dirty="0" smtClean="0">
                <a:solidFill>
                  <a:srgbClr val="FFFF00"/>
                </a:solidFill>
              </a:rPr>
              <a:t>blast wave injury</a:t>
            </a:r>
            <a:r>
              <a:rPr lang="en-US" b="1" i="1" dirty="0" smtClean="0">
                <a:solidFill>
                  <a:srgbClr val="FFFF00"/>
                </a:solidFill>
              </a:rPr>
              <a:t>)</a:t>
            </a:r>
            <a:r>
              <a:rPr lang="id-ID" b="1" i="1" dirty="0" smtClean="0">
                <a:solidFill>
                  <a:srgbClr val="FFFF00"/>
                </a:solidFill>
              </a:rPr>
              <a:t>.</a:t>
            </a:r>
            <a:endParaRPr lang="id-ID" b="1" i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/>
              <a:t>INSIDEN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1413" y="1903434"/>
            <a:ext cx="9905998" cy="45259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lvl="1" algn="just"/>
            <a:endParaRPr lang="en-US" dirty="0" smtClean="0"/>
          </a:p>
          <a:p>
            <a:pPr lvl="1" algn="just"/>
            <a:r>
              <a:rPr lang="en-US" sz="2400" b="1" dirty="0" smtClean="0">
                <a:solidFill>
                  <a:srgbClr val="FFFF00"/>
                </a:solidFill>
              </a:rPr>
              <a:t>Terdapat10</a:t>
            </a:r>
            <a:r>
              <a:rPr lang="en-US" sz="2400" b="1" dirty="0">
                <a:solidFill>
                  <a:srgbClr val="FFFF00"/>
                </a:solidFill>
              </a:rPr>
              <a:t>% </a:t>
            </a:r>
            <a:r>
              <a:rPr lang="en-US" sz="2400" b="1" dirty="0" err="1">
                <a:solidFill>
                  <a:srgbClr val="FFFF00"/>
                </a:solidFill>
              </a:rPr>
              <a:t>kematian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trauma </a:t>
            </a:r>
            <a:r>
              <a:rPr lang="en-US" sz="2400" dirty="0" err="1" smtClean="0"/>
              <a:t>toraks</a:t>
            </a:r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 err="1" smtClean="0"/>
              <a:t>Terdapat</a:t>
            </a:r>
            <a:r>
              <a:rPr lang="en-US" sz="2400" dirty="0" smtClean="0"/>
              <a:t> 25%  </a:t>
            </a:r>
            <a:r>
              <a:rPr lang="en-US" sz="2400" dirty="0" err="1"/>
              <a:t>kematian</a:t>
            </a:r>
            <a:r>
              <a:rPr lang="en-US" sz="2400" dirty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/>
              <a:t>trauma </a:t>
            </a:r>
            <a:r>
              <a:rPr lang="en-US" sz="2400" dirty="0" err="1"/>
              <a:t>toraks</a:t>
            </a:r>
            <a:r>
              <a:rPr lang="en-US" sz="2400" dirty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trauma </a:t>
            </a:r>
            <a:r>
              <a:rPr lang="en-US" sz="2400" dirty="0" err="1"/>
              <a:t>lainnya</a:t>
            </a:r>
            <a:endParaRPr lang="en-US" sz="2400" dirty="0" smtClean="0"/>
          </a:p>
          <a:p>
            <a:pPr marL="457200" lvl="1" indent="0" algn="just">
              <a:buNone/>
            </a:pPr>
            <a:endParaRPr lang="en-US" sz="2400" dirty="0"/>
          </a:p>
          <a:p>
            <a:pPr lvl="1" algn="just"/>
            <a:r>
              <a:rPr lang="en-US" sz="2400" b="1" dirty="0" err="1">
                <a:solidFill>
                  <a:srgbClr val="FFFF00"/>
                </a:solidFill>
              </a:rPr>
              <a:t>Hanya</a:t>
            </a:r>
            <a:r>
              <a:rPr lang="en-US" sz="2400" b="1" dirty="0">
                <a:solidFill>
                  <a:srgbClr val="FFFF00"/>
                </a:solidFill>
              </a:rPr>
              <a:t> 10% trauma </a:t>
            </a:r>
            <a:r>
              <a:rPr lang="en-US" sz="2400" b="1" dirty="0" err="1">
                <a:solidFill>
                  <a:srgbClr val="FFFF00"/>
                </a:solidFill>
              </a:rPr>
              <a:t>tumpul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dan</a:t>
            </a:r>
            <a:r>
              <a:rPr lang="en-US" sz="2400" b="1" dirty="0">
                <a:solidFill>
                  <a:srgbClr val="FFFF00"/>
                </a:solidFill>
              </a:rPr>
              <a:t> 15% trauma </a:t>
            </a:r>
            <a:r>
              <a:rPr lang="en-US" sz="2400" b="1" dirty="0" err="1">
                <a:solidFill>
                  <a:srgbClr val="FFFF00"/>
                </a:solidFill>
              </a:rPr>
              <a:t>tajam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toraks</a:t>
            </a:r>
            <a:r>
              <a:rPr lang="en-US" sz="2400" b="1" dirty="0">
                <a:solidFill>
                  <a:srgbClr val="FFFF00"/>
                </a:solidFill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</a:rPr>
              <a:t>memerlukan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tindak</a:t>
            </a:r>
            <a:r>
              <a:rPr lang="en-US" sz="2400" b="1" dirty="0" err="1" smtClean="0">
                <a:solidFill>
                  <a:srgbClr val="FFFF00"/>
                </a:solidFill>
              </a:rPr>
              <a:t>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pembedahan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610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17" y="142592"/>
            <a:ext cx="9840531" cy="689512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Trauma thorax –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- </a:t>
            </a:r>
            <a:r>
              <a:rPr lang="en-US" dirty="0" err="1" smtClean="0"/>
              <a:t>klinis</a:t>
            </a:r>
            <a:endParaRPr lang="id-ID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3" y="1685170"/>
            <a:ext cx="8078415" cy="457535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 rot="10800000" flipH="1" flipV="1">
            <a:off x="8375904" y="2020515"/>
            <a:ext cx="3712464" cy="130292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Trauma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medistinum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 rot="10800000" flipH="1" flipV="1">
            <a:off x="8675091" y="3268201"/>
            <a:ext cx="3427662" cy="21565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Penumothorax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Hematothorax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Kontusio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800000" flipH="1" flipV="1">
            <a:off x="8675091" y="5556568"/>
            <a:ext cx="3413277" cy="103930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Trauma organ solid </a:t>
            </a:r>
            <a:r>
              <a:rPr lang="en-US" sz="1600" dirty="0" err="1" smtClean="0"/>
              <a:t>intraabdomen</a:t>
            </a:r>
            <a:r>
              <a:rPr lang="en-US" sz="1600" dirty="0" smtClean="0"/>
              <a:t> (</a:t>
            </a:r>
            <a:r>
              <a:rPr lang="en-US" sz="1600" dirty="0" err="1" smtClean="0"/>
              <a:t>hepar,lien</a:t>
            </a:r>
            <a:r>
              <a:rPr lang="en-US" sz="1600" dirty="0" smtClean="0"/>
              <a:t>) </a:t>
            </a:r>
            <a:r>
              <a:rPr lang="en-US" sz="1600" dirty="0" err="1" smtClean="0"/>
              <a:t>perdarahan</a:t>
            </a:r>
            <a:r>
              <a:rPr lang="en-US" sz="1600" dirty="0" smtClean="0"/>
              <a:t> </a:t>
            </a:r>
            <a:r>
              <a:rPr lang="en-US" sz="1600" dirty="0" err="1" smtClean="0"/>
              <a:t>intraabdomen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 rot="10800000" flipH="1" flipV="1">
            <a:off x="173736" y="3699093"/>
            <a:ext cx="2834640" cy="103930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Kontusio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Tamponade </a:t>
            </a:r>
            <a:r>
              <a:rPr lang="en-US" dirty="0" err="1" smtClean="0"/>
              <a:t>jantung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3626140" y="1033272"/>
            <a:ext cx="3108960" cy="7707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Trauma </a:t>
            </a:r>
            <a:r>
              <a:rPr lang="en-US" dirty="0" err="1" smtClean="0"/>
              <a:t>dinding</a:t>
            </a:r>
            <a:r>
              <a:rPr lang="en-US" dirty="0" smtClean="0"/>
              <a:t> dada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Fraktur</a:t>
            </a:r>
            <a:r>
              <a:rPr lang="en-US" dirty="0" smtClean="0"/>
              <a:t> costa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Fraktur</a:t>
            </a:r>
            <a:r>
              <a:rPr lang="en-US" dirty="0" smtClean="0"/>
              <a:t> sternum</a:t>
            </a:r>
            <a:endParaRPr lang="id-ID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4393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FRAKTUR KOSTA DAN CEDERA PARENKHIM PARU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2247"/>
            <a:ext cx="9905999" cy="3541714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Kejadian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cedera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parenkhim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paru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</a:rPr>
              <a:t>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memperburuk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keadaan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fraktur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kota</a:t>
            </a:r>
            <a:r>
              <a:rPr lang="id-ID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Terutama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kejadian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cedera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parenkhim</a:t>
            </a:r>
            <a:r>
              <a:rPr lang="en-US" dirty="0" smtClean="0">
                <a:solidFill>
                  <a:srgbClr val="FFFF00"/>
                </a:solidFill>
              </a:rPr>
              <a:t> bilateral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ditambah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kejadian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hematopneumotorax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id-ID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rgbClr val="FFFF00"/>
                </a:solidFill>
              </a:rPr>
              <a:t>Bilateral </a:t>
            </a:r>
            <a:r>
              <a:rPr lang="en-US" b="1" dirty="0" smtClean="0">
                <a:solidFill>
                  <a:srgbClr val="FFFF00"/>
                </a:solidFill>
              </a:rPr>
              <a:t> trauma  thorax </a:t>
            </a:r>
            <a:r>
              <a:rPr lang="en-US" b="1" dirty="0" err="1" smtClean="0">
                <a:solidFill>
                  <a:srgbClr val="FFFF00"/>
                </a:solidFill>
              </a:rPr>
              <a:t>meningkatkan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morbiditas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mortalitas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id-ID" b="1" dirty="0" smtClean="0">
                <a:solidFill>
                  <a:srgbClr val="FFFF00"/>
                </a:solidFill>
              </a:rPr>
              <a:t>.</a:t>
            </a:r>
            <a:r>
              <a:rPr lang="en-US" dirty="0">
                <a:solidFill>
                  <a:srgbClr val="FFFF00"/>
                </a:solidFill>
              </a:rPr>
              <a:t> (unilateral </a:t>
            </a:r>
            <a:r>
              <a:rPr lang="en-US" dirty="0" err="1">
                <a:solidFill>
                  <a:srgbClr val="FFFF00"/>
                </a:solidFill>
              </a:rPr>
              <a:t>kontusio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paru</a:t>
            </a:r>
            <a:r>
              <a:rPr lang="en-US" dirty="0">
                <a:solidFill>
                  <a:srgbClr val="FFFF00"/>
                </a:solidFill>
              </a:rPr>
              <a:t> mortality </a:t>
            </a:r>
            <a:r>
              <a:rPr lang="en-US" dirty="0" smtClean="0">
                <a:solidFill>
                  <a:srgbClr val="FFFF00"/>
                </a:solidFill>
              </a:rPr>
              <a:t>25,2%, Bilateral </a:t>
            </a:r>
            <a:r>
              <a:rPr lang="en-US" dirty="0" err="1" smtClean="0">
                <a:solidFill>
                  <a:srgbClr val="FFFF00"/>
                </a:solidFill>
              </a:rPr>
              <a:t>kontusio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morlatilty</a:t>
            </a:r>
            <a:r>
              <a:rPr lang="en-US" dirty="0" smtClean="0">
                <a:solidFill>
                  <a:srgbClr val="FFFF00"/>
                </a:solidFill>
              </a:rPr>
              <a:t> 53,3%)</a:t>
            </a:r>
            <a:endParaRPr lang="id-ID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Usia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tua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id-ID" b="1" dirty="0" smtClean="0">
                <a:solidFill>
                  <a:srgbClr val="FFFF00"/>
                </a:solidFill>
              </a:rPr>
              <a:t> ( &gt; 70 </a:t>
            </a:r>
            <a:r>
              <a:rPr lang="en-US" b="1" dirty="0" err="1" smtClean="0">
                <a:solidFill>
                  <a:srgbClr val="FFFF00"/>
                </a:solidFill>
              </a:rPr>
              <a:t>th</a:t>
            </a:r>
            <a:r>
              <a:rPr lang="id-ID" b="1" dirty="0" smtClean="0">
                <a:solidFill>
                  <a:srgbClr val="FFFF00"/>
                </a:solidFill>
              </a:rPr>
              <a:t>)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biasanya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lebih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dominan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terjadi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fraktur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tanpa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kontusio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paru</a:t>
            </a:r>
            <a:r>
              <a:rPr lang="id-ID" dirty="0" smtClean="0">
                <a:solidFill>
                  <a:srgbClr val="FFFF00"/>
                </a:solidFill>
              </a:rPr>
              <a:t>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TWM- PIT PDUI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2039</Words>
  <Application>Microsoft Office PowerPoint</Application>
  <PresentationFormat>Widescreen</PresentationFormat>
  <Paragraphs>483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 Unicode MS</vt:lpstr>
      <vt:lpstr>Arial</vt:lpstr>
      <vt:lpstr>Arial Black</vt:lpstr>
      <vt:lpstr>Arial Narrow</vt:lpstr>
      <vt:lpstr>Calibri</vt:lpstr>
      <vt:lpstr>Rockwell</vt:lpstr>
      <vt:lpstr>Showcard Gothic</vt:lpstr>
      <vt:lpstr>Symbol</vt:lpstr>
      <vt:lpstr>Times New Roman</vt:lpstr>
      <vt:lpstr>Trebuchet MS</vt:lpstr>
      <vt:lpstr>Tw Cen MT</vt:lpstr>
      <vt:lpstr>Verdana</vt:lpstr>
      <vt:lpstr>Wingdings</vt:lpstr>
      <vt:lpstr>Circuit</vt:lpstr>
      <vt:lpstr>       DIAGNOSIS DAN TATALAKSANA AWAL PADA TRAUMA ThORAX DAN ABDOMEN </vt:lpstr>
      <vt:lpstr>PowerPoint Presentation</vt:lpstr>
      <vt:lpstr>Trauma thorax</vt:lpstr>
      <vt:lpstr>Trauma tumpul thorax</vt:lpstr>
      <vt:lpstr> KASUS trauma pada kecelakaan lalu lintas</vt:lpstr>
      <vt:lpstr>Trauma thorax</vt:lpstr>
      <vt:lpstr>INSIDEN</vt:lpstr>
      <vt:lpstr>Trauma thorax – anatomi fisiologi - klinis</vt:lpstr>
      <vt:lpstr>FRAKTUR KOSTA DAN CEDERA PARENKHIM PARU</vt:lpstr>
      <vt:lpstr>Kasus trauma thorax terbanyak</vt:lpstr>
      <vt:lpstr>KASUS TERBANYAK PENYEBAB KEMATIAN (Major thoracic trauma)</vt:lpstr>
      <vt:lpstr> PENYEBAB KEMATIAN PADA TRAUMA SAATPENILAIAN AWAL (Primary survey)</vt:lpstr>
      <vt:lpstr>Tension Pneumotoraks</vt:lpstr>
      <vt:lpstr>Tamponade Jantung</vt:lpstr>
      <vt:lpstr>Hematotoraks Masif</vt:lpstr>
      <vt:lpstr>Open Pneumotoraks</vt:lpstr>
      <vt:lpstr>Flail chest</vt:lpstr>
      <vt:lpstr>Major thoracic trauma</vt:lpstr>
      <vt:lpstr>Kontusio paru</vt:lpstr>
      <vt:lpstr>PowerPoint Presentation</vt:lpstr>
      <vt:lpstr>FLUID THERAPY</vt:lpstr>
      <vt:lpstr>Ruptur Diafragma</vt:lpstr>
      <vt:lpstr>Ruptura Trakhea - Bronkhus</vt:lpstr>
      <vt:lpstr>Ruptur Aorta</vt:lpstr>
      <vt:lpstr>Indications for Angiography</vt:lpstr>
      <vt:lpstr>CHEST TRAUMA SCORE</vt:lpstr>
      <vt:lpstr>Sistem skoring</vt:lpstr>
      <vt:lpstr>TRAUMA PENETRANS THORAX</vt:lpstr>
      <vt:lpstr>TRAUMA ABDOMEN</vt:lpstr>
      <vt:lpstr>Trauma abdomen</vt:lpstr>
      <vt:lpstr>MEKANISME TRAUMA</vt:lpstr>
      <vt:lpstr>Trauma Penetrans abdomen (Luka tusuk dan luka tembak kecepatan rendah/kecepatan tinggi) </vt:lpstr>
      <vt:lpstr>PENILAIAN / assessment</vt:lpstr>
      <vt:lpstr> PEMASANGAN TUBE/ KATETER </vt:lpstr>
      <vt:lpstr>PEMERIKSAAN RADIOLOGIS trauma</vt:lpstr>
      <vt:lpstr>DIAGNOSTIK KHUSUS</vt:lpstr>
      <vt:lpstr>INDIKASI OPERASI</vt:lpstr>
      <vt:lpstr>. Indikasi berdasarkan pemeriksaan rontgen</vt:lpstr>
      <vt:lpstr>MASALAH KHUSUS</vt:lpstr>
      <vt:lpstr>TRAUMA PELVIS</vt:lpstr>
      <vt:lpstr>PENILAIAN DAN PENANGANAN TRAUMA PELVIS</vt:lpstr>
      <vt:lpstr>PENUNJANG DIAGNOSTIK  PADA TRAUMA TUMPUL ABDOMEN</vt:lpstr>
      <vt:lpstr>KESIMPULAN</vt:lpstr>
      <vt:lpstr>TRAUMA MULTIPEL </vt:lpstr>
      <vt:lpstr>Thank You</vt:lpstr>
    </vt:vector>
  </TitlesOfParts>
  <Company>Kardiotorasik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DAN TATALAKSANA AWAL PADA TRAUMA TORAX DAN ABDOMEN</dc:title>
  <dc:creator>Tri Wahyu Murni</dc:creator>
  <cp:lastModifiedBy>Tri Wahyu Murni</cp:lastModifiedBy>
  <cp:revision>86</cp:revision>
  <dcterms:created xsi:type="dcterms:W3CDTF">2018-07-12T14:19:04Z</dcterms:created>
  <dcterms:modified xsi:type="dcterms:W3CDTF">2018-07-14T05:40:27Z</dcterms:modified>
</cp:coreProperties>
</file>